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78" r:id="rId6"/>
    <p:sldId id="298" r:id="rId7"/>
    <p:sldId id="291" r:id="rId8"/>
    <p:sldId id="299" r:id="rId9"/>
    <p:sldId id="292" r:id="rId10"/>
    <p:sldId id="293" r:id="rId11"/>
    <p:sldId id="294" r:id="rId12"/>
    <p:sldId id="295" r:id="rId13"/>
    <p:sldId id="300" r:id="rId14"/>
    <p:sldId id="281" r:id="rId15"/>
    <p:sldId id="282" r:id="rId16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33CCCC"/>
    <a:srgbClr val="0099CC"/>
    <a:srgbClr val="99CCFF"/>
    <a:srgbClr val="0066CC"/>
    <a:srgbClr val="605D5C"/>
    <a:srgbClr val="E63538"/>
    <a:srgbClr val="FF6600"/>
    <a:srgbClr val="008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>
        <p:scale>
          <a:sx n="98" d="100"/>
          <a:sy n="98" d="100"/>
        </p:scale>
        <p:origin x="-678" y="-426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E8137B-C032-4529-BFC6-F123320A67F2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83E1148A-EC7B-48C8-AD6D-4683D51DF40D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Высокая себестоимость продукции</a:t>
          </a:r>
        </a:p>
      </dgm:t>
    </dgm:pt>
    <dgm:pt modelId="{9CBB55B6-E447-4EE0-88F8-01E07E55C4FA}" type="parTrans" cxnId="{89C57F52-3518-4D26-978C-D837718B3D45}">
      <dgm:prSet/>
      <dgm:spPr/>
      <dgm:t>
        <a:bodyPr/>
        <a:lstStyle/>
        <a:p>
          <a:endParaRPr lang="ru-RU"/>
        </a:p>
      </dgm:t>
    </dgm:pt>
    <dgm:pt modelId="{AECAF64C-93F1-4086-A967-19D7B9BEA1D5}" type="sibTrans" cxnId="{89C57F52-3518-4D26-978C-D837718B3D45}">
      <dgm:prSet/>
      <dgm:spPr/>
      <dgm:t>
        <a:bodyPr/>
        <a:lstStyle/>
        <a:p>
          <a:endParaRPr lang="ru-RU"/>
        </a:p>
      </dgm:t>
    </dgm:pt>
    <dgm:pt modelId="{8D9B7BE7-2FB8-4C03-8A76-370FA2BD994F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Эргономика</a:t>
          </a:r>
        </a:p>
      </dgm:t>
    </dgm:pt>
    <dgm:pt modelId="{0A45B039-2B67-4EF2-A37A-5141CE537D71}" type="parTrans" cxnId="{55982409-F849-42BD-86FE-6D6720E266BE}">
      <dgm:prSet/>
      <dgm:spPr/>
      <dgm:t>
        <a:bodyPr/>
        <a:lstStyle/>
        <a:p>
          <a:endParaRPr lang="ru-RU"/>
        </a:p>
      </dgm:t>
    </dgm:pt>
    <dgm:pt modelId="{FB341313-E36C-4AA5-99F2-DA94A0439BE8}" type="sibTrans" cxnId="{55982409-F849-42BD-86FE-6D6720E266BE}">
      <dgm:prSet/>
      <dgm:spPr/>
      <dgm:t>
        <a:bodyPr/>
        <a:lstStyle/>
        <a:p>
          <a:endParaRPr lang="ru-RU"/>
        </a:p>
      </dgm:t>
    </dgm:pt>
    <dgm:pt modelId="{7F244750-6C7B-40FB-A92A-33FF635DA729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Излишние затраты на персонал</a:t>
          </a:r>
        </a:p>
      </dgm:t>
    </dgm:pt>
    <dgm:pt modelId="{5ECB0C96-B6DE-4A9E-BF59-BC9375E80750}" type="parTrans" cxnId="{4CF47827-CE0F-48C2-9A14-573E1E78DB2B}">
      <dgm:prSet/>
      <dgm:spPr/>
      <dgm:t>
        <a:bodyPr/>
        <a:lstStyle/>
        <a:p>
          <a:endParaRPr lang="ru-RU"/>
        </a:p>
      </dgm:t>
    </dgm:pt>
    <dgm:pt modelId="{55805E7F-1BE8-433A-8014-5AD180974407}" type="sibTrans" cxnId="{4CF47827-CE0F-48C2-9A14-573E1E78DB2B}">
      <dgm:prSet/>
      <dgm:spPr/>
      <dgm:t>
        <a:bodyPr/>
        <a:lstStyle/>
        <a:p>
          <a:endParaRPr lang="ru-RU"/>
        </a:p>
      </dgm:t>
    </dgm:pt>
    <dgm:pt modelId="{2E228753-9E6F-46DC-998E-7DFA0208BC10}" type="pres">
      <dgm:prSet presAssocID="{C0E8137B-C032-4529-BFC6-F123320A67F2}" presName="Name0" presStyleCnt="0">
        <dgm:presLayoutVars>
          <dgm:dir/>
          <dgm:resizeHandles val="exact"/>
        </dgm:presLayoutVars>
      </dgm:prSet>
      <dgm:spPr/>
    </dgm:pt>
    <dgm:pt modelId="{E602C261-3A5D-45B8-9A0C-88A72447CBA4}" type="pres">
      <dgm:prSet presAssocID="{C0E8137B-C032-4529-BFC6-F123320A67F2}" presName="bkgdShp" presStyleLbl="alignAccFollowNode1" presStyleIdx="0" presStyleCnt="1" custScaleY="97471"/>
      <dgm:spPr/>
    </dgm:pt>
    <dgm:pt modelId="{C8226570-8CB9-49C4-9B34-05BC69B33328}" type="pres">
      <dgm:prSet presAssocID="{C0E8137B-C032-4529-BFC6-F123320A67F2}" presName="linComp" presStyleCnt="0"/>
      <dgm:spPr/>
    </dgm:pt>
    <dgm:pt modelId="{49AC99CC-45C3-4286-A68D-E3D3BB69DACD}" type="pres">
      <dgm:prSet presAssocID="{83E1148A-EC7B-48C8-AD6D-4683D51DF40D}" presName="compNode" presStyleCnt="0"/>
      <dgm:spPr/>
    </dgm:pt>
    <dgm:pt modelId="{75D1137B-1538-46DC-BE31-BBC330D85C38}" type="pres">
      <dgm:prSet presAssocID="{83E1148A-EC7B-48C8-AD6D-4683D51DF40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1E0EE1-4D06-487C-96BA-2AA35B37C91E}" type="pres">
      <dgm:prSet presAssocID="{83E1148A-EC7B-48C8-AD6D-4683D51DF40D}" presName="invisiNode" presStyleLbl="node1" presStyleIdx="0" presStyleCnt="3"/>
      <dgm:spPr/>
    </dgm:pt>
    <dgm:pt modelId="{0A7450FD-7FC4-4B7D-8F0A-217D008C5454}" type="pres">
      <dgm:prSet presAssocID="{83E1148A-EC7B-48C8-AD6D-4683D51DF40D}" presName="imagNode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D6722E05-6036-4A53-AEC3-A0232BBC0C34}" type="pres">
      <dgm:prSet presAssocID="{AECAF64C-93F1-4086-A967-19D7B9BEA1D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F718272-A328-4488-B6E0-87E5D58FF7B8}" type="pres">
      <dgm:prSet presAssocID="{8D9B7BE7-2FB8-4C03-8A76-370FA2BD994F}" presName="compNode" presStyleCnt="0"/>
      <dgm:spPr/>
    </dgm:pt>
    <dgm:pt modelId="{54C93B76-30B6-47CA-9EA4-CBA4865D36D8}" type="pres">
      <dgm:prSet presAssocID="{8D9B7BE7-2FB8-4C03-8A76-370FA2BD994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1821C8-0B04-459C-AB7E-1D598461487D}" type="pres">
      <dgm:prSet presAssocID="{8D9B7BE7-2FB8-4C03-8A76-370FA2BD994F}" presName="invisiNode" presStyleLbl="node1" presStyleIdx="1" presStyleCnt="3"/>
      <dgm:spPr/>
    </dgm:pt>
    <dgm:pt modelId="{FCDAE301-A3C0-4508-953F-10C979F5AECE}" type="pres">
      <dgm:prSet presAssocID="{8D9B7BE7-2FB8-4C03-8A76-370FA2BD994F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</dgm:pt>
    <dgm:pt modelId="{CBF93E2D-7A67-4384-B8CB-B4EC7FE0BEC0}" type="pres">
      <dgm:prSet presAssocID="{FB341313-E36C-4AA5-99F2-DA94A0439BE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1E33207-996B-429C-8399-DF26DC6562B0}" type="pres">
      <dgm:prSet presAssocID="{7F244750-6C7B-40FB-A92A-33FF635DA729}" presName="compNode" presStyleCnt="0"/>
      <dgm:spPr/>
    </dgm:pt>
    <dgm:pt modelId="{1838B34C-6742-42B6-9B71-F1B987EAE851}" type="pres">
      <dgm:prSet presAssocID="{7F244750-6C7B-40FB-A92A-33FF635DA72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C5B7C4-092C-41B0-BB74-093D4A6BFC17}" type="pres">
      <dgm:prSet presAssocID="{7F244750-6C7B-40FB-A92A-33FF635DA729}" presName="invisiNode" presStyleLbl="node1" presStyleIdx="2" presStyleCnt="3"/>
      <dgm:spPr/>
    </dgm:pt>
    <dgm:pt modelId="{906B5D1D-7E4B-4026-B6C2-9CC25E9C0452}" type="pres">
      <dgm:prSet presAssocID="{7F244750-6C7B-40FB-A92A-33FF635DA729}" presName="imagNode" presStyleLbl="fgImgPlace1" presStyleIdx="2" presStyleCnt="3" custLinFactNeighborX="-2215" custLinFactNeighborY="-897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6000" b="-36000"/>
          </a:stretch>
        </a:blipFill>
      </dgm:spPr>
    </dgm:pt>
  </dgm:ptLst>
  <dgm:cxnLst>
    <dgm:cxn modelId="{11E095C3-C3E9-4BEF-A818-070A0252F46A}" type="presOf" srcId="{FB341313-E36C-4AA5-99F2-DA94A0439BE8}" destId="{CBF93E2D-7A67-4384-B8CB-B4EC7FE0BEC0}" srcOrd="0" destOrd="0" presId="urn:microsoft.com/office/officeart/2005/8/layout/pList2"/>
    <dgm:cxn modelId="{77199362-724F-4CD6-8205-BFFBF2AF2303}" type="presOf" srcId="{8D9B7BE7-2FB8-4C03-8A76-370FA2BD994F}" destId="{54C93B76-30B6-47CA-9EA4-CBA4865D36D8}" srcOrd="0" destOrd="0" presId="urn:microsoft.com/office/officeart/2005/8/layout/pList2"/>
    <dgm:cxn modelId="{E1272F2F-6D15-4B70-B180-EB10E9D93440}" type="presOf" srcId="{AECAF64C-93F1-4086-A967-19D7B9BEA1D5}" destId="{D6722E05-6036-4A53-AEC3-A0232BBC0C34}" srcOrd="0" destOrd="0" presId="urn:microsoft.com/office/officeart/2005/8/layout/pList2"/>
    <dgm:cxn modelId="{D425A30F-00D2-42E7-8D12-22B491299338}" type="presOf" srcId="{C0E8137B-C032-4529-BFC6-F123320A67F2}" destId="{2E228753-9E6F-46DC-998E-7DFA0208BC10}" srcOrd="0" destOrd="0" presId="urn:microsoft.com/office/officeart/2005/8/layout/pList2"/>
    <dgm:cxn modelId="{1B332E8A-0D49-44F3-95C5-0BE2D13DA9B5}" type="presOf" srcId="{7F244750-6C7B-40FB-A92A-33FF635DA729}" destId="{1838B34C-6742-42B6-9B71-F1B987EAE851}" srcOrd="0" destOrd="0" presId="urn:microsoft.com/office/officeart/2005/8/layout/pList2"/>
    <dgm:cxn modelId="{89C57F52-3518-4D26-978C-D837718B3D45}" srcId="{C0E8137B-C032-4529-BFC6-F123320A67F2}" destId="{83E1148A-EC7B-48C8-AD6D-4683D51DF40D}" srcOrd="0" destOrd="0" parTransId="{9CBB55B6-E447-4EE0-88F8-01E07E55C4FA}" sibTransId="{AECAF64C-93F1-4086-A967-19D7B9BEA1D5}"/>
    <dgm:cxn modelId="{77D461A2-C33D-4E0E-A666-9191B3B2B361}" type="presOf" srcId="{83E1148A-EC7B-48C8-AD6D-4683D51DF40D}" destId="{75D1137B-1538-46DC-BE31-BBC330D85C38}" srcOrd="0" destOrd="0" presId="urn:microsoft.com/office/officeart/2005/8/layout/pList2"/>
    <dgm:cxn modelId="{55982409-F849-42BD-86FE-6D6720E266BE}" srcId="{C0E8137B-C032-4529-BFC6-F123320A67F2}" destId="{8D9B7BE7-2FB8-4C03-8A76-370FA2BD994F}" srcOrd="1" destOrd="0" parTransId="{0A45B039-2B67-4EF2-A37A-5141CE537D71}" sibTransId="{FB341313-E36C-4AA5-99F2-DA94A0439BE8}"/>
    <dgm:cxn modelId="{4CF47827-CE0F-48C2-9A14-573E1E78DB2B}" srcId="{C0E8137B-C032-4529-BFC6-F123320A67F2}" destId="{7F244750-6C7B-40FB-A92A-33FF635DA729}" srcOrd="2" destOrd="0" parTransId="{5ECB0C96-B6DE-4A9E-BF59-BC9375E80750}" sibTransId="{55805E7F-1BE8-433A-8014-5AD180974407}"/>
    <dgm:cxn modelId="{F7199E11-9712-4E06-A8AA-900B2734126D}" type="presParOf" srcId="{2E228753-9E6F-46DC-998E-7DFA0208BC10}" destId="{E602C261-3A5D-45B8-9A0C-88A72447CBA4}" srcOrd="0" destOrd="0" presId="urn:microsoft.com/office/officeart/2005/8/layout/pList2"/>
    <dgm:cxn modelId="{EDB91C50-4862-4C83-AA13-91DF41D21239}" type="presParOf" srcId="{2E228753-9E6F-46DC-998E-7DFA0208BC10}" destId="{C8226570-8CB9-49C4-9B34-05BC69B33328}" srcOrd="1" destOrd="0" presId="urn:microsoft.com/office/officeart/2005/8/layout/pList2"/>
    <dgm:cxn modelId="{4E97A884-155A-4DBA-822D-D0D25771278F}" type="presParOf" srcId="{C8226570-8CB9-49C4-9B34-05BC69B33328}" destId="{49AC99CC-45C3-4286-A68D-E3D3BB69DACD}" srcOrd="0" destOrd="0" presId="urn:microsoft.com/office/officeart/2005/8/layout/pList2"/>
    <dgm:cxn modelId="{D923E868-CC57-4A30-A47D-E7204149AFE2}" type="presParOf" srcId="{49AC99CC-45C3-4286-A68D-E3D3BB69DACD}" destId="{75D1137B-1538-46DC-BE31-BBC330D85C38}" srcOrd="0" destOrd="0" presId="urn:microsoft.com/office/officeart/2005/8/layout/pList2"/>
    <dgm:cxn modelId="{0EC35ED7-1117-4BA5-A90D-D0CE0C0E3D8F}" type="presParOf" srcId="{49AC99CC-45C3-4286-A68D-E3D3BB69DACD}" destId="{8B1E0EE1-4D06-487C-96BA-2AA35B37C91E}" srcOrd="1" destOrd="0" presId="urn:microsoft.com/office/officeart/2005/8/layout/pList2"/>
    <dgm:cxn modelId="{B1770FCB-B6B5-40A5-9780-54001DBBBE99}" type="presParOf" srcId="{49AC99CC-45C3-4286-A68D-E3D3BB69DACD}" destId="{0A7450FD-7FC4-4B7D-8F0A-217D008C5454}" srcOrd="2" destOrd="0" presId="urn:microsoft.com/office/officeart/2005/8/layout/pList2"/>
    <dgm:cxn modelId="{12621400-0C69-4A80-B826-6CAACBC3B6AB}" type="presParOf" srcId="{C8226570-8CB9-49C4-9B34-05BC69B33328}" destId="{D6722E05-6036-4A53-AEC3-A0232BBC0C34}" srcOrd="1" destOrd="0" presId="urn:microsoft.com/office/officeart/2005/8/layout/pList2"/>
    <dgm:cxn modelId="{B5B0C361-CF7A-46C8-A518-A8297C152FDF}" type="presParOf" srcId="{C8226570-8CB9-49C4-9B34-05BC69B33328}" destId="{7F718272-A328-4488-B6E0-87E5D58FF7B8}" srcOrd="2" destOrd="0" presId="urn:microsoft.com/office/officeart/2005/8/layout/pList2"/>
    <dgm:cxn modelId="{860BDF8D-A503-4665-A2A7-FC4EFF2AC011}" type="presParOf" srcId="{7F718272-A328-4488-B6E0-87E5D58FF7B8}" destId="{54C93B76-30B6-47CA-9EA4-CBA4865D36D8}" srcOrd="0" destOrd="0" presId="urn:microsoft.com/office/officeart/2005/8/layout/pList2"/>
    <dgm:cxn modelId="{361A65DD-C4E1-482F-B4E4-8FD08C42E199}" type="presParOf" srcId="{7F718272-A328-4488-B6E0-87E5D58FF7B8}" destId="{161821C8-0B04-459C-AB7E-1D598461487D}" srcOrd="1" destOrd="0" presId="urn:microsoft.com/office/officeart/2005/8/layout/pList2"/>
    <dgm:cxn modelId="{522FDCE7-9BA9-4F70-B055-960A81DA2810}" type="presParOf" srcId="{7F718272-A328-4488-B6E0-87E5D58FF7B8}" destId="{FCDAE301-A3C0-4508-953F-10C979F5AECE}" srcOrd="2" destOrd="0" presId="urn:microsoft.com/office/officeart/2005/8/layout/pList2"/>
    <dgm:cxn modelId="{E9090472-CB6F-4763-BC4E-36A47FDCB2EC}" type="presParOf" srcId="{C8226570-8CB9-49C4-9B34-05BC69B33328}" destId="{CBF93E2D-7A67-4384-B8CB-B4EC7FE0BEC0}" srcOrd="3" destOrd="0" presId="urn:microsoft.com/office/officeart/2005/8/layout/pList2"/>
    <dgm:cxn modelId="{486AC5F3-3C73-473C-90D6-DEAD9D16FDEE}" type="presParOf" srcId="{C8226570-8CB9-49C4-9B34-05BC69B33328}" destId="{91E33207-996B-429C-8399-DF26DC6562B0}" srcOrd="4" destOrd="0" presId="urn:microsoft.com/office/officeart/2005/8/layout/pList2"/>
    <dgm:cxn modelId="{B8A28436-6421-49BA-B146-6C65B022A680}" type="presParOf" srcId="{91E33207-996B-429C-8399-DF26DC6562B0}" destId="{1838B34C-6742-42B6-9B71-F1B987EAE851}" srcOrd="0" destOrd="0" presId="urn:microsoft.com/office/officeart/2005/8/layout/pList2"/>
    <dgm:cxn modelId="{43468BAB-D255-465A-821D-18348897F488}" type="presParOf" srcId="{91E33207-996B-429C-8399-DF26DC6562B0}" destId="{8CC5B7C4-092C-41B0-BB74-093D4A6BFC17}" srcOrd="1" destOrd="0" presId="urn:microsoft.com/office/officeart/2005/8/layout/pList2"/>
    <dgm:cxn modelId="{49DFA426-76C0-4EE2-AAD3-EE32E2FD5A44}" type="presParOf" srcId="{91E33207-996B-429C-8399-DF26DC6562B0}" destId="{906B5D1D-7E4B-4026-B6C2-9CC25E9C0452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B1909B-93D0-427D-87A8-AF193DB5C6DB}" type="doc">
      <dgm:prSet loTypeId="urn:microsoft.com/office/officeart/2005/8/layout/chevron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613F683-8C80-4AC0-8714-5AAE20F89195}">
      <dgm:prSet phldrT="[Текст]"/>
      <dgm:spPr/>
      <dgm:t>
        <a:bodyPr/>
        <a:lstStyle/>
        <a:p>
          <a:r>
            <a:rPr lang="ru-RU" dirty="0"/>
            <a:t>Декабрь 2023 г.</a:t>
          </a:r>
        </a:p>
      </dgm:t>
    </dgm:pt>
    <dgm:pt modelId="{D4A25693-E685-456A-9980-BCB23956CB1D}" type="parTrans" cxnId="{EF070DE7-6042-4382-9C50-1F9DA5DEDFE1}">
      <dgm:prSet/>
      <dgm:spPr/>
      <dgm:t>
        <a:bodyPr/>
        <a:lstStyle/>
        <a:p>
          <a:endParaRPr lang="ru-RU"/>
        </a:p>
      </dgm:t>
    </dgm:pt>
    <dgm:pt modelId="{C2DD4941-6344-4287-AD14-8CA88F483310}" type="sibTrans" cxnId="{EF070DE7-6042-4382-9C50-1F9DA5DEDFE1}">
      <dgm:prSet/>
      <dgm:spPr/>
      <dgm:t>
        <a:bodyPr/>
        <a:lstStyle/>
        <a:p>
          <a:endParaRPr lang="ru-RU"/>
        </a:p>
      </dgm:t>
    </dgm:pt>
    <dgm:pt modelId="{51C43868-CA12-42A6-A376-FEF904E08409}">
      <dgm:prSet phldrT="[Текст]"/>
      <dgm:spPr/>
      <dgm:t>
        <a:bodyPr/>
        <a:lstStyle/>
        <a:p>
          <a:r>
            <a:rPr lang="ru-RU" dirty="0"/>
            <a:t>Переговоры о внедрении 5</a:t>
          </a:r>
          <a:r>
            <a:rPr lang="en-US" dirty="0"/>
            <a:t>S</a:t>
          </a:r>
          <a:r>
            <a:rPr lang="ru-RU" dirty="0"/>
            <a:t> (демо)</a:t>
          </a:r>
        </a:p>
      </dgm:t>
    </dgm:pt>
    <dgm:pt modelId="{CBE7DF92-F135-42C3-B90E-9E31BB595879}" type="parTrans" cxnId="{5F43128C-F347-44B5-8D43-13BA6C0FEF84}">
      <dgm:prSet/>
      <dgm:spPr/>
      <dgm:t>
        <a:bodyPr/>
        <a:lstStyle/>
        <a:p>
          <a:endParaRPr lang="ru-RU"/>
        </a:p>
      </dgm:t>
    </dgm:pt>
    <dgm:pt modelId="{148FE276-D883-4FE0-9C90-B293B35D9E1D}" type="sibTrans" cxnId="{5F43128C-F347-44B5-8D43-13BA6C0FEF84}">
      <dgm:prSet/>
      <dgm:spPr/>
      <dgm:t>
        <a:bodyPr/>
        <a:lstStyle/>
        <a:p>
          <a:endParaRPr lang="ru-RU"/>
        </a:p>
      </dgm:t>
    </dgm:pt>
    <dgm:pt modelId="{AB37B237-A1B4-4D27-9AD1-1C4AE93DD0AA}">
      <dgm:prSet phldrT="[Текст]"/>
      <dgm:spPr/>
      <dgm:t>
        <a:bodyPr/>
        <a:lstStyle/>
        <a:p>
          <a:r>
            <a:rPr lang="ru-RU" dirty="0"/>
            <a:t>Провести тестирование прототипа с помощью ограниченного количества пользователей</a:t>
          </a:r>
        </a:p>
      </dgm:t>
    </dgm:pt>
    <dgm:pt modelId="{B1E88715-60F3-4AAB-A6B7-942310828A2F}" type="parTrans" cxnId="{11875E79-3845-4FE8-8035-C0C310C58F0A}">
      <dgm:prSet/>
      <dgm:spPr/>
      <dgm:t>
        <a:bodyPr/>
        <a:lstStyle/>
        <a:p>
          <a:endParaRPr lang="ru-RU"/>
        </a:p>
      </dgm:t>
    </dgm:pt>
    <dgm:pt modelId="{4A389343-7FDD-4E56-8D10-05968DB5431F}" type="sibTrans" cxnId="{11875E79-3845-4FE8-8035-C0C310C58F0A}">
      <dgm:prSet/>
      <dgm:spPr/>
      <dgm:t>
        <a:bodyPr/>
        <a:lstStyle/>
        <a:p>
          <a:endParaRPr lang="ru-RU"/>
        </a:p>
      </dgm:t>
    </dgm:pt>
    <dgm:pt modelId="{20264EB8-D049-4655-A6FF-61E036480A39}">
      <dgm:prSet phldrT="[Текст]"/>
      <dgm:spPr/>
      <dgm:t>
        <a:bodyPr/>
        <a:lstStyle/>
        <a:p>
          <a:r>
            <a:rPr lang="ru-RU" dirty="0"/>
            <a:t>Апрель </a:t>
          </a:r>
          <a:endParaRPr lang="ru-RU" dirty="0" smtClean="0"/>
        </a:p>
        <a:p>
          <a:r>
            <a:rPr lang="ru-RU" dirty="0" smtClean="0"/>
            <a:t>2024 </a:t>
          </a:r>
          <a:r>
            <a:rPr lang="ru-RU" dirty="0"/>
            <a:t>г.</a:t>
          </a:r>
        </a:p>
      </dgm:t>
    </dgm:pt>
    <dgm:pt modelId="{564A42BD-F9BA-43C3-A1A3-BAA40B30968B}" type="parTrans" cxnId="{265D8C69-D9D7-45CD-83C1-C251061B8B04}">
      <dgm:prSet/>
      <dgm:spPr/>
      <dgm:t>
        <a:bodyPr/>
        <a:lstStyle/>
        <a:p>
          <a:endParaRPr lang="ru-RU"/>
        </a:p>
      </dgm:t>
    </dgm:pt>
    <dgm:pt modelId="{8D6F12E8-8277-40FA-822C-540293D6544E}" type="sibTrans" cxnId="{265D8C69-D9D7-45CD-83C1-C251061B8B04}">
      <dgm:prSet/>
      <dgm:spPr/>
      <dgm:t>
        <a:bodyPr/>
        <a:lstStyle/>
        <a:p>
          <a:endParaRPr lang="ru-RU"/>
        </a:p>
      </dgm:t>
    </dgm:pt>
    <dgm:pt modelId="{09DAD5C5-23E6-4D6D-9311-8A01C2747330}">
      <dgm:prSet phldrT="[Текст]"/>
      <dgm:spPr/>
      <dgm:t>
        <a:bodyPr/>
        <a:lstStyle/>
        <a:p>
          <a:r>
            <a:rPr lang="ru-RU" dirty="0"/>
            <a:t>Создание маркетинговой стратегии</a:t>
          </a:r>
        </a:p>
      </dgm:t>
    </dgm:pt>
    <dgm:pt modelId="{0A3E20DF-DCAD-49E9-8521-839063D2AB81}" type="parTrans" cxnId="{29FADA39-B161-4755-87EA-DE5E8EF93CE8}">
      <dgm:prSet/>
      <dgm:spPr/>
      <dgm:t>
        <a:bodyPr/>
        <a:lstStyle/>
        <a:p>
          <a:endParaRPr lang="ru-RU"/>
        </a:p>
      </dgm:t>
    </dgm:pt>
    <dgm:pt modelId="{3444EDA3-768E-43A7-A02B-6FF01FBC6E8C}" type="sibTrans" cxnId="{29FADA39-B161-4755-87EA-DE5E8EF93CE8}">
      <dgm:prSet/>
      <dgm:spPr/>
      <dgm:t>
        <a:bodyPr/>
        <a:lstStyle/>
        <a:p>
          <a:endParaRPr lang="ru-RU"/>
        </a:p>
      </dgm:t>
    </dgm:pt>
    <dgm:pt modelId="{5CB5D091-9B5C-4303-B30A-99B19A57995A}">
      <dgm:prSet phldrT="[Текст]"/>
      <dgm:spPr/>
      <dgm:t>
        <a:bodyPr/>
        <a:lstStyle/>
        <a:p>
          <a:r>
            <a:rPr lang="ru-RU" dirty="0"/>
            <a:t>Создание продукта и запуск</a:t>
          </a:r>
        </a:p>
      </dgm:t>
    </dgm:pt>
    <dgm:pt modelId="{A49A048F-FFF5-4085-9DF7-5DCDFAC0EB07}" type="parTrans" cxnId="{2EA317A1-135C-4339-A2AA-0B1BA3FDE510}">
      <dgm:prSet/>
      <dgm:spPr/>
      <dgm:t>
        <a:bodyPr/>
        <a:lstStyle/>
        <a:p>
          <a:endParaRPr lang="ru-RU"/>
        </a:p>
      </dgm:t>
    </dgm:pt>
    <dgm:pt modelId="{131A5CEB-0993-4AA9-922D-8ADC4C54F072}" type="sibTrans" cxnId="{2EA317A1-135C-4339-A2AA-0B1BA3FDE510}">
      <dgm:prSet/>
      <dgm:spPr/>
      <dgm:t>
        <a:bodyPr/>
        <a:lstStyle/>
        <a:p>
          <a:endParaRPr lang="ru-RU"/>
        </a:p>
      </dgm:t>
    </dgm:pt>
    <dgm:pt modelId="{81FDF610-DA81-40C9-A5F2-8E683B1FA46B}">
      <dgm:prSet phldrT="[Текст]"/>
      <dgm:spPr/>
      <dgm:t>
        <a:bodyPr/>
        <a:lstStyle/>
        <a:p>
          <a:r>
            <a:rPr lang="ru-RU" dirty="0" smtClean="0"/>
            <a:t>Декабрь</a:t>
          </a:r>
        </a:p>
        <a:p>
          <a:r>
            <a:rPr lang="ru-RU" dirty="0" smtClean="0"/>
            <a:t>2025 </a:t>
          </a:r>
          <a:r>
            <a:rPr lang="ru-RU" dirty="0"/>
            <a:t>г.</a:t>
          </a:r>
        </a:p>
      </dgm:t>
    </dgm:pt>
    <dgm:pt modelId="{2AFA15BE-DA8F-420F-9DEC-D05ABD8BACA8}" type="parTrans" cxnId="{09C02290-23E6-4365-B291-57B707F8B8E3}">
      <dgm:prSet/>
      <dgm:spPr/>
      <dgm:t>
        <a:bodyPr/>
        <a:lstStyle/>
        <a:p>
          <a:endParaRPr lang="ru-RU"/>
        </a:p>
      </dgm:t>
    </dgm:pt>
    <dgm:pt modelId="{0AA514DF-D1E6-4714-9527-65C9905BB8EA}" type="sibTrans" cxnId="{09C02290-23E6-4365-B291-57B707F8B8E3}">
      <dgm:prSet/>
      <dgm:spPr/>
      <dgm:t>
        <a:bodyPr/>
        <a:lstStyle/>
        <a:p>
          <a:endParaRPr lang="ru-RU"/>
        </a:p>
      </dgm:t>
    </dgm:pt>
    <dgm:pt modelId="{62D07EA6-9B2F-40E2-892F-AF8C77D8B3A2}">
      <dgm:prSet phldrT="[Текст]"/>
      <dgm:spPr/>
      <dgm:t>
        <a:bodyPr/>
        <a:lstStyle/>
        <a:p>
          <a:r>
            <a:rPr lang="ru-RU" dirty="0"/>
            <a:t>Непрерывное обучение и развитие команды</a:t>
          </a:r>
        </a:p>
      </dgm:t>
    </dgm:pt>
    <dgm:pt modelId="{DF2E24E7-0224-406E-AB39-79A357A60FAE}" type="parTrans" cxnId="{1657248F-653E-4535-A557-C205DAD56C5A}">
      <dgm:prSet/>
      <dgm:spPr/>
      <dgm:t>
        <a:bodyPr/>
        <a:lstStyle/>
        <a:p>
          <a:endParaRPr lang="ru-RU"/>
        </a:p>
      </dgm:t>
    </dgm:pt>
    <dgm:pt modelId="{395A1017-BACD-4854-B164-02FEFB5AA2E1}" type="sibTrans" cxnId="{1657248F-653E-4535-A557-C205DAD56C5A}">
      <dgm:prSet/>
      <dgm:spPr/>
      <dgm:t>
        <a:bodyPr/>
        <a:lstStyle/>
        <a:p>
          <a:endParaRPr lang="ru-RU"/>
        </a:p>
      </dgm:t>
    </dgm:pt>
    <dgm:pt modelId="{F03BEC92-5D44-4610-8862-BD32A72FA2BB}">
      <dgm:prSet phldrT="[Текст]"/>
      <dgm:spPr/>
      <dgm:t>
        <a:bodyPr/>
        <a:lstStyle/>
        <a:p>
          <a:r>
            <a:rPr lang="ru-RU" dirty="0"/>
            <a:t>Масштабирование бизнеса</a:t>
          </a:r>
        </a:p>
      </dgm:t>
    </dgm:pt>
    <dgm:pt modelId="{EA049ADA-0FEA-438E-BA22-06A4F284C655}" type="parTrans" cxnId="{B86C89A8-055E-4B64-9A93-CA9176280017}">
      <dgm:prSet/>
      <dgm:spPr/>
      <dgm:t>
        <a:bodyPr/>
        <a:lstStyle/>
        <a:p>
          <a:endParaRPr lang="ru-RU"/>
        </a:p>
      </dgm:t>
    </dgm:pt>
    <dgm:pt modelId="{5419EB57-2646-4B49-A775-87E38CD8BAED}" type="sibTrans" cxnId="{B86C89A8-055E-4B64-9A93-CA9176280017}">
      <dgm:prSet/>
      <dgm:spPr/>
      <dgm:t>
        <a:bodyPr/>
        <a:lstStyle/>
        <a:p>
          <a:endParaRPr lang="ru-RU"/>
        </a:p>
      </dgm:t>
    </dgm:pt>
    <dgm:pt modelId="{0F2B69A7-2F3D-4010-9CF8-DF093A2E126E}" type="pres">
      <dgm:prSet presAssocID="{2CB1909B-93D0-427D-87A8-AF193DB5C6D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241C3E-2C12-4C63-AFE9-83773ECB41E4}" type="pres">
      <dgm:prSet presAssocID="{D613F683-8C80-4AC0-8714-5AAE20F89195}" presName="composite" presStyleCnt="0"/>
      <dgm:spPr/>
    </dgm:pt>
    <dgm:pt modelId="{06C7D505-295F-4441-8508-8141B5C164E1}" type="pres">
      <dgm:prSet presAssocID="{D613F683-8C80-4AC0-8714-5AAE20F8919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54142E-1B3F-4C66-B7BB-5347BA90695A}" type="pres">
      <dgm:prSet presAssocID="{D613F683-8C80-4AC0-8714-5AAE20F8919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3BA186-6F9E-4EA4-AA51-47D98E9FF971}" type="pres">
      <dgm:prSet presAssocID="{C2DD4941-6344-4287-AD14-8CA88F483310}" presName="sp" presStyleCnt="0"/>
      <dgm:spPr/>
    </dgm:pt>
    <dgm:pt modelId="{8DB7D165-2887-454E-8236-3F9B5C80B867}" type="pres">
      <dgm:prSet presAssocID="{20264EB8-D049-4655-A6FF-61E036480A39}" presName="composite" presStyleCnt="0"/>
      <dgm:spPr/>
    </dgm:pt>
    <dgm:pt modelId="{F872128D-AE1C-405D-978B-17FF226EF7B3}" type="pres">
      <dgm:prSet presAssocID="{20264EB8-D049-4655-A6FF-61E036480A3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EFD8F4-5A83-4494-A122-3BB4F4A2B440}" type="pres">
      <dgm:prSet presAssocID="{20264EB8-D049-4655-A6FF-61E036480A3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582132-1258-49CF-AF6D-D6E6AF92C0C2}" type="pres">
      <dgm:prSet presAssocID="{8D6F12E8-8277-40FA-822C-540293D6544E}" presName="sp" presStyleCnt="0"/>
      <dgm:spPr/>
    </dgm:pt>
    <dgm:pt modelId="{F41EFBA5-2E53-4CAE-A9F2-5AB3C68A03A4}" type="pres">
      <dgm:prSet presAssocID="{81FDF610-DA81-40C9-A5F2-8E683B1FA46B}" presName="composite" presStyleCnt="0"/>
      <dgm:spPr/>
    </dgm:pt>
    <dgm:pt modelId="{DFBCD984-8C34-4672-BCF4-01D665756E97}" type="pres">
      <dgm:prSet presAssocID="{81FDF610-DA81-40C9-A5F2-8E683B1FA46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935B28-B402-4DB3-9C93-77EF97F1C585}" type="pres">
      <dgm:prSet presAssocID="{81FDF610-DA81-40C9-A5F2-8E683B1FA46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9199E0-5901-4116-9B46-51EE9EF15A81}" type="presOf" srcId="{09DAD5C5-23E6-4D6D-9311-8A01C2747330}" destId="{32EFD8F4-5A83-4494-A122-3BB4F4A2B440}" srcOrd="0" destOrd="0" presId="urn:microsoft.com/office/officeart/2005/8/layout/chevron2"/>
    <dgm:cxn modelId="{C111FA2D-D027-444A-A190-F0EF30683E28}" type="presOf" srcId="{F03BEC92-5D44-4610-8862-BD32A72FA2BB}" destId="{AB935B28-B402-4DB3-9C93-77EF97F1C585}" srcOrd="0" destOrd="1" presId="urn:microsoft.com/office/officeart/2005/8/layout/chevron2"/>
    <dgm:cxn modelId="{CC39E86D-59BB-4B8F-A59B-44E3880C9D49}" type="presOf" srcId="{51C43868-CA12-42A6-A376-FEF904E08409}" destId="{2354142E-1B3F-4C66-B7BB-5347BA90695A}" srcOrd="0" destOrd="0" presId="urn:microsoft.com/office/officeart/2005/8/layout/chevron2"/>
    <dgm:cxn modelId="{583A769C-B56A-4057-B6AE-CF474806C6A1}" type="presOf" srcId="{20264EB8-D049-4655-A6FF-61E036480A39}" destId="{F872128D-AE1C-405D-978B-17FF226EF7B3}" srcOrd="0" destOrd="0" presId="urn:microsoft.com/office/officeart/2005/8/layout/chevron2"/>
    <dgm:cxn modelId="{8EFFEDD3-0729-48BC-9F5A-A4ECFA0B56C1}" type="presOf" srcId="{AB37B237-A1B4-4D27-9AD1-1C4AE93DD0AA}" destId="{2354142E-1B3F-4C66-B7BB-5347BA90695A}" srcOrd="0" destOrd="1" presId="urn:microsoft.com/office/officeart/2005/8/layout/chevron2"/>
    <dgm:cxn modelId="{2EA317A1-135C-4339-A2AA-0B1BA3FDE510}" srcId="{20264EB8-D049-4655-A6FF-61E036480A39}" destId="{5CB5D091-9B5C-4303-B30A-99B19A57995A}" srcOrd="1" destOrd="0" parTransId="{A49A048F-FFF5-4085-9DF7-5DCDFAC0EB07}" sibTransId="{131A5CEB-0993-4AA9-922D-8ADC4C54F072}"/>
    <dgm:cxn modelId="{E58B2B81-50DF-4297-9621-3A7C4C02C294}" type="presOf" srcId="{81FDF610-DA81-40C9-A5F2-8E683B1FA46B}" destId="{DFBCD984-8C34-4672-BCF4-01D665756E97}" srcOrd="0" destOrd="0" presId="urn:microsoft.com/office/officeart/2005/8/layout/chevron2"/>
    <dgm:cxn modelId="{B86C89A8-055E-4B64-9A93-CA9176280017}" srcId="{81FDF610-DA81-40C9-A5F2-8E683B1FA46B}" destId="{F03BEC92-5D44-4610-8862-BD32A72FA2BB}" srcOrd="1" destOrd="0" parTransId="{EA049ADA-0FEA-438E-BA22-06A4F284C655}" sibTransId="{5419EB57-2646-4B49-A775-87E38CD8BAED}"/>
    <dgm:cxn modelId="{265D8C69-D9D7-45CD-83C1-C251061B8B04}" srcId="{2CB1909B-93D0-427D-87A8-AF193DB5C6DB}" destId="{20264EB8-D049-4655-A6FF-61E036480A39}" srcOrd="1" destOrd="0" parTransId="{564A42BD-F9BA-43C3-A1A3-BAA40B30968B}" sibTransId="{8D6F12E8-8277-40FA-822C-540293D6544E}"/>
    <dgm:cxn modelId="{1657248F-653E-4535-A557-C205DAD56C5A}" srcId="{81FDF610-DA81-40C9-A5F2-8E683B1FA46B}" destId="{62D07EA6-9B2F-40E2-892F-AF8C77D8B3A2}" srcOrd="0" destOrd="0" parTransId="{DF2E24E7-0224-406E-AB39-79A357A60FAE}" sibTransId="{395A1017-BACD-4854-B164-02FEFB5AA2E1}"/>
    <dgm:cxn modelId="{FABFCC7D-2F49-469C-9A3B-4738AD4FCC5D}" type="presOf" srcId="{62D07EA6-9B2F-40E2-892F-AF8C77D8B3A2}" destId="{AB935B28-B402-4DB3-9C93-77EF97F1C585}" srcOrd="0" destOrd="0" presId="urn:microsoft.com/office/officeart/2005/8/layout/chevron2"/>
    <dgm:cxn modelId="{6F95859F-2A83-4E98-A42E-013C07710C60}" type="presOf" srcId="{2CB1909B-93D0-427D-87A8-AF193DB5C6DB}" destId="{0F2B69A7-2F3D-4010-9CF8-DF093A2E126E}" srcOrd="0" destOrd="0" presId="urn:microsoft.com/office/officeart/2005/8/layout/chevron2"/>
    <dgm:cxn modelId="{83072660-1077-41E9-9263-B4C9BD224263}" type="presOf" srcId="{D613F683-8C80-4AC0-8714-5AAE20F89195}" destId="{06C7D505-295F-4441-8508-8141B5C164E1}" srcOrd="0" destOrd="0" presId="urn:microsoft.com/office/officeart/2005/8/layout/chevron2"/>
    <dgm:cxn modelId="{29FADA39-B161-4755-87EA-DE5E8EF93CE8}" srcId="{20264EB8-D049-4655-A6FF-61E036480A39}" destId="{09DAD5C5-23E6-4D6D-9311-8A01C2747330}" srcOrd="0" destOrd="0" parTransId="{0A3E20DF-DCAD-49E9-8521-839063D2AB81}" sibTransId="{3444EDA3-768E-43A7-A02B-6FF01FBC6E8C}"/>
    <dgm:cxn modelId="{11875E79-3845-4FE8-8035-C0C310C58F0A}" srcId="{D613F683-8C80-4AC0-8714-5AAE20F89195}" destId="{AB37B237-A1B4-4D27-9AD1-1C4AE93DD0AA}" srcOrd="1" destOrd="0" parTransId="{B1E88715-60F3-4AAB-A6B7-942310828A2F}" sibTransId="{4A389343-7FDD-4E56-8D10-05968DB5431F}"/>
    <dgm:cxn modelId="{CB09BB42-7E18-48C8-B04A-F9C91A30235E}" type="presOf" srcId="{5CB5D091-9B5C-4303-B30A-99B19A57995A}" destId="{32EFD8F4-5A83-4494-A122-3BB4F4A2B440}" srcOrd="0" destOrd="1" presId="urn:microsoft.com/office/officeart/2005/8/layout/chevron2"/>
    <dgm:cxn modelId="{09C02290-23E6-4365-B291-57B707F8B8E3}" srcId="{2CB1909B-93D0-427D-87A8-AF193DB5C6DB}" destId="{81FDF610-DA81-40C9-A5F2-8E683B1FA46B}" srcOrd="2" destOrd="0" parTransId="{2AFA15BE-DA8F-420F-9DEC-D05ABD8BACA8}" sibTransId="{0AA514DF-D1E6-4714-9527-65C9905BB8EA}"/>
    <dgm:cxn modelId="{EF070DE7-6042-4382-9C50-1F9DA5DEDFE1}" srcId="{2CB1909B-93D0-427D-87A8-AF193DB5C6DB}" destId="{D613F683-8C80-4AC0-8714-5AAE20F89195}" srcOrd="0" destOrd="0" parTransId="{D4A25693-E685-456A-9980-BCB23956CB1D}" sibTransId="{C2DD4941-6344-4287-AD14-8CA88F483310}"/>
    <dgm:cxn modelId="{5F43128C-F347-44B5-8D43-13BA6C0FEF84}" srcId="{D613F683-8C80-4AC0-8714-5AAE20F89195}" destId="{51C43868-CA12-42A6-A376-FEF904E08409}" srcOrd="0" destOrd="0" parTransId="{CBE7DF92-F135-42C3-B90E-9E31BB595879}" sibTransId="{148FE276-D883-4FE0-9C90-B293B35D9E1D}"/>
    <dgm:cxn modelId="{49D3EE56-64B8-4422-A016-ACD88407D009}" type="presParOf" srcId="{0F2B69A7-2F3D-4010-9CF8-DF093A2E126E}" destId="{32241C3E-2C12-4C63-AFE9-83773ECB41E4}" srcOrd="0" destOrd="0" presId="urn:microsoft.com/office/officeart/2005/8/layout/chevron2"/>
    <dgm:cxn modelId="{3318753D-1CCC-42C1-8631-4C98C3C6AFC2}" type="presParOf" srcId="{32241C3E-2C12-4C63-AFE9-83773ECB41E4}" destId="{06C7D505-295F-4441-8508-8141B5C164E1}" srcOrd="0" destOrd="0" presId="urn:microsoft.com/office/officeart/2005/8/layout/chevron2"/>
    <dgm:cxn modelId="{0C8A7A8D-9AAB-48FE-87C3-964459A68313}" type="presParOf" srcId="{32241C3E-2C12-4C63-AFE9-83773ECB41E4}" destId="{2354142E-1B3F-4C66-B7BB-5347BA90695A}" srcOrd="1" destOrd="0" presId="urn:microsoft.com/office/officeart/2005/8/layout/chevron2"/>
    <dgm:cxn modelId="{0FCBB4BD-1610-4CF3-BD0F-5B511E7303B2}" type="presParOf" srcId="{0F2B69A7-2F3D-4010-9CF8-DF093A2E126E}" destId="{633BA186-6F9E-4EA4-AA51-47D98E9FF971}" srcOrd="1" destOrd="0" presId="urn:microsoft.com/office/officeart/2005/8/layout/chevron2"/>
    <dgm:cxn modelId="{6C42578D-B770-45D2-956F-E8F6B3B0E066}" type="presParOf" srcId="{0F2B69A7-2F3D-4010-9CF8-DF093A2E126E}" destId="{8DB7D165-2887-454E-8236-3F9B5C80B867}" srcOrd="2" destOrd="0" presId="urn:microsoft.com/office/officeart/2005/8/layout/chevron2"/>
    <dgm:cxn modelId="{0EA0CFEE-9C28-4266-9BD8-EA03BE74D89A}" type="presParOf" srcId="{8DB7D165-2887-454E-8236-3F9B5C80B867}" destId="{F872128D-AE1C-405D-978B-17FF226EF7B3}" srcOrd="0" destOrd="0" presId="urn:microsoft.com/office/officeart/2005/8/layout/chevron2"/>
    <dgm:cxn modelId="{4A362D52-447B-4EAC-912E-6BE716BA5B23}" type="presParOf" srcId="{8DB7D165-2887-454E-8236-3F9B5C80B867}" destId="{32EFD8F4-5A83-4494-A122-3BB4F4A2B440}" srcOrd="1" destOrd="0" presId="urn:microsoft.com/office/officeart/2005/8/layout/chevron2"/>
    <dgm:cxn modelId="{0BB77548-5A0F-4CA8-86A1-F29F1037D4E9}" type="presParOf" srcId="{0F2B69A7-2F3D-4010-9CF8-DF093A2E126E}" destId="{6A582132-1258-49CF-AF6D-D6E6AF92C0C2}" srcOrd="3" destOrd="0" presId="urn:microsoft.com/office/officeart/2005/8/layout/chevron2"/>
    <dgm:cxn modelId="{8736DB30-E002-4339-964D-11C06228063D}" type="presParOf" srcId="{0F2B69A7-2F3D-4010-9CF8-DF093A2E126E}" destId="{F41EFBA5-2E53-4CAE-A9F2-5AB3C68A03A4}" srcOrd="4" destOrd="0" presId="urn:microsoft.com/office/officeart/2005/8/layout/chevron2"/>
    <dgm:cxn modelId="{20313DF9-22D4-44A0-B3F3-0B5113C11D9C}" type="presParOf" srcId="{F41EFBA5-2E53-4CAE-A9F2-5AB3C68A03A4}" destId="{DFBCD984-8C34-4672-BCF4-01D665756E97}" srcOrd="0" destOrd="0" presId="urn:microsoft.com/office/officeart/2005/8/layout/chevron2"/>
    <dgm:cxn modelId="{698D3B0B-582E-49D5-9922-BC92F30E51E9}" type="presParOf" srcId="{F41EFBA5-2E53-4CAE-A9F2-5AB3C68A03A4}" destId="{AB935B28-B402-4DB3-9C93-77EF97F1C58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02C261-3A5D-45B8-9A0C-88A72447CBA4}">
      <dsp:nvSpPr>
        <dsp:cNvPr id="0" name=""/>
        <dsp:cNvSpPr/>
      </dsp:nvSpPr>
      <dsp:spPr>
        <a:xfrm>
          <a:off x="0" y="30061"/>
          <a:ext cx="9862201" cy="231722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7450FD-7FC4-4B7D-8F0A-217D008C5454}">
      <dsp:nvSpPr>
        <dsp:cNvPr id="0" name=""/>
        <dsp:cNvSpPr/>
      </dsp:nvSpPr>
      <dsp:spPr>
        <a:xfrm>
          <a:off x="295866" y="316980"/>
          <a:ext cx="2897021" cy="17433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D1137B-1538-46DC-BE31-BBC330D85C38}">
      <dsp:nvSpPr>
        <dsp:cNvPr id="0" name=""/>
        <dsp:cNvSpPr/>
      </dsp:nvSpPr>
      <dsp:spPr>
        <a:xfrm rot="10800000">
          <a:off x="295866" y="2377350"/>
          <a:ext cx="2897021" cy="2905651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Высокая себестоимость продукции</a:t>
          </a:r>
        </a:p>
      </dsp:txBody>
      <dsp:txXfrm rot="10800000">
        <a:off x="384959" y="2377350"/>
        <a:ext cx="2718835" cy="2816558"/>
      </dsp:txXfrm>
    </dsp:sp>
    <dsp:sp modelId="{FCDAE301-A3C0-4508-953F-10C979F5AECE}">
      <dsp:nvSpPr>
        <dsp:cNvPr id="0" name=""/>
        <dsp:cNvSpPr/>
      </dsp:nvSpPr>
      <dsp:spPr>
        <a:xfrm>
          <a:off x="3482589" y="316980"/>
          <a:ext cx="2897021" cy="17433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C93B76-30B6-47CA-9EA4-CBA4865D36D8}">
      <dsp:nvSpPr>
        <dsp:cNvPr id="0" name=""/>
        <dsp:cNvSpPr/>
      </dsp:nvSpPr>
      <dsp:spPr>
        <a:xfrm rot="10800000">
          <a:off x="3482589" y="2377350"/>
          <a:ext cx="2897021" cy="2905651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Эргономика</a:t>
          </a:r>
        </a:p>
      </dsp:txBody>
      <dsp:txXfrm rot="10800000">
        <a:off x="3571682" y="2377350"/>
        <a:ext cx="2718835" cy="2816558"/>
      </dsp:txXfrm>
    </dsp:sp>
    <dsp:sp modelId="{906B5D1D-7E4B-4026-B6C2-9CC25E9C0452}">
      <dsp:nvSpPr>
        <dsp:cNvPr id="0" name=""/>
        <dsp:cNvSpPr/>
      </dsp:nvSpPr>
      <dsp:spPr>
        <a:xfrm>
          <a:off x="6605144" y="301341"/>
          <a:ext cx="2897021" cy="17433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6000" b="-3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38B34C-6742-42B6-9B71-F1B987EAE851}">
      <dsp:nvSpPr>
        <dsp:cNvPr id="0" name=""/>
        <dsp:cNvSpPr/>
      </dsp:nvSpPr>
      <dsp:spPr>
        <a:xfrm rot="10800000">
          <a:off x="6669313" y="2377350"/>
          <a:ext cx="2897021" cy="2905651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Излишние затраты на персонал</a:t>
          </a:r>
        </a:p>
      </dsp:txBody>
      <dsp:txXfrm rot="10800000">
        <a:off x="6758406" y="2377350"/>
        <a:ext cx="2718835" cy="28165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C7D505-295F-4441-8508-8141B5C164E1}">
      <dsp:nvSpPr>
        <dsp:cNvPr id="0" name=""/>
        <dsp:cNvSpPr/>
      </dsp:nvSpPr>
      <dsp:spPr>
        <a:xfrm rot="5400000">
          <a:off x="-289681" y="292791"/>
          <a:ext cx="1931206" cy="135184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Декабрь 2023 г.</a:t>
          </a:r>
        </a:p>
      </dsp:txBody>
      <dsp:txXfrm rot="-5400000">
        <a:off x="0" y="679032"/>
        <a:ext cx="1351844" cy="579362"/>
      </dsp:txXfrm>
    </dsp:sp>
    <dsp:sp modelId="{2354142E-1B3F-4C66-B7BB-5347BA90695A}">
      <dsp:nvSpPr>
        <dsp:cNvPr id="0" name=""/>
        <dsp:cNvSpPr/>
      </dsp:nvSpPr>
      <dsp:spPr>
        <a:xfrm rot="5400000">
          <a:off x="5130982" y="-3776026"/>
          <a:ext cx="1255284" cy="88135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Переговоры о внедрении 5</a:t>
          </a:r>
          <a:r>
            <a:rPr lang="en-US" sz="2600" kern="1200" dirty="0"/>
            <a:t>S</a:t>
          </a:r>
          <a:r>
            <a:rPr lang="ru-RU" sz="2600" kern="1200" dirty="0"/>
            <a:t> (демо)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Провести тестирование прототипа с помощью ограниченного количества пользователей</a:t>
          </a:r>
        </a:p>
      </dsp:txBody>
      <dsp:txXfrm rot="-5400000">
        <a:off x="1351845" y="64389"/>
        <a:ext cx="8752281" cy="1132728"/>
      </dsp:txXfrm>
    </dsp:sp>
    <dsp:sp modelId="{F872128D-AE1C-405D-978B-17FF226EF7B3}">
      <dsp:nvSpPr>
        <dsp:cNvPr id="0" name=""/>
        <dsp:cNvSpPr/>
      </dsp:nvSpPr>
      <dsp:spPr>
        <a:xfrm rot="5400000">
          <a:off x="-289681" y="2033058"/>
          <a:ext cx="1931206" cy="135184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Апрель </a:t>
          </a: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2024 </a:t>
          </a:r>
          <a:r>
            <a:rPr lang="ru-RU" sz="1700" kern="1200" dirty="0"/>
            <a:t>г.</a:t>
          </a:r>
        </a:p>
      </dsp:txBody>
      <dsp:txXfrm rot="-5400000">
        <a:off x="0" y="2419299"/>
        <a:ext cx="1351844" cy="579362"/>
      </dsp:txXfrm>
    </dsp:sp>
    <dsp:sp modelId="{32EFD8F4-5A83-4494-A122-3BB4F4A2B440}">
      <dsp:nvSpPr>
        <dsp:cNvPr id="0" name=""/>
        <dsp:cNvSpPr/>
      </dsp:nvSpPr>
      <dsp:spPr>
        <a:xfrm rot="5400000">
          <a:off x="5130982" y="-2035760"/>
          <a:ext cx="1255284" cy="88135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Создание маркетинговой стратегии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Создание продукта и запуск</a:t>
          </a:r>
        </a:p>
      </dsp:txBody>
      <dsp:txXfrm rot="-5400000">
        <a:off x="1351845" y="1804655"/>
        <a:ext cx="8752281" cy="1132728"/>
      </dsp:txXfrm>
    </dsp:sp>
    <dsp:sp modelId="{DFBCD984-8C34-4672-BCF4-01D665756E97}">
      <dsp:nvSpPr>
        <dsp:cNvPr id="0" name=""/>
        <dsp:cNvSpPr/>
      </dsp:nvSpPr>
      <dsp:spPr>
        <a:xfrm rot="5400000">
          <a:off x="-289681" y="3773324"/>
          <a:ext cx="1931206" cy="135184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Декабрь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2025 </a:t>
          </a:r>
          <a:r>
            <a:rPr lang="ru-RU" sz="1700" kern="1200" dirty="0"/>
            <a:t>г.</a:t>
          </a:r>
        </a:p>
      </dsp:txBody>
      <dsp:txXfrm rot="-5400000">
        <a:off x="0" y="4159565"/>
        <a:ext cx="1351844" cy="579362"/>
      </dsp:txXfrm>
    </dsp:sp>
    <dsp:sp modelId="{AB935B28-B402-4DB3-9C93-77EF97F1C585}">
      <dsp:nvSpPr>
        <dsp:cNvPr id="0" name=""/>
        <dsp:cNvSpPr/>
      </dsp:nvSpPr>
      <dsp:spPr>
        <a:xfrm rot="5400000">
          <a:off x="5130982" y="-295494"/>
          <a:ext cx="1255284" cy="88135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Непрерывное обучение и развитие команды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Масштабирование бизнеса</a:t>
          </a:r>
        </a:p>
      </dsp:txBody>
      <dsp:txXfrm rot="-5400000">
        <a:off x="1351845" y="3544921"/>
        <a:ext cx="8752281" cy="11327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подходы к оптимизации затрат на персонал предприятия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29" y="3939524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 - повышает эффективность производства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конкурентоспособность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 и проблема клиента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EB788230-3FDE-4F67-989F-0CFD98AD03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5370060"/>
              </p:ext>
            </p:extLst>
          </p:nvPr>
        </p:nvGraphicFramePr>
        <p:xfrm>
          <a:off x="1164105" y="1074822"/>
          <a:ext cx="9862201" cy="5283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 и проблема клиента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FE85E5C-74C3-4AD0-88F0-29DF0731EF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21"/>
          <a:stretch/>
        </p:blipFill>
        <p:spPr>
          <a:xfrm>
            <a:off x="290035" y="1254990"/>
            <a:ext cx="5482115" cy="52854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F4F97FA-BF37-4732-A19E-B9A0410CF0E4}"/>
              </a:ext>
            </a:extLst>
          </p:cNvPr>
          <p:cNvSpPr txBox="1"/>
          <p:nvPr/>
        </p:nvSpPr>
        <p:spPr>
          <a:xfrm>
            <a:off x="206309" y="905790"/>
            <a:ext cx="3971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фотографии рабочего дня: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30EC3F5-63D8-4307-8183-9641CC8A72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8"/>
          <a:stretch/>
        </p:blipFill>
        <p:spPr>
          <a:xfrm>
            <a:off x="6044090" y="1437593"/>
            <a:ext cx="5482115" cy="5102835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9B5F14F7-AFB8-4C99-8341-BFB11E106A59}"/>
              </a:ext>
            </a:extLst>
          </p:cNvPr>
          <p:cNvSpPr/>
          <p:nvPr/>
        </p:nvSpPr>
        <p:spPr>
          <a:xfrm>
            <a:off x="6044090" y="5163345"/>
            <a:ext cx="5482115" cy="961230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BDCC8253-174F-4A09-A861-AD0D0F394547}"/>
              </a:ext>
            </a:extLst>
          </p:cNvPr>
          <p:cNvSpPr/>
          <p:nvPr/>
        </p:nvSpPr>
        <p:spPr>
          <a:xfrm>
            <a:off x="561975" y="3448845"/>
            <a:ext cx="4867276" cy="733424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083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6A581A8F-AC06-4564-87A5-EFA4C3543E94}"/>
              </a:ext>
            </a:extLst>
          </p:cNvPr>
          <p:cNvSpPr/>
          <p:nvPr/>
        </p:nvSpPr>
        <p:spPr>
          <a:xfrm>
            <a:off x="1684963" y="1348888"/>
            <a:ext cx="2756401" cy="1653840"/>
          </a:xfrm>
          <a:custGeom>
            <a:avLst/>
            <a:gdLst>
              <a:gd name="connsiteX0" fmla="*/ 0 w 2756401"/>
              <a:gd name="connsiteY0" fmla="*/ 0 h 1653840"/>
              <a:gd name="connsiteX1" fmla="*/ 2756401 w 2756401"/>
              <a:gd name="connsiteY1" fmla="*/ 0 h 1653840"/>
              <a:gd name="connsiteX2" fmla="*/ 2756401 w 2756401"/>
              <a:gd name="connsiteY2" fmla="*/ 1653840 h 1653840"/>
              <a:gd name="connsiteX3" fmla="*/ 0 w 2756401"/>
              <a:gd name="connsiteY3" fmla="*/ 1653840 h 1653840"/>
              <a:gd name="connsiteX4" fmla="*/ 0 w 2756401"/>
              <a:gd name="connsiteY4" fmla="*/ 0 h 165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6401" h="1653840">
                <a:moveTo>
                  <a:pt x="0" y="0"/>
                </a:moveTo>
                <a:lnTo>
                  <a:pt x="2756401" y="0"/>
                </a:lnTo>
                <a:lnTo>
                  <a:pt x="2756401" y="1653840"/>
                </a:lnTo>
                <a:lnTo>
                  <a:pt x="0" y="165384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инновационных технологий</a:t>
            </a: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xmlns="" id="{A4D73709-6E90-447C-9613-DFE9F1619583}"/>
              </a:ext>
            </a:extLst>
          </p:cNvPr>
          <p:cNvSpPr/>
          <p:nvPr/>
        </p:nvSpPr>
        <p:spPr>
          <a:xfrm>
            <a:off x="4717004" y="1348888"/>
            <a:ext cx="2756401" cy="1653840"/>
          </a:xfrm>
          <a:custGeom>
            <a:avLst/>
            <a:gdLst>
              <a:gd name="connsiteX0" fmla="*/ 0 w 2756401"/>
              <a:gd name="connsiteY0" fmla="*/ 0 h 1653840"/>
              <a:gd name="connsiteX1" fmla="*/ 2756401 w 2756401"/>
              <a:gd name="connsiteY1" fmla="*/ 0 h 1653840"/>
              <a:gd name="connsiteX2" fmla="*/ 2756401 w 2756401"/>
              <a:gd name="connsiteY2" fmla="*/ 1653840 h 1653840"/>
              <a:gd name="connsiteX3" fmla="*/ 0 w 2756401"/>
              <a:gd name="connsiteY3" fmla="*/ 1653840 h 1653840"/>
              <a:gd name="connsiteX4" fmla="*/ 0 w 2756401"/>
              <a:gd name="connsiteY4" fmla="*/ 0 h 165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6401" h="1653840">
                <a:moveTo>
                  <a:pt x="0" y="0"/>
                </a:moveTo>
                <a:lnTo>
                  <a:pt x="2756401" y="0"/>
                </a:lnTo>
                <a:lnTo>
                  <a:pt x="2756401" y="1653840"/>
                </a:lnTo>
                <a:lnTo>
                  <a:pt x="0" y="165384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 оптимизация производственных процессов</a:t>
            </a:r>
            <a:endParaRPr lang="ru-RU" sz="21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xmlns="" id="{BA954794-5852-4B1D-A8BC-013488730F17}"/>
              </a:ext>
            </a:extLst>
          </p:cNvPr>
          <p:cNvSpPr/>
          <p:nvPr/>
        </p:nvSpPr>
        <p:spPr>
          <a:xfrm>
            <a:off x="7749045" y="1348888"/>
            <a:ext cx="2756401" cy="1653840"/>
          </a:xfrm>
          <a:custGeom>
            <a:avLst/>
            <a:gdLst>
              <a:gd name="connsiteX0" fmla="*/ 0 w 2756401"/>
              <a:gd name="connsiteY0" fmla="*/ 0 h 1653840"/>
              <a:gd name="connsiteX1" fmla="*/ 2756401 w 2756401"/>
              <a:gd name="connsiteY1" fmla="*/ 0 h 1653840"/>
              <a:gd name="connsiteX2" fmla="*/ 2756401 w 2756401"/>
              <a:gd name="connsiteY2" fmla="*/ 1653840 h 1653840"/>
              <a:gd name="connsiteX3" fmla="*/ 0 w 2756401"/>
              <a:gd name="connsiteY3" fmla="*/ 1653840 h 1653840"/>
              <a:gd name="connsiteX4" fmla="*/ 0 w 2756401"/>
              <a:gd name="connsiteY4" fmla="*/ 0 h 165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6401" h="1653840">
                <a:moveTo>
                  <a:pt x="0" y="0"/>
                </a:moveTo>
                <a:lnTo>
                  <a:pt x="2756401" y="0"/>
                </a:lnTo>
                <a:lnTo>
                  <a:pt x="2756401" y="1653840"/>
                </a:lnTo>
                <a:lnTo>
                  <a:pt x="0" y="165384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1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цепочек поставок</a:t>
            </a: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xmlns="" id="{164C5924-064E-464A-A7BD-D2960509F119}"/>
              </a:ext>
            </a:extLst>
          </p:cNvPr>
          <p:cNvSpPr/>
          <p:nvPr/>
        </p:nvSpPr>
        <p:spPr>
          <a:xfrm>
            <a:off x="3200983" y="3278370"/>
            <a:ext cx="2756401" cy="1653840"/>
          </a:xfrm>
          <a:custGeom>
            <a:avLst/>
            <a:gdLst>
              <a:gd name="connsiteX0" fmla="*/ 0 w 2756401"/>
              <a:gd name="connsiteY0" fmla="*/ 0 h 1653840"/>
              <a:gd name="connsiteX1" fmla="*/ 2756401 w 2756401"/>
              <a:gd name="connsiteY1" fmla="*/ 0 h 1653840"/>
              <a:gd name="connsiteX2" fmla="*/ 2756401 w 2756401"/>
              <a:gd name="connsiteY2" fmla="*/ 1653840 h 1653840"/>
              <a:gd name="connsiteX3" fmla="*/ 0 w 2756401"/>
              <a:gd name="connsiteY3" fmla="*/ 1653840 h 1653840"/>
              <a:gd name="connsiteX4" fmla="*/ 0 w 2756401"/>
              <a:gd name="connsiteY4" fmla="*/ 0 h 165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6401" h="1653840">
                <a:moveTo>
                  <a:pt x="0" y="0"/>
                </a:moveTo>
                <a:lnTo>
                  <a:pt x="2756401" y="0"/>
                </a:lnTo>
                <a:lnTo>
                  <a:pt x="2756401" y="1653840"/>
                </a:lnTo>
                <a:lnTo>
                  <a:pt x="0" y="165384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1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специализированного программного обеспечения</a:t>
            </a:r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xmlns="" id="{821086F2-942E-4839-8F83-48D22BFCC920}"/>
              </a:ext>
            </a:extLst>
          </p:cNvPr>
          <p:cNvSpPr/>
          <p:nvPr/>
        </p:nvSpPr>
        <p:spPr>
          <a:xfrm>
            <a:off x="6233025" y="3278370"/>
            <a:ext cx="2756401" cy="1653840"/>
          </a:xfrm>
          <a:custGeom>
            <a:avLst/>
            <a:gdLst>
              <a:gd name="connsiteX0" fmla="*/ 0 w 2756401"/>
              <a:gd name="connsiteY0" fmla="*/ 0 h 1653840"/>
              <a:gd name="connsiteX1" fmla="*/ 2756401 w 2756401"/>
              <a:gd name="connsiteY1" fmla="*/ 0 h 1653840"/>
              <a:gd name="connsiteX2" fmla="*/ 2756401 w 2756401"/>
              <a:gd name="connsiteY2" fmla="*/ 1653840 h 1653840"/>
              <a:gd name="connsiteX3" fmla="*/ 0 w 2756401"/>
              <a:gd name="connsiteY3" fmla="*/ 1653840 h 1653840"/>
              <a:gd name="connsiteX4" fmla="*/ 0 w 2756401"/>
              <a:gd name="connsiteY4" fmla="*/ 0 h 165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6401" h="1653840">
                <a:moveTo>
                  <a:pt x="0" y="0"/>
                </a:moveTo>
                <a:lnTo>
                  <a:pt x="2756401" y="0"/>
                </a:lnTo>
                <a:lnTo>
                  <a:pt x="2756401" y="1653840"/>
                </a:lnTo>
                <a:lnTo>
                  <a:pt x="0" y="165384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1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методов и принципов </a:t>
            </a:r>
            <a:r>
              <a:rPr lang="ru-RU" sz="21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Lean</a:t>
            </a:r>
            <a:r>
              <a:rPr lang="ru-RU" sz="21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производства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395B143-18BA-4F81-B7EF-F142258EC133}"/>
              </a:ext>
            </a:extLst>
          </p:cNvPr>
          <p:cNvSpPr txBox="1"/>
          <p:nvPr/>
        </p:nvSpPr>
        <p:spPr>
          <a:xfrm>
            <a:off x="236999" y="5235240"/>
            <a:ext cx="1164018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Выгода клиента – снижение себестоимости продукта, уменьшение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времени, затрат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производство и логистику, вероятно повышение качества продукции и улучшение условий труда для сотрудников.</a:t>
            </a:r>
          </a:p>
          <a:p>
            <a:endParaRPr lang="ru-RU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EEAD271E-7683-4EF7-9150-7F17936B186A}"/>
              </a:ext>
            </a:extLst>
          </p:cNvPr>
          <p:cNvSpPr/>
          <p:nvPr/>
        </p:nvSpPr>
        <p:spPr>
          <a:xfrm>
            <a:off x="224562" y="5102598"/>
            <a:ext cx="11652625" cy="1581317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54CB0EB2-2B24-4552-B9E9-E1E5AC0BD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320" y="777015"/>
            <a:ext cx="9865502" cy="608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953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Стройматик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ООО «СЕВЕРНЫЙ ТЕХНОПАРК»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компаний "Северный технопарк" — лидер в области машиностроения и металлообработки Северо-Запада России.</a:t>
            </a:r>
          </a:p>
          <a:p>
            <a:endParaRPr lang="ru-RU" dirty="0"/>
          </a:p>
          <a:p>
            <a:pPr algn="ctr"/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5BFCBB7-2D52-4E34-A6F0-2004ED8BE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83" y="2616914"/>
            <a:ext cx="3618618" cy="206265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57917F1-CF0B-49F7-B22D-89FFA25FA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76" y="2195577"/>
            <a:ext cx="4079154" cy="27194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BFF91E1-D162-4DDE-AF2A-D06C093729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274" b="21011"/>
          <a:stretch/>
        </p:blipFill>
        <p:spPr>
          <a:xfrm>
            <a:off x="4094601" y="4123206"/>
            <a:ext cx="3074497" cy="181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монетизации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C665E2ED-CE71-4CDC-AA3A-E4701898D027}"/>
              </a:ext>
            </a:extLst>
          </p:cNvPr>
          <p:cNvSpPr/>
          <p:nvPr/>
        </p:nvSpPr>
        <p:spPr>
          <a:xfrm>
            <a:off x="311110" y="941670"/>
            <a:ext cx="32129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ea typeface="MS Mincho" panose="02020609040205080304" pitchFamily="49" charset="-128"/>
              </a:rPr>
              <a:t>Ключевые партнеры:</a:t>
            </a:r>
            <a:endParaRPr lang="ru-RU" sz="2000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954F921E-FAB2-4521-876A-1B97347F6820}"/>
              </a:ext>
            </a:extLst>
          </p:cNvPr>
          <p:cNvSpPr/>
          <p:nvPr/>
        </p:nvSpPr>
        <p:spPr>
          <a:xfrm>
            <a:off x="311110" y="1520708"/>
            <a:ext cx="63231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Любое производственное предприятие нуждающееся в оптимизации и минимизации затрат.</a:t>
            </a:r>
            <a:endParaRPr lang="ru-RU" sz="3200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ea typeface="MS Mincho" panose="02020609040205080304" pitchFamily="49" charset="-128"/>
              </a:rPr>
              <a:t>Получение информации и потребление определённых ресурсов</a:t>
            </a:r>
            <a:r>
              <a:rPr lang="ru-RU" sz="2400" dirty="0">
                <a:solidFill>
                  <a:srgbClr val="808080"/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.</a:t>
            </a:r>
            <a:endParaRPr lang="ru-RU" dirty="0"/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E8A6FF16-9650-451D-BC52-1EAD61853A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927" y="787326"/>
            <a:ext cx="7744984" cy="5818644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9415D7BA-DD0C-4408-9478-BA35FC41F552}"/>
              </a:ext>
            </a:extLst>
          </p:cNvPr>
          <p:cNvSpPr/>
          <p:nvPr/>
        </p:nvSpPr>
        <p:spPr>
          <a:xfrm>
            <a:off x="311110" y="3023076"/>
            <a:ext cx="6092825" cy="24355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какую стоимость оплаты труда мы рассчитываем? – Зависит от сложности и длительности указания услуг. От сотрудничества с «Северным Технопарком» мы хотим получить 50 000 рублей.</a:t>
            </a:r>
          </a:p>
          <a:p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затраты мы имеем на данный момент? – почти никаких. Главные ресурсы, используемые нами – люди и время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3ACDCB4-4B58-4AAF-A076-538A8250EEED}"/>
              </a:ext>
            </a:extLst>
          </p:cNvPr>
          <p:cNvSpPr txBox="1"/>
          <p:nvPr/>
        </p:nvSpPr>
        <p:spPr>
          <a:xfrm>
            <a:off x="6498076" y="2597283"/>
            <a:ext cx="49319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промышленные предприятия Вологодской области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30201D8-A373-45F1-B610-3C0D5978C821}"/>
              </a:ext>
            </a:extLst>
          </p:cNvPr>
          <p:cNvSpPr txBox="1"/>
          <p:nvPr/>
        </p:nvSpPr>
        <p:spPr>
          <a:xfrm>
            <a:off x="6498076" y="3959157"/>
            <a:ext cx="552531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Промышленные предприятия г. Череповца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DEEFEC3-BC94-4093-9BFB-94C6046EC744}"/>
              </a:ext>
            </a:extLst>
          </p:cNvPr>
          <p:cNvSpPr txBox="1"/>
          <p:nvPr/>
        </p:nvSpPr>
        <p:spPr>
          <a:xfrm>
            <a:off x="6420256" y="5353643"/>
            <a:ext cx="469817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данном этапе -  ООО «Северный технопарк»,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Стройматик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Проспект Победы, д.1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34" t="8577" r="18633" b="8976"/>
          <a:stretch/>
        </p:blipFill>
        <p:spPr bwMode="auto">
          <a:xfrm>
            <a:off x="39737" y="828439"/>
            <a:ext cx="6108971" cy="6031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xmlns="" id="{AA91EE66-DF10-414B-AB2E-B479AAED015A}"/>
              </a:ext>
            </a:extLst>
          </p:cNvPr>
          <p:cNvCxnSpPr/>
          <p:nvPr/>
        </p:nvCxnSpPr>
        <p:spPr>
          <a:xfrm flipH="1">
            <a:off x="4182890" y="5930724"/>
            <a:ext cx="2198451" cy="0"/>
          </a:xfrm>
          <a:prstGeom prst="straightConnector1">
            <a:avLst/>
          </a:prstGeom>
          <a:ln w="76200">
            <a:solidFill>
              <a:srgbClr val="99CCFF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xmlns="" id="{7AF469F2-431E-4C43-99F2-84B187B78E40}"/>
              </a:ext>
            </a:extLst>
          </p:cNvPr>
          <p:cNvCxnSpPr/>
          <p:nvPr/>
        </p:nvCxnSpPr>
        <p:spPr>
          <a:xfrm flipH="1">
            <a:off x="4289897" y="4178512"/>
            <a:ext cx="2208179" cy="0"/>
          </a:xfrm>
          <a:prstGeom prst="straightConnector1">
            <a:avLst/>
          </a:prstGeom>
          <a:ln w="76200">
            <a:solidFill>
              <a:srgbClr val="33CC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3ACDCB4-4B58-4AAF-A076-538A8250EEED}"/>
              </a:ext>
            </a:extLst>
          </p:cNvPr>
          <p:cNvSpPr txBox="1"/>
          <p:nvPr/>
        </p:nvSpPr>
        <p:spPr>
          <a:xfrm>
            <a:off x="6618050" y="1358628"/>
            <a:ext cx="49319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Промышленные предприятия северо-западного региона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xmlns="" id="{1E35E601-5855-4A7C-94B5-C354762F76D8}"/>
              </a:ext>
            </a:extLst>
          </p:cNvPr>
          <p:cNvCxnSpPr/>
          <p:nvPr/>
        </p:nvCxnSpPr>
        <p:spPr>
          <a:xfrm flipH="1">
            <a:off x="4289897" y="1643975"/>
            <a:ext cx="2198451" cy="0"/>
          </a:xfrm>
          <a:prstGeom prst="straightConnector1">
            <a:avLst/>
          </a:prstGeom>
          <a:ln w="76200">
            <a:solidFill>
              <a:srgbClr val="0066CC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1E35E601-5855-4A7C-94B5-C354762F76D8}"/>
              </a:ext>
            </a:extLst>
          </p:cNvPr>
          <p:cNvCxnSpPr/>
          <p:nvPr/>
        </p:nvCxnSpPr>
        <p:spPr>
          <a:xfrm flipH="1">
            <a:off x="4299625" y="2808052"/>
            <a:ext cx="2198451" cy="0"/>
          </a:xfrm>
          <a:prstGeom prst="straightConnector1">
            <a:avLst/>
          </a:prstGeom>
          <a:ln w="76200">
            <a:solidFill>
              <a:srgbClr val="0099CC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A9D9D26-1777-4208-8EFD-6B8B0C9CC496}"/>
              </a:ext>
            </a:extLst>
          </p:cNvPr>
          <p:cNvSpPr/>
          <p:nvPr/>
        </p:nvSpPr>
        <p:spPr>
          <a:xfrm>
            <a:off x="787722" y="1641742"/>
            <a:ext cx="54433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Консалтинговая фирма «ЛЕКС»</a:t>
            </a:r>
            <a:endParaRPr lang="ru-RU" sz="2400" cap="all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6BC2214-F311-41BC-88CE-9E82DE20F7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163" y="1217272"/>
            <a:ext cx="4150252" cy="131060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04E6DB9A-991C-413D-B9ED-C2DD9C474C03}"/>
              </a:ext>
            </a:extLst>
          </p:cNvPr>
          <p:cNvSpPr/>
          <p:nvPr/>
        </p:nvSpPr>
        <p:spPr>
          <a:xfrm>
            <a:off x="787722" y="3491062"/>
            <a:ext cx="41667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ООО «Консалт оценка»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51875D6-2EA2-4279-A0F6-1D0FE5C47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163" y="3097369"/>
            <a:ext cx="3971535" cy="131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5C7ACB-0F90-427C-AF98-FB39EB8A9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F875D15F-0F49-4F99-BEB0-3EF6B4AD7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 команды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EDE232C-F2EC-443F-8725-78EB6E101258}"/>
              </a:ext>
            </a:extLst>
          </p:cNvPr>
          <p:cNvSpPr txBox="1"/>
          <p:nvPr/>
        </p:nvSpPr>
        <p:spPr>
          <a:xfrm>
            <a:off x="311110" y="1070043"/>
            <a:ext cx="894944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Определили проблему и концепцию решения проблемы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Изучили имеющийся рынок конкурентов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Проанализировали промышленную деятельность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Предложили нашу идею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Стройматик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ООО «Северный технопарк», они заинтересованы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внедрении нашей технологии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7549BDF-9CB1-49A4-B68D-0E82B5B31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3112027"/>
            <a:ext cx="6461446" cy="361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72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A5D3DCB3-CE87-42BC-831A-C28C5FD08F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498962"/>
              </p:ext>
            </p:extLst>
          </p:nvPr>
        </p:nvGraphicFramePr>
        <p:xfrm>
          <a:off x="1118681" y="1124033"/>
          <a:ext cx="10165404" cy="5417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Safety gods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0910235-2813-430B-9784-36C676BD2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76" y="918396"/>
            <a:ext cx="1499848" cy="1440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D1D4453-778F-4C48-A85E-1325F72D3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19" y="912702"/>
            <a:ext cx="1424215" cy="1440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753B0BF-C452-4668-AFC2-0F955C5CE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731" y="918396"/>
            <a:ext cx="1412668" cy="1440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801450A-6C47-48E7-8262-F31781FF6B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7961" y="3809619"/>
            <a:ext cx="1464796" cy="1440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26A6A5C-9D50-4533-8FD3-6475C25EAF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5304" y="970124"/>
            <a:ext cx="1421099" cy="144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72E7AC3-7F02-46F0-A2E7-6393B57D8F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554" y="3834276"/>
            <a:ext cx="1412669" cy="1440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405D5EA-FFDC-4CC0-8BCD-824E2C5CEA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7259" y="970124"/>
            <a:ext cx="1448760" cy="144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0BB08A7-45E2-4DAE-804F-02CFEB7DCE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7660" y="3834276"/>
            <a:ext cx="1412670" cy="1440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929E946-E697-4552-9505-109CC477A6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3816" y="3834276"/>
            <a:ext cx="1416028" cy="1440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C780CDD-3F1B-488C-A4D2-9FC8C4E368A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54923" y="3809619"/>
            <a:ext cx="1425934" cy="144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C53F693-FC2B-4EB6-BD71-262223CBE913}"/>
              </a:ext>
            </a:extLst>
          </p:cNvPr>
          <p:cNvSpPr txBox="1"/>
          <p:nvPr/>
        </p:nvSpPr>
        <p:spPr>
          <a:xfrm>
            <a:off x="9546921" y="2391641"/>
            <a:ext cx="233026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Интегратор</a:t>
            </a: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Лукина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mariialukina2004yandex.ru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7FDBE52-BF35-4255-A0FD-F20D8FD95998}"/>
              </a:ext>
            </a:extLst>
          </p:cNvPr>
          <p:cNvSpPr txBox="1"/>
          <p:nvPr/>
        </p:nvSpPr>
        <p:spPr>
          <a:xfrm>
            <a:off x="456715" y="2330758"/>
            <a:ext cx="214306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Константин Шестопалов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kostasestopalov13718@gmail.com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E0256FA-8A0D-481A-87F4-6A5E8357C795}"/>
              </a:ext>
            </a:extLst>
          </p:cNvPr>
          <p:cNvSpPr txBox="1"/>
          <p:nvPr/>
        </p:nvSpPr>
        <p:spPr>
          <a:xfrm>
            <a:off x="5889112" y="5258133"/>
            <a:ext cx="234421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Интегратор</a:t>
            </a: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Вероника Петухова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nika2003petukhova@gmail.com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54C1D49-1628-41EE-B0D5-6F15EB39D6E0}"/>
              </a:ext>
            </a:extLst>
          </p:cNvPr>
          <p:cNvSpPr txBox="1"/>
          <p:nvPr/>
        </p:nvSpPr>
        <p:spPr>
          <a:xfrm>
            <a:off x="3802228" y="5279141"/>
            <a:ext cx="228470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Дарья </a:t>
            </a:r>
            <a:r>
              <a:rPr lang="ru-RU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Гайдукова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gaidukovadari@yandex.ru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EB64115-ED69-4DE0-BC03-F1F5BEB6B332}"/>
              </a:ext>
            </a:extLst>
          </p:cNvPr>
          <p:cNvSpPr txBox="1"/>
          <p:nvPr/>
        </p:nvSpPr>
        <p:spPr>
          <a:xfrm>
            <a:off x="3103995" y="2330758"/>
            <a:ext cx="15881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Андрей </a:t>
            </a:r>
            <a:r>
              <a:rPr lang="ru-RU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Дружнов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druzhnov_a_03@mail.ru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B8E3CEF-14A4-44CA-8D2D-825B51619F1D}"/>
              </a:ext>
            </a:extLst>
          </p:cNvPr>
          <p:cNvSpPr txBox="1"/>
          <p:nvPr/>
        </p:nvSpPr>
        <p:spPr>
          <a:xfrm>
            <a:off x="8475853" y="5279141"/>
            <a:ext cx="15077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Евгения Тимофеева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58EAC2F-8948-4928-9381-ACA877403AF5}"/>
              </a:ext>
            </a:extLst>
          </p:cNvPr>
          <p:cNvSpPr txBox="1"/>
          <p:nvPr/>
        </p:nvSpPr>
        <p:spPr>
          <a:xfrm>
            <a:off x="5439914" y="2330758"/>
            <a:ext cx="18418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Павел Зайцев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pasha.zai1000@gmail.com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4CE48F0-F2DC-49A8-821A-C6FE64D0F88E}"/>
              </a:ext>
            </a:extLst>
          </p:cNvPr>
          <p:cNvSpPr txBox="1"/>
          <p:nvPr/>
        </p:nvSpPr>
        <p:spPr>
          <a:xfrm>
            <a:off x="7765304" y="2410124"/>
            <a:ext cx="169322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Организатор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Кристина Храброва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hrabrovakris@gmail.com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8903007-8C8F-49F5-ABE8-E1D4AD24B72F}"/>
              </a:ext>
            </a:extLst>
          </p:cNvPr>
          <p:cNvSpPr txBox="1"/>
          <p:nvPr/>
        </p:nvSpPr>
        <p:spPr>
          <a:xfrm>
            <a:off x="10456508" y="5279140"/>
            <a:ext cx="1381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Воробьёва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1FD8101-8FF6-489C-96D2-9D79AD7B0A65}"/>
              </a:ext>
            </a:extLst>
          </p:cNvPr>
          <p:cNvSpPr txBox="1"/>
          <p:nvPr/>
        </p:nvSpPr>
        <p:spPr>
          <a:xfrm>
            <a:off x="2389420" y="5314614"/>
            <a:ext cx="160462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</a:t>
            </a: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Алина </a:t>
            </a:r>
            <a:r>
              <a:rPr lang="ru-RU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Пескова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pessovaa@gmail.com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D681F273-2F8C-96E3-76E0-F761344DBB0D}"/>
              </a:ext>
            </a:extLst>
          </p:cNvPr>
          <p:cNvSpPr>
            <a:spLocks noChangeAspect="1"/>
          </p:cNvSpPr>
          <p:nvPr/>
        </p:nvSpPr>
        <p:spPr>
          <a:xfrm>
            <a:off x="244766" y="3550066"/>
            <a:ext cx="1497259" cy="1800000"/>
          </a:xfrm>
          <a:prstGeom prst="ellipse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15701" y="5403716"/>
            <a:ext cx="20133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Трекер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Белозор Марина Юрьевна, доцент, кандидат технических наук</a:t>
            </a:r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2946</TotalTime>
  <Words>351</Words>
  <Application>Microsoft Office PowerPoint</Application>
  <PresentationFormat>Произвольный</PresentationFormat>
  <Paragraphs>78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Презентация</vt:lpstr>
      <vt:lpstr> Методы и подходы к оптимизации затрат на персонал предприятия</vt:lpstr>
      <vt:lpstr>Актуальность проекта и проблема клиента</vt:lpstr>
      <vt:lpstr>Актуальность проекта и проблема клиента</vt:lpstr>
      <vt:lpstr>Решение</vt:lpstr>
      <vt:lpstr>Решение</vt:lpstr>
      <vt:lpstr>Целевая аудитория</vt:lpstr>
      <vt:lpstr>Модель монетизации</vt:lpstr>
      <vt:lpstr>Рынок</vt:lpstr>
      <vt:lpstr>Конкуренты</vt:lpstr>
      <vt:lpstr>Текущие результаты команды</vt:lpstr>
      <vt:lpstr>План развития стартап-проекта</vt:lpstr>
      <vt:lpstr>Команда «Safety gods»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User</cp:lastModifiedBy>
  <cp:revision>296</cp:revision>
  <dcterms:created xsi:type="dcterms:W3CDTF">2022-04-04T12:37:27Z</dcterms:created>
  <dcterms:modified xsi:type="dcterms:W3CDTF">2023-11-19T07:36:53Z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