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72" r:id="rId5"/>
    <p:sldId id="259" r:id="rId6"/>
    <p:sldId id="260" r:id="rId7"/>
    <p:sldId id="261" r:id="rId8"/>
    <p:sldId id="263" r:id="rId9"/>
    <p:sldId id="270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Franklin Gothic Heavy" panose="020B0903020102020204" pitchFamily="34" charset="0"/>
      <p:regular r:id="rId25"/>
      <p: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itchFamily="2" charset="-52"/>
      <p:regular r:id="rId31"/>
      <p:bold r:id="rId32"/>
      <p:italic r:id="rId33"/>
      <p:boldItalic r:id="rId34"/>
    </p:embeddedFont>
    <p:embeddedFont>
      <p:font typeface="Raleway ExtraBold" pitchFamily="2" charset="-52"/>
      <p:bold r:id="rId35"/>
      <p:boldItalic r:id="rId36"/>
    </p:embeddedFont>
    <p:embeddedFont>
      <p:font typeface="Raleway SemiBold" pitchFamily="2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747775"/>
          </p15:clr>
        </p15:guide>
        <p15:guide id="10" pos="2880" userDrawn="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K68aU1rWtWum3yWRSunHsM/Xr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>
        <p:guide orient="horz" pos="3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1765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7b0dae0a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g27b0dae0a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472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0" y="1858132"/>
            <a:ext cx="46557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</a:rPr>
              <a:t>PHARM AI</a:t>
            </a:r>
            <a:endParaRPr sz="3100"/>
          </a:p>
        </p:txBody>
      </p:sp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456817" y="3341545"/>
            <a:ext cx="3825300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b="1"/>
              <a:t>Русских Егор Васильевич: </a:t>
            </a:r>
            <a:r>
              <a:rPr lang="ru-RU"/>
              <a:t>ординатор 1 года кафедры Фтизиатрии</a:t>
            </a:r>
            <a:endParaRPr b="1"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0" y="1689363"/>
            <a:ext cx="7229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Рост количества людей пожилого возраста </a:t>
            </a:r>
            <a:endParaRPr dirty="0"/>
          </a:p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Полиморбидные</a:t>
            </a: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пациенты</a:t>
            </a:r>
            <a:endParaRPr dirty="0"/>
          </a:p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Увеличение количества профессиональных заболеваний</a:t>
            </a:r>
            <a:endParaRPr dirty="0"/>
          </a:p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ru-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Омоложение» большинства старческих болезней</a:t>
            </a:r>
            <a:endParaRPr dirty="0"/>
          </a:p>
        </p:txBody>
      </p:sp>
      <p:sp>
        <p:nvSpPr>
          <p:cNvPr id="131" name="Google Shape;131;p2"/>
          <p:cNvSpPr txBox="1"/>
          <p:nvPr/>
        </p:nvSpPr>
        <p:spPr>
          <a:xfrm>
            <a:off x="5104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AC76E7-03E2-5FBA-BBC8-E33BC56DD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828" y="2913594"/>
            <a:ext cx="3132377" cy="2132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3"/>
          <p:cNvSpPr txBox="1">
            <a:spLocks noGrp="1"/>
          </p:cNvSpPr>
          <p:nvPr>
            <p:ph type="body" idx="1"/>
          </p:nvPr>
        </p:nvSpPr>
        <p:spPr>
          <a:xfrm>
            <a:off x="382119" y="1908975"/>
            <a:ext cx="7677359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Необходимость врача назначать несколько препаратов одному пациенту</a:t>
            </a:r>
            <a:endParaRPr dirty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Несовместимость действующих веществ</a:t>
            </a:r>
            <a:endParaRPr dirty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Многочисленные побочные эффекты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Сложность соблюдать безопасность жизни пациента при множественных назначениях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Трудности для врача контролировать состояние пациента после назначений</a:t>
            </a:r>
            <a:endParaRPr dirty="0"/>
          </a:p>
        </p:txBody>
      </p:sp>
      <p:sp>
        <p:nvSpPr>
          <p:cNvPr id="144" name="Google Shape;144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932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456817" y="2094393"/>
            <a:ext cx="8171075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>
                <a:solidFill>
                  <a:srgbClr val="132C40"/>
                </a:solidFill>
              </a:rPr>
              <a:t>Врачи-терапевты </a:t>
            </a:r>
            <a:endParaRPr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>
                <a:solidFill>
                  <a:srgbClr val="132C40"/>
                </a:solidFill>
              </a:rPr>
              <a:t>Врачи анестезиологи-реаниматологи </a:t>
            </a:r>
            <a:endParaRPr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>
                <a:solidFill>
                  <a:srgbClr val="132C40"/>
                </a:solidFill>
              </a:rPr>
              <a:t>Врачи-профпатологи</a:t>
            </a:r>
            <a:endParaRPr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>
                <a:solidFill>
                  <a:srgbClr val="132C40"/>
                </a:solidFill>
              </a:rPr>
              <a:t>Врачи-педиатры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body" idx="1"/>
          </p:nvPr>
        </p:nvSpPr>
        <p:spPr>
          <a:xfrm>
            <a:off x="456818" y="2147564"/>
            <a:ext cx="7993200" cy="16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Сервис по подбору лекарственных средств для коррекции терапии у </a:t>
            </a:r>
            <a:r>
              <a:rPr lang="ru-RU" sz="1400" dirty="0" err="1">
                <a:solidFill>
                  <a:srgbClr val="132C40"/>
                </a:solidFill>
              </a:rPr>
              <a:t>полиморбидных</a:t>
            </a:r>
            <a:r>
              <a:rPr lang="ru-RU" sz="1400" dirty="0">
                <a:solidFill>
                  <a:srgbClr val="132C40"/>
                </a:solidFill>
              </a:rPr>
              <a:t> пациентов</a:t>
            </a:r>
            <a:endParaRPr dirty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Система поддержки принятия врачебных решений, основанная на алгоритмах машинного обучения</a:t>
            </a:r>
            <a:endParaRPr dirty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Язык программирования Python </a:t>
            </a:r>
            <a:endParaRPr dirty="0"/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Использование базы данных лекарственных средств </a:t>
            </a:r>
            <a:r>
              <a:rPr lang="ru-RU" sz="1400" dirty="0" err="1">
                <a:solidFill>
                  <a:srgbClr val="132C40"/>
                </a:solidFill>
              </a:rPr>
              <a:t>Vidal</a:t>
            </a:r>
            <a:r>
              <a:rPr lang="ru-RU" sz="1400" dirty="0">
                <a:solidFill>
                  <a:srgbClr val="132C40"/>
                </a:solidFill>
              </a:rPr>
              <a:t> и ГРЛС, библиотек научных статей </a:t>
            </a:r>
            <a:r>
              <a:rPr lang="ru-RU" sz="1400" dirty="0" err="1">
                <a:solidFill>
                  <a:srgbClr val="132C40"/>
                </a:solidFill>
              </a:rPr>
              <a:t>PubMed</a:t>
            </a:r>
            <a:r>
              <a:rPr lang="ru-RU" sz="1400" dirty="0">
                <a:solidFill>
                  <a:srgbClr val="132C40"/>
                </a:solidFill>
              </a:rPr>
              <a:t>, </a:t>
            </a:r>
            <a:r>
              <a:rPr lang="ru-RU" sz="1400" dirty="0" err="1">
                <a:solidFill>
                  <a:srgbClr val="132C40"/>
                </a:solidFill>
              </a:rPr>
              <a:t>CyberLeninka</a:t>
            </a:r>
            <a:r>
              <a:rPr lang="ru-RU" sz="1400" dirty="0">
                <a:solidFill>
                  <a:srgbClr val="132C40"/>
                </a:solidFill>
              </a:rPr>
              <a:t>, </a:t>
            </a:r>
            <a:r>
              <a:rPr lang="ru-RU" sz="1400" dirty="0" err="1">
                <a:solidFill>
                  <a:srgbClr val="132C40"/>
                </a:solidFill>
              </a:rPr>
              <a:t>Cochrane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/>
          <p:nvPr/>
        </p:nvSpPr>
        <p:spPr>
          <a:xfrm>
            <a:off x="4571079" y="738983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432332" y="1342998"/>
            <a:ext cx="7976100" cy="358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400" b="0" i="0" u="none" strike="noStrike" cap="none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PharmAI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врачам разных специальностей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одновременного назначения нескольких лекарственных средств </a:t>
            </a:r>
            <a:r>
              <a:rPr lang="ru-RU" sz="1400" b="0" i="0" u="none" strike="noStrike" cap="none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полиморбидным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пациентам 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 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несовместимости действующих веществ и возникновения многочисленных побочных эффектов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истемы поддержки принятия врачебных решений на основе баз данных и машинного обучения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минимизировать побочные эффекты, а также исключить несовместимость действующих эффектов</a:t>
            </a:r>
            <a:endParaRPr sz="14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7b0dae0a77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g27b0dae0a77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27b0dae0a77_0_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7b0dae0a77_0_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27b0dae0a77_0_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g27b0dae0a77_0_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g27b0dae0a77_0_0"/>
          <p:cNvSpPr/>
          <p:nvPr/>
        </p:nvSpPr>
        <p:spPr>
          <a:xfrm>
            <a:off x="456818" y="63782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7b0dae0a77_0_0"/>
          <p:cNvSpPr txBox="1"/>
          <p:nvPr/>
        </p:nvSpPr>
        <p:spPr>
          <a:xfrm>
            <a:off x="457201" y="60007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sz="3000" b="0" i="0" u="none" strike="noStrike" cap="none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3B96BC4-F4B3-F83D-DB12-AF18AF66FB21}"/>
              </a:ext>
            </a:extLst>
          </p:cNvPr>
          <p:cNvGrpSpPr/>
          <p:nvPr/>
        </p:nvGrpSpPr>
        <p:grpSpPr>
          <a:xfrm>
            <a:off x="890882" y="1614704"/>
            <a:ext cx="2843400" cy="2843401"/>
            <a:chOff x="890882" y="1600524"/>
            <a:chExt cx="2843400" cy="2843401"/>
          </a:xfrm>
        </p:grpSpPr>
        <p:sp>
          <p:nvSpPr>
            <p:cNvPr id="215" name="Google Shape;215;g27b0dae0a77_0_0"/>
            <p:cNvSpPr/>
            <p:nvPr/>
          </p:nvSpPr>
          <p:spPr>
            <a:xfrm>
              <a:off x="890882" y="1600524"/>
              <a:ext cx="2843400" cy="2843400"/>
            </a:xfrm>
            <a:prstGeom prst="ellipse">
              <a:avLst/>
            </a:prstGeom>
            <a:solidFill>
              <a:srgbClr val="ADDAE3"/>
            </a:solidFill>
            <a:ln w="9525" cap="flat" cmpd="sng">
              <a:solidFill>
                <a:srgbClr val="ADDA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6" name="Google Shape;216;g27b0dae0a77_0_0"/>
            <p:cNvSpPr/>
            <p:nvPr/>
          </p:nvSpPr>
          <p:spPr>
            <a:xfrm>
              <a:off x="1323782" y="2466325"/>
              <a:ext cx="1977600" cy="1977600"/>
            </a:xfrm>
            <a:prstGeom prst="ellipse">
              <a:avLst/>
            </a:prstGeom>
            <a:solidFill>
              <a:srgbClr val="8F00FF"/>
            </a:solidFill>
            <a:ln w="9525" cap="flat" cmpd="sng">
              <a:solidFill>
                <a:srgbClr val="8F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7" name="Google Shape;217;g27b0dae0a77_0_0"/>
            <p:cNvSpPr/>
            <p:nvPr/>
          </p:nvSpPr>
          <p:spPr>
            <a:xfrm>
              <a:off x="1714682" y="3248125"/>
              <a:ext cx="1195800" cy="1195800"/>
            </a:xfrm>
            <a:prstGeom prst="ellipse">
              <a:avLst/>
            </a:prstGeom>
            <a:solidFill>
              <a:srgbClr val="FF2F2D"/>
            </a:solidFill>
            <a:ln w="9525" cap="flat" cmpd="sng">
              <a:solidFill>
                <a:srgbClr val="FF2F2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400EFA1-2096-C075-E78E-34995D9972C7}"/>
                </a:ext>
              </a:extLst>
            </p:cNvPr>
            <p:cNvSpPr txBox="1"/>
            <p:nvPr/>
          </p:nvSpPr>
          <p:spPr>
            <a:xfrm>
              <a:off x="1888308" y="1834272"/>
              <a:ext cx="8435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lt1"/>
                  </a:solidFill>
                  <a:latin typeface="Raleway ExtraBold" pitchFamily="2" charset="-52"/>
                  <a:ea typeface="Raleway ExtraBold"/>
                  <a:cs typeface="Raleway ExtraBold"/>
                  <a:sym typeface="Raleway ExtraBold"/>
                </a:rPr>
                <a:t>TAM</a:t>
              </a:r>
            </a:p>
            <a:p>
              <a:r>
                <a:rPr lang="ru-RU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741858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8CB2560-9C02-3E39-4951-637E7DCD492D}"/>
                </a:ext>
              </a:extLst>
            </p:cNvPr>
            <p:cNvSpPr txBox="1"/>
            <p:nvPr/>
          </p:nvSpPr>
          <p:spPr>
            <a:xfrm>
              <a:off x="1895855" y="2724859"/>
              <a:ext cx="838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lt1"/>
                  </a:solidFill>
                  <a:latin typeface="Raleway ExtraBold" pitchFamily="2" charset="-52"/>
                  <a:ea typeface="Raleway ExtraBold"/>
                  <a:cs typeface="Raleway ExtraBold"/>
                  <a:sym typeface="Raleway ExtraBold"/>
                </a:rPr>
                <a:t>SAM</a:t>
              </a:r>
              <a:br>
                <a:rPr lang="ru-RU" dirty="0">
                  <a:solidFill>
                    <a:schemeClr val="bg1"/>
                  </a:solidFill>
                  <a:latin typeface="Raleway ExtraBold" pitchFamily="2" charset="-52"/>
                </a:rPr>
              </a:br>
              <a:r>
                <a:rPr lang="ru-RU" dirty="0">
                  <a:solidFill>
                    <a:schemeClr val="bg1"/>
                  </a:solidFill>
                  <a:latin typeface="Franklin Gothic Heavy" panose="020B0903020102020204" pitchFamily="34" charset="0"/>
                </a:rPr>
                <a:t>15418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2340A0-2D2F-D35F-1769-7DBBFEAAF6A6}"/>
                </a:ext>
              </a:extLst>
            </p:cNvPr>
            <p:cNvSpPr txBox="1"/>
            <p:nvPr/>
          </p:nvSpPr>
          <p:spPr>
            <a:xfrm>
              <a:off x="1990061" y="3529057"/>
              <a:ext cx="64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lt1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lt1"/>
                  </a:solidFill>
                  <a:latin typeface="Franklin Gothic Heavy" panose="020B0903020102020204" pitchFamily="34" charset="0"/>
                  <a:ea typeface="Raleway ExtraBold"/>
                  <a:cs typeface="Raleway ExtraBold"/>
                  <a:sym typeface="Raleway ExtraBold"/>
                </a:rPr>
                <a:t>6700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425DD38-0AD1-4366-7027-57986512D11C}"/>
              </a:ext>
            </a:extLst>
          </p:cNvPr>
          <p:cNvSpPr txBox="1"/>
          <p:nvPr/>
        </p:nvSpPr>
        <p:spPr>
          <a:xfrm>
            <a:off x="4586179" y="1743743"/>
            <a:ext cx="34906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Raleway ExtraBold" pitchFamily="2" charset="-52"/>
              </a:rPr>
              <a:t>О</a:t>
            </a:r>
            <a:r>
              <a:rPr lang="ru-RU" sz="1800" dirty="0">
                <a:latin typeface="Raleway" pitchFamily="2" charset="-52"/>
              </a:rPr>
              <a:t>бщий объём рынка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2 670 688 800 руб.</a:t>
            </a:r>
          </a:p>
          <a:p>
            <a:endParaRPr lang="ru-RU" sz="1800" dirty="0"/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Raleway ExtraBold" pitchFamily="2" charset="-52"/>
              </a:rPr>
              <a:t>Д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Raleway" pitchFamily="2" charset="-52"/>
              </a:rPr>
              <a:t>оступный объём рынка</a:t>
            </a:r>
            <a:endParaRPr lang="ru-RU" sz="1800" dirty="0">
              <a:latin typeface="Raleway" pitchFamily="2" charset="-52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55 504 800 руб.</a:t>
            </a:r>
          </a:p>
          <a:p>
            <a:endParaRPr lang="ru-RU" sz="1800" dirty="0"/>
          </a:p>
          <a:p>
            <a:r>
              <a:rPr lang="ru-RU" sz="1800" dirty="0">
                <a:latin typeface="Raleway ExtraBold" pitchFamily="2" charset="-52"/>
              </a:rPr>
              <a:t>Р</a:t>
            </a:r>
            <a:r>
              <a:rPr lang="ru-RU" sz="1800" dirty="0">
                <a:latin typeface="Raleway" pitchFamily="2" charset="-52"/>
              </a:rPr>
              <a:t>еально достижимый объём рынка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24 120 000 руб.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468115" y="637969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468114" y="603469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Google Shape;230;p8">
            <a:extLst>
              <a:ext uri="{FF2B5EF4-FFF2-40B4-BE49-F238E27FC236}">
                <a16:creationId xmlns:a16="http://schemas.microsoft.com/office/drawing/2014/main" id="{0258B5DF-1CBD-122B-D93C-94AB8C086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2148" y="1558219"/>
            <a:ext cx="1791212" cy="50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7875" y="1583910"/>
            <a:ext cx="1837599" cy="486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0FE311-F579-EBF1-C7D5-2E4A8A3DB1EB}"/>
              </a:ext>
            </a:extLst>
          </p:cNvPr>
          <p:cNvSpPr txBox="1"/>
          <p:nvPr/>
        </p:nvSpPr>
        <p:spPr>
          <a:xfrm>
            <a:off x="2800860" y="1540086"/>
            <a:ext cx="183759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Franklin Gothic Heavy" panose="020B0903020102020204" pitchFamily="34" charset="0"/>
              </a:rPr>
              <a:t>PharmAI</a:t>
            </a:r>
            <a:endParaRPr lang="ru-RU" sz="2800" dirty="0">
              <a:solidFill>
                <a:schemeClr val="tx1">
                  <a:lumMod val="60000"/>
                  <a:lumOff val="40000"/>
                </a:schemeClr>
              </a:solidFill>
              <a:latin typeface="Franklin Gothic Heavy" panose="020B0903020102020204" pitchFamily="34" charset="0"/>
            </a:endParaRP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1470FB83-782F-F05A-3E7A-814F56646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35878"/>
              </p:ext>
            </p:extLst>
          </p:nvPr>
        </p:nvGraphicFramePr>
        <p:xfrm>
          <a:off x="468113" y="2088579"/>
          <a:ext cx="8118363" cy="2271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2296">
                  <a:extLst>
                    <a:ext uri="{9D8B030D-6E8A-4147-A177-3AD203B41FA5}">
                      <a16:colId xmlns:a16="http://schemas.microsoft.com/office/drawing/2014/main" val="1545670430"/>
                    </a:ext>
                  </a:extLst>
                </a:gridCol>
                <a:gridCol w="1672856">
                  <a:extLst>
                    <a:ext uri="{9D8B030D-6E8A-4147-A177-3AD203B41FA5}">
                      <a16:colId xmlns:a16="http://schemas.microsoft.com/office/drawing/2014/main" val="3834191596"/>
                    </a:ext>
                  </a:extLst>
                </a:gridCol>
                <a:gridCol w="1991833">
                  <a:extLst>
                    <a:ext uri="{9D8B030D-6E8A-4147-A177-3AD203B41FA5}">
                      <a16:colId xmlns:a16="http://schemas.microsoft.com/office/drawing/2014/main" val="2492751737"/>
                    </a:ext>
                  </a:extLst>
                </a:gridCol>
                <a:gridCol w="2001378">
                  <a:extLst>
                    <a:ext uri="{9D8B030D-6E8A-4147-A177-3AD203B41FA5}">
                      <a16:colId xmlns:a16="http://schemas.microsoft.com/office/drawing/2014/main" val="2829214907"/>
                    </a:ext>
                  </a:extLst>
                </a:gridCol>
              </a:tblGrid>
              <a:tr h="505765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Raleway" pitchFamily="2" charset="-52"/>
                        </a:rPr>
                        <a:t>Н</a:t>
                      </a:r>
                      <a:r>
                        <a:rPr lang="ru-RU" sz="1400" dirty="0">
                          <a:latin typeface="Raleway" pitchFamily="2" charset="-52"/>
                        </a:rPr>
                        <a:t>аличие Русского языка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762629"/>
                  </a:ext>
                </a:extLst>
              </a:tr>
              <a:tr h="41732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Raleway" pitchFamily="2" charset="-52"/>
                        </a:rPr>
                        <a:t>А</a:t>
                      </a:r>
                      <a:r>
                        <a:rPr lang="ru-RU" sz="1400" dirty="0">
                          <a:latin typeface="Raleway" pitchFamily="2" charset="-52"/>
                        </a:rPr>
                        <a:t>нализ действующих</a:t>
                      </a:r>
                    </a:p>
                    <a:p>
                      <a:pPr algn="just"/>
                      <a:r>
                        <a:rPr lang="ru-RU" sz="1400" dirty="0">
                          <a:latin typeface="Raleway" pitchFamily="2" charset="-52"/>
                        </a:rPr>
                        <a:t>веществ на</a:t>
                      </a:r>
                    </a:p>
                    <a:p>
                      <a:pPr algn="just"/>
                      <a:r>
                        <a:rPr lang="ru-RU" sz="1400" dirty="0">
                          <a:latin typeface="Raleway" pitchFamily="2" charset="-52"/>
                        </a:rPr>
                        <a:t>совместимость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772563"/>
                  </a:ext>
                </a:extLst>
              </a:tr>
              <a:tr h="516034">
                <a:tc>
                  <a:txBody>
                    <a:bodyPr/>
                    <a:lstStyle/>
                    <a:p>
                      <a:pPr algn="just"/>
                      <a:r>
                        <a:rPr lang="ru-RU" b="1" dirty="0">
                          <a:latin typeface="Raleway" pitchFamily="2" charset="-52"/>
                        </a:rPr>
                        <a:t>У</a:t>
                      </a:r>
                      <a:r>
                        <a:rPr lang="ru-RU" dirty="0">
                          <a:latin typeface="Raleway" pitchFamily="2" charset="-52"/>
                        </a:rPr>
                        <a:t>добство интерфейса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10022"/>
                  </a:ext>
                </a:extLst>
              </a:tr>
              <a:tr h="417320">
                <a:tc>
                  <a:txBody>
                    <a:bodyPr/>
                    <a:lstStyle/>
                    <a:p>
                      <a:pPr algn="just"/>
                      <a:r>
                        <a:rPr lang="ru-RU" b="1" dirty="0">
                          <a:latin typeface="Raleway" pitchFamily="2" charset="-52"/>
                        </a:rPr>
                        <a:t>Ф</a:t>
                      </a:r>
                      <a:r>
                        <a:rPr lang="ru-RU" dirty="0">
                          <a:latin typeface="Raleway" pitchFamily="2" charset="-52"/>
                        </a:rPr>
                        <a:t>ункция корректировка назначенного лечения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Raleway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8295455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709939-F00E-FAEB-AED4-B0E16F6A8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326" y="2117806"/>
            <a:ext cx="446856" cy="4468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3365F5-0FAB-EF0A-9216-1DA473FA49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3246" y="2117806"/>
            <a:ext cx="446856" cy="4468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93F061-6432-97A3-31C0-C82BC8195E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3246" y="2766386"/>
            <a:ext cx="446856" cy="4468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B7B4B16-198D-A6F1-2878-192D031DE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326" y="3356300"/>
            <a:ext cx="446856" cy="44685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9A54F8-A6C2-F2A1-272F-DCAA2CC46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326" y="3893857"/>
            <a:ext cx="446856" cy="44685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C21218-D339-D37D-0A24-DFAA603DF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3246" y="3878743"/>
            <a:ext cx="446856" cy="44685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1A5E4CD-DC0F-CC49-7E9E-DD9314666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4326" y="2766386"/>
            <a:ext cx="446856" cy="44685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D17BC1-4B9F-056C-E744-F9FFE8B8B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3246" y="3356300"/>
            <a:ext cx="446856" cy="4468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610B43-EC96-8B3C-C68C-6E3C4854D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231" y="2117806"/>
            <a:ext cx="446856" cy="4468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FBDC59-A60B-44E5-AF67-D45E4A413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231" y="2766386"/>
            <a:ext cx="446856" cy="4468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97BE93-861B-3BA3-7913-3FD5481E67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231" y="3357960"/>
            <a:ext cx="446856" cy="4468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1B6E1D-414B-3212-4559-AF63BA934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231" y="3895324"/>
            <a:ext cx="446856" cy="44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479396" y="615386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9"/>
          <p:cNvSpPr txBox="1">
            <a:spLocks noGrp="1"/>
          </p:cNvSpPr>
          <p:nvPr>
            <p:ph type="title"/>
          </p:nvPr>
        </p:nvSpPr>
        <p:spPr>
          <a:xfrm>
            <a:off x="456817" y="603123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43" name="Google Shape;243;p9"/>
          <p:cNvSpPr txBox="1">
            <a:spLocks noGrp="1"/>
          </p:cNvSpPr>
          <p:nvPr>
            <p:ph type="body" idx="1"/>
          </p:nvPr>
        </p:nvSpPr>
        <p:spPr>
          <a:xfrm>
            <a:off x="479396" y="1285243"/>
            <a:ext cx="7993200" cy="244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Мы будем делать сервис по подбору лекарственных средств для коррекции терапии у </a:t>
            </a:r>
            <a:r>
              <a:rPr lang="ru-RU" sz="1400" dirty="0" err="1"/>
              <a:t>полиморбидных</a:t>
            </a:r>
            <a:r>
              <a:rPr lang="ru-RU" sz="1400" dirty="0"/>
              <a:t> пациентов, основанный на алгоритмах машинного обучения и базах данных лекарственных средств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Наш сервис будет реализовываться через модель программное обеспечение как услуга</a:t>
            </a:r>
            <a:endParaRPr sz="14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/>
              <a:t>Дополнительно мы можем зарабатывать на контекстной рекламе предоставляемой фармкомпаниями</a:t>
            </a:r>
            <a:endParaRPr sz="1400" dirty="0"/>
          </a:p>
        </p:txBody>
      </p:sp>
      <p:sp>
        <p:nvSpPr>
          <p:cNvPr id="244" name="Google Shape;244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"/>
          <p:cNvSpPr txBox="1">
            <a:spLocks noGrp="1"/>
          </p:cNvSpPr>
          <p:nvPr>
            <p:ph type="body" idx="1"/>
          </p:nvPr>
        </p:nvSpPr>
        <p:spPr>
          <a:xfrm>
            <a:off x="457200" y="1270000"/>
            <a:ext cx="7993200" cy="987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br>
              <a:rPr lang="ru-RU" sz="1400"/>
            </a:br>
            <a:endParaRPr sz="1400"/>
          </a:p>
        </p:txBody>
      </p:sp>
      <p:sp>
        <p:nvSpPr>
          <p:cNvPr id="254" name="Google Shape;25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457200" y="1275644"/>
            <a:ext cx="5650089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Стадия сформулированной идеи</a:t>
            </a:r>
            <a:endParaRPr sz="14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Изучены конкуренты </a:t>
            </a:r>
            <a:endParaRPr sz="14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Прописано техническое задание</a:t>
            </a:r>
          </a:p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dirty="0">
                <a:latin typeface="Raleway"/>
                <a:ea typeface="Raleway"/>
                <a:cs typeface="Raleway"/>
                <a:sym typeface="Raleway"/>
              </a:rPr>
              <a:t>Проведено 30 проблемных интервью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63A4DE-61BA-BD51-ED7E-FF9F7714C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350" y="1694120"/>
            <a:ext cx="272248" cy="2722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E6079A-A10E-AF45-D792-9D4F2A00F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167" y="1379344"/>
            <a:ext cx="272248" cy="2722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FD2A45-BD51-A915-4C1A-2D84B9892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167" y="2014036"/>
            <a:ext cx="272248" cy="2722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F5B80-8D34-DCA2-D8DC-5A3EF136F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464" y="2334827"/>
            <a:ext cx="272248" cy="272248"/>
          </a:xfrm>
          <a:prstGeom prst="rect">
            <a:avLst/>
          </a:prstGeom>
        </p:spPr>
      </p:pic>
      <p:sp>
        <p:nvSpPr>
          <p:cNvPr id="17" name="Google Shape;242;p9">
            <a:extLst>
              <a:ext uri="{FF2B5EF4-FFF2-40B4-BE49-F238E27FC236}">
                <a16:creationId xmlns:a16="http://schemas.microsoft.com/office/drawing/2014/main" id="{A3DA8B40-E958-4248-63D6-8888593DE5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816" y="609573"/>
            <a:ext cx="4769233" cy="6463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ТЕКУЩИЕ РЕЗУЛЬТАТЫ</a:t>
            </a:r>
            <a:endParaRPr sz="3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79C8D67-120A-E6F1-8E4D-C84E4B12FDC4}"/>
              </a:ext>
            </a:extLst>
          </p:cNvPr>
          <p:cNvCxnSpPr>
            <a:cxnSpLocks/>
            <a:stCxn id="31" idx="1"/>
          </p:cNvCxnSpPr>
          <p:nvPr/>
        </p:nvCxnSpPr>
        <p:spPr>
          <a:xfrm>
            <a:off x="1220805" y="2571750"/>
            <a:ext cx="698815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5F6CBCB-46AA-B96D-02BD-DB3FEF8F2C18}"/>
              </a:ext>
            </a:extLst>
          </p:cNvPr>
          <p:cNvSpPr txBox="1"/>
          <p:nvPr/>
        </p:nvSpPr>
        <p:spPr>
          <a:xfrm>
            <a:off x="135590" y="1927751"/>
            <a:ext cx="221615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indent="-330200" algn="ctr"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Поиск исполнителя для создания </a:t>
            </a:r>
            <a:r>
              <a:rPr lang="en-US" dirty="0">
                <a:solidFill>
                  <a:srgbClr val="132C40"/>
                </a:solidFill>
                <a:latin typeface="Raleway" pitchFamily="2" charset="-52"/>
              </a:rPr>
              <a:t>MVP</a:t>
            </a:r>
            <a:endParaRPr lang="ru-RU" dirty="0">
              <a:solidFill>
                <a:srgbClr val="132C40"/>
              </a:solidFill>
              <a:latin typeface="Raleway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61B531-55B4-0C16-E07E-C6580D5B1438}"/>
              </a:ext>
            </a:extLst>
          </p:cNvPr>
          <p:cNvSpPr txBox="1"/>
          <p:nvPr/>
        </p:nvSpPr>
        <p:spPr>
          <a:xfrm>
            <a:off x="1625715" y="2668329"/>
            <a:ext cx="1835234" cy="5688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Создание макета </a:t>
            </a:r>
            <a:r>
              <a:rPr lang="en-US" dirty="0">
                <a:solidFill>
                  <a:srgbClr val="132C40"/>
                </a:solidFill>
                <a:latin typeface="Raleway" pitchFamily="2" charset="-52"/>
              </a:rPr>
              <a:t>MVP</a:t>
            </a:r>
            <a:endParaRPr lang="ru-RU" dirty="0">
              <a:solidFill>
                <a:srgbClr val="132C40"/>
              </a:solidFill>
              <a:latin typeface="Raleway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0D93DC-F5E8-B347-81E2-0F89BCDD7F4A}"/>
              </a:ext>
            </a:extLst>
          </p:cNvPr>
          <p:cNvSpPr txBox="1"/>
          <p:nvPr/>
        </p:nvSpPr>
        <p:spPr>
          <a:xfrm>
            <a:off x="2983584" y="1877877"/>
            <a:ext cx="2057120" cy="5688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Оценка стоимости создания прототипа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8016A1-287A-1521-999D-B67846E55489}"/>
              </a:ext>
            </a:extLst>
          </p:cNvPr>
          <p:cNvSpPr txBox="1"/>
          <p:nvPr/>
        </p:nvSpPr>
        <p:spPr>
          <a:xfrm>
            <a:off x="4489205" y="2668329"/>
            <a:ext cx="1852824" cy="5688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Поиск финансирования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8431E-8774-439D-BB88-AC1C6BB2ADC5}"/>
              </a:ext>
            </a:extLst>
          </p:cNvPr>
          <p:cNvSpPr txBox="1"/>
          <p:nvPr/>
        </p:nvSpPr>
        <p:spPr>
          <a:xfrm>
            <a:off x="7566546" y="2654614"/>
            <a:ext cx="1239170" cy="5688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Создание прототипа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3A923C-07B8-1879-355B-3C91393D3013}"/>
              </a:ext>
            </a:extLst>
          </p:cNvPr>
          <p:cNvSpPr txBox="1"/>
          <p:nvPr/>
        </p:nvSpPr>
        <p:spPr>
          <a:xfrm>
            <a:off x="5672548" y="1884870"/>
            <a:ext cx="2286933" cy="5688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-RU" dirty="0">
                <a:solidFill>
                  <a:srgbClr val="132C40"/>
                </a:solidFill>
                <a:latin typeface="Raleway" pitchFamily="2" charset="-52"/>
              </a:rPr>
              <a:t>Продвижение и поиск первых пользователей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DA95BB-911B-2A81-BD00-A95863DCB8A3}"/>
              </a:ext>
            </a:extLst>
          </p:cNvPr>
          <p:cNvSpPr/>
          <p:nvPr/>
        </p:nvSpPr>
        <p:spPr>
          <a:xfrm>
            <a:off x="1220805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6" name="Прямоугольник 255">
            <a:extLst>
              <a:ext uri="{FF2B5EF4-FFF2-40B4-BE49-F238E27FC236}">
                <a16:creationId xmlns:a16="http://schemas.microsoft.com/office/drawing/2014/main" id="{D982F6CF-9288-E4AF-FCF8-289A32F3FBA0}"/>
              </a:ext>
            </a:extLst>
          </p:cNvPr>
          <p:cNvSpPr/>
          <p:nvPr/>
        </p:nvSpPr>
        <p:spPr>
          <a:xfrm>
            <a:off x="2520473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7" name="Прямоугольник 256">
            <a:extLst>
              <a:ext uri="{FF2B5EF4-FFF2-40B4-BE49-F238E27FC236}">
                <a16:creationId xmlns:a16="http://schemas.microsoft.com/office/drawing/2014/main" id="{7E972E6C-0FDE-2F12-8248-BC504E6F662B}"/>
              </a:ext>
            </a:extLst>
          </p:cNvPr>
          <p:cNvSpPr/>
          <p:nvPr/>
        </p:nvSpPr>
        <p:spPr>
          <a:xfrm>
            <a:off x="3989285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46F7D700-5FD5-9B74-C6B5-EB43EA1D8B53}"/>
              </a:ext>
            </a:extLst>
          </p:cNvPr>
          <p:cNvSpPr/>
          <p:nvPr/>
        </p:nvSpPr>
        <p:spPr>
          <a:xfrm>
            <a:off x="5394862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id="{6B2EBB95-6042-BB6C-723E-97B89C225094}"/>
              </a:ext>
            </a:extLst>
          </p:cNvPr>
          <p:cNvSpPr/>
          <p:nvPr/>
        </p:nvSpPr>
        <p:spPr>
          <a:xfrm>
            <a:off x="6793156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0" name="Прямоугольник 259">
            <a:extLst>
              <a:ext uri="{FF2B5EF4-FFF2-40B4-BE49-F238E27FC236}">
                <a16:creationId xmlns:a16="http://schemas.microsoft.com/office/drawing/2014/main" id="{E924DB50-B86E-D89F-EDDA-DDA533B77AE8}"/>
              </a:ext>
            </a:extLst>
          </p:cNvPr>
          <p:cNvSpPr/>
          <p:nvPr/>
        </p:nvSpPr>
        <p:spPr>
          <a:xfrm>
            <a:off x="8163272" y="2488885"/>
            <a:ext cx="45719" cy="1657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"/>
          <p:cNvSpPr txBox="1">
            <a:spLocks noGrp="1"/>
          </p:cNvSpPr>
          <p:nvPr>
            <p:ph type="title"/>
          </p:nvPr>
        </p:nvSpPr>
        <p:spPr>
          <a:xfrm>
            <a:off x="490684" y="605537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457200" y="1275644"/>
            <a:ext cx="759177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89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Русских Егор Васильевич – 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автор идеи; ординатор 1 года кафедры фтизиатрии </a:t>
            </a:r>
            <a:endParaRPr lang="en-US"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"/>
          <p:cNvSpPr txBox="1">
            <a:spLocks noGrp="1"/>
          </p:cNvSpPr>
          <p:nvPr>
            <p:ph type="title"/>
          </p:nvPr>
        </p:nvSpPr>
        <p:spPr>
          <a:xfrm>
            <a:off x="456817" y="1698755"/>
            <a:ext cx="3973416" cy="442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90" name="Google Shape;290;p13"/>
          <p:cNvSpPr txBox="1">
            <a:spLocks noGrp="1"/>
          </p:cNvSpPr>
          <p:nvPr>
            <p:ph type="body" idx="1"/>
          </p:nvPr>
        </p:nvSpPr>
        <p:spPr>
          <a:xfrm>
            <a:off x="530725" y="2183007"/>
            <a:ext cx="3899507" cy="60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406400" lvl="0" indent="-20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b="1" dirty="0">
                <a:solidFill>
                  <a:srgbClr val="132C40"/>
                </a:solidFill>
              </a:rPr>
              <a:t>Русских Егор Васильевич</a:t>
            </a:r>
            <a:endParaRPr dirty="0"/>
          </a:p>
          <a:p>
            <a:pPr marL="406400" lvl="0" indent="-20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✉: erso10234q@ya.ru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p13"/>
          <p:cNvPicPr preferRelativeResize="0"/>
          <p:nvPr/>
        </p:nvPicPr>
        <p:blipFill rotWithShape="1">
          <a:blip r:embed="rId4">
            <a:alphaModFix/>
          </a:blip>
          <a:srcRect l="23887" t="37750" r="23886" b="34376"/>
          <a:stretch/>
        </p:blipFill>
        <p:spPr>
          <a:xfrm>
            <a:off x="4654849" y="1698755"/>
            <a:ext cx="1399822" cy="1433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337</Words>
  <Application>Microsoft Office PowerPoint</Application>
  <PresentationFormat>Экран (16:9)</PresentationFormat>
  <Paragraphs>85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Calibri</vt:lpstr>
      <vt:lpstr>Century Gothic</vt:lpstr>
      <vt:lpstr>Raleway SemiBold</vt:lpstr>
      <vt:lpstr>Arial</vt:lpstr>
      <vt:lpstr>Helvetica Neue</vt:lpstr>
      <vt:lpstr>Raleway ExtraBold</vt:lpstr>
      <vt:lpstr>Raleway</vt:lpstr>
      <vt:lpstr>Franklin Gothic Heavy</vt:lpstr>
      <vt:lpstr>Simple Light</vt:lpstr>
      <vt:lpstr>Simple Light</vt:lpstr>
      <vt:lpstr>PHARM AI</vt:lpstr>
      <vt:lpstr>Презентация PowerPoint</vt:lpstr>
      <vt:lpstr>ПРОБЛЕМА</vt:lpstr>
      <vt:lpstr>ЦЕЛЕВАЯ АУДИТОРИЯ</vt:lpstr>
      <vt:lpstr>РЕШЕНИЕ</vt:lpstr>
      <vt:lpstr>ЦЕННОСТЬ, ЦЕННОСТНОЕ ПРЕДЛОЖЕНИЕ</vt:lpstr>
      <vt:lpstr>Презентация PowerPoint</vt:lpstr>
      <vt:lpstr>КОНКУРЕНТЫ</vt:lpstr>
      <vt:lpstr>БИЗНЕС-МОДЕЛЬ</vt:lpstr>
      <vt:lpstr>ТЕКУЩИЕ РЕЗУЛЬТАТЫ</vt:lpstr>
      <vt:lpstr>ПЛАНЫ РАЗВИТИЯ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 AI</dc:title>
  <dc:creator>User</dc:creator>
  <cp:lastModifiedBy>User</cp:lastModifiedBy>
  <cp:revision>39</cp:revision>
  <dcterms:modified xsi:type="dcterms:W3CDTF">2023-09-30T08:02:27Z</dcterms:modified>
</cp:coreProperties>
</file>