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_rels/presentation.xml.rels" ContentType="application/vnd.openxmlformats-package.relationships+xml"/>
  <Override PartName="/ppt/media/image24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36.jpeg" ContentType="image/jpeg"/>
  <Override PartName="/ppt/media/image18.png" ContentType="image/png"/>
  <Override PartName="/ppt/media/image17.png" ContentType="image/png"/>
  <Override PartName="/ppt/media/image32.jpeg" ContentType="image/jpeg"/>
  <Override PartName="/ppt/media/image16.png" ContentType="image/png"/>
  <Override PartName="/ppt/media/image15.png" ContentType="image/png"/>
  <Override PartName="/ppt/media/image14.png" ContentType="image/png"/>
  <Override PartName="/ppt/media/image28.png" ContentType="image/png"/>
  <Override PartName="/ppt/media/image38.jpeg" ContentType="image/jpeg"/>
  <Override PartName="/ppt/media/image5.png" ContentType="image/png"/>
  <Override PartName="/ppt/media/image43.jpeg" ContentType="image/jpeg"/>
  <Override PartName="/ppt/media/image12.png" ContentType="image/png"/>
  <Override PartName="/ppt/media/image41.jpeg" ContentType="image/jpeg"/>
  <Override PartName="/ppt/media/image45.jpeg" ContentType="image/jpeg"/>
  <Override PartName="/ppt/media/image9.png" ContentType="image/png"/>
  <Override PartName="/ppt/media/image40.jpeg" ContentType="image/jpeg"/>
  <Override PartName="/ppt/media/image44.jpeg" ContentType="image/jpeg"/>
  <Override PartName="/ppt/media/image30.jpeg" ContentType="image/jpeg"/>
  <Override PartName="/ppt/media/image31.jpeg" ContentType="image/jpeg"/>
  <Override PartName="/ppt/media/image2.png" ContentType="image/png"/>
  <Override PartName="/ppt/media/image37.jpeg" ContentType="image/jpeg"/>
  <Override PartName="/ppt/media/image13.png" ContentType="image/png"/>
  <Override PartName="/ppt/media/image39.jpeg" ContentType="image/jpeg"/>
  <Override PartName="/ppt/media/image8.png" ContentType="image/png"/>
  <Override PartName="/ppt/media/image46.jpeg" ContentType="image/jpeg"/>
  <Override PartName="/ppt/media/image34.jpeg" ContentType="image/jpeg"/>
  <Override PartName="/ppt/media/image7.png" ContentType="image/png"/>
  <Override PartName="/ppt/media/image48.png" ContentType="image/png"/>
  <Override PartName="/ppt/media/image11.png" ContentType="image/png"/>
  <Override PartName="/ppt/media/image6.png" ContentType="image/png"/>
  <Override PartName="/ppt/media/image29.png" ContentType="image/png"/>
  <Override PartName="/ppt/media/image4.png" ContentType="image/png"/>
  <Override PartName="/ppt/media/image27.png" ContentType="image/png"/>
  <Override PartName="/ppt/media/image33.jpeg" ContentType="image/jpeg"/>
  <Override PartName="/ppt/media/image3.png" ContentType="image/png"/>
  <Override PartName="/ppt/media/image26.png" ContentType="image/png"/>
  <Override PartName="/ppt/media/image25.png" ContentType="image/png"/>
  <Override PartName="/ppt/media/image42.jpeg" ContentType="image/jpeg"/>
  <Override PartName="/ppt/media/image10.png" ContentType="image/png"/>
  <Override PartName="/ppt/media/image1.jpeg" ContentType="image/jpeg"/>
  <Override PartName="/ppt/media/image47.png" ContentType="image/png"/>
  <Override PartName="/ppt/media/image35.jpeg" ContentType="image/jpeg"/>
  <Override PartName="/ppt/slideLayouts/_rels/slideLayout9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87.xml.rels" ContentType="application/vnd.openxmlformats-package.relationships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_rels/slide24.xml.rels" ContentType="application/vnd.openxmlformats-package.relationships+xml"/>
  <Override PartName="/ppt/slides/_rels/slide15.xml.rels" ContentType="application/vnd.openxmlformats-package.relationships+xml"/>
  <Override PartName="/ppt/slides/_rels/slide31.xml.rels" ContentType="application/vnd.openxmlformats-package.relationships+xml"/>
  <Override PartName="/ppt/slides/_rels/slide16.xml.rels" ContentType="application/vnd.openxmlformats-package.relationships+xml"/>
  <Override PartName="/ppt/slides/_rels/slide32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21.xml.rels" ContentType="application/vnd.openxmlformats-package.relationships+xml"/>
  <Override PartName="/ppt/slides/_rels/slide8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17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22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14.xml.rels" ContentType="application/vnd.openxmlformats-package.relationships+xml"/>
  <Override PartName="/ppt/slides/_rels/slide23.xml.rels" ContentType="application/vnd.openxmlformats-package.relationships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31.xml" ContentType="application/vnd.openxmlformats-officedocument.presentationml.slide+xml"/>
  <Override PartName="/ppt/slides/slide6.xml" ContentType="application/vnd.openxmlformats-officedocument.presentationml.slide+xml"/>
  <Override PartName="/ppt/slides/slide3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</p:sldIdLst>
  <p:sldSz cx="20104100" cy="113157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5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0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1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2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5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0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1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2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6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1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2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3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1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6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7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2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3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4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Рисунок 7" descr=""/>
          <p:cNvPicPr/>
          <p:nvPr/>
        </p:nvPicPr>
        <p:blipFill>
          <a:blip r:embed="rId3"/>
          <a:stretch/>
        </p:blipFill>
        <p:spPr>
          <a:xfrm>
            <a:off x="9588240" y="567000"/>
            <a:ext cx="10841760" cy="11643840"/>
          </a:xfrm>
          <a:prstGeom prst="rect">
            <a:avLst/>
          </a:prstGeom>
          <a:ln w="0">
            <a:noFill/>
          </a:ln>
        </p:spPr>
      </p:pic>
      <p:pic>
        <p:nvPicPr>
          <p:cNvPr id="1" name="Рисунок 13" descr=""/>
          <p:cNvPicPr/>
          <p:nvPr/>
        </p:nvPicPr>
        <p:blipFill>
          <a:blip r:embed="rId4"/>
          <a:stretch/>
        </p:blipFill>
        <p:spPr>
          <a:xfrm>
            <a:off x="942840" y="740520"/>
            <a:ext cx="5424840" cy="196776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8" descr=""/>
          <p:cNvPicPr/>
          <p:nvPr/>
        </p:nvPicPr>
        <p:blipFill>
          <a:blip r:embed="rId5"/>
          <a:stretch/>
        </p:blipFill>
        <p:spPr>
          <a:xfrm>
            <a:off x="13010040" y="725400"/>
            <a:ext cx="6399360" cy="55656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</a:t>
            </a:r>
            <a:r>
              <a:rPr b="0" lang="ru-RU" sz="4400" spc="-1" strike="noStrike">
                <a:latin typeface="Arial"/>
              </a:rPr>
              <a:t>правки </a:t>
            </a:r>
            <a:r>
              <a:rPr b="0" lang="ru-RU" sz="4400" spc="-1" strike="noStrike">
                <a:latin typeface="Arial"/>
              </a:rPr>
              <a:t>текста </a:t>
            </a:r>
            <a:r>
              <a:rPr b="0" lang="ru-RU" sz="4400" spc="-1" strike="noStrike">
                <a:latin typeface="Arial"/>
              </a:rPr>
              <a:t>заглав</a:t>
            </a:r>
            <a:r>
              <a:rPr b="0" lang="ru-RU" sz="4400" spc="-1" strike="noStrike">
                <a:latin typeface="Arial"/>
              </a:rPr>
              <a:t>ия </a:t>
            </a:r>
            <a:r>
              <a:rPr b="0" lang="ru-RU" sz="4400" spc="-1" strike="noStrike">
                <a:latin typeface="Arial"/>
              </a:rPr>
              <a:t>щёлкн</a:t>
            </a:r>
            <a:r>
              <a:rPr b="0" lang="ru-RU" sz="4400" spc="-1" strike="noStrike">
                <a:latin typeface="Arial"/>
              </a:rPr>
              <a:t>ите </a:t>
            </a:r>
            <a:r>
              <a:rPr b="0" lang="ru-RU" sz="4400" spc="-1" strike="noStrike">
                <a:latin typeface="Arial"/>
              </a:rPr>
              <a:t>мышь</a:t>
            </a:r>
            <a:r>
              <a:rPr b="0" lang="ru-RU" sz="4400" spc="-1" strike="noStrike">
                <a:latin typeface="Arial"/>
              </a:rPr>
              <a:t>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8" descr=""/>
          <p:cNvPicPr/>
          <p:nvPr/>
        </p:nvPicPr>
        <p:blipFill>
          <a:blip r:embed="rId3"/>
          <a:stretch/>
        </p:blipFill>
        <p:spPr>
          <a:xfrm>
            <a:off x="10815480" y="496080"/>
            <a:ext cx="5969160" cy="518760"/>
          </a:xfrm>
          <a:prstGeom prst="rect">
            <a:avLst/>
          </a:prstGeom>
          <a:ln w="0">
            <a:noFill/>
          </a:ln>
        </p:spPr>
      </p:pic>
      <p:pic>
        <p:nvPicPr>
          <p:cNvPr id="42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06200" cy="70416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</a:t>
            </a:r>
            <a:r>
              <a:rPr b="0" lang="ru-RU" sz="4400" spc="-1" strike="noStrike">
                <a:latin typeface="Arial"/>
              </a:rPr>
              <a:t>правки </a:t>
            </a:r>
            <a:r>
              <a:rPr b="0" lang="ru-RU" sz="4400" spc="-1" strike="noStrike">
                <a:latin typeface="Arial"/>
              </a:rPr>
              <a:t>текста </a:t>
            </a:r>
            <a:r>
              <a:rPr b="0" lang="ru-RU" sz="4400" spc="-1" strike="noStrike">
                <a:latin typeface="Arial"/>
              </a:rPr>
              <a:t>заглавия </a:t>
            </a:r>
            <a:r>
              <a:rPr b="0" lang="ru-RU" sz="4400" spc="-1" strike="noStrike">
                <a:latin typeface="Arial"/>
              </a:rPr>
              <a:t>щёлкнит</a:t>
            </a:r>
            <a:r>
              <a:rPr b="0" lang="ru-RU" sz="4400" spc="-1" strike="noStrike">
                <a:latin typeface="Arial"/>
              </a:rPr>
              <a:t>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" descr=""/>
          <p:cNvPicPr/>
          <p:nvPr/>
        </p:nvPicPr>
        <p:blipFill>
          <a:blip r:embed="rId3"/>
          <a:stretch/>
        </p:blipFill>
        <p:spPr>
          <a:xfrm>
            <a:off x="10815480" y="496080"/>
            <a:ext cx="5969160" cy="518760"/>
          </a:xfrm>
          <a:prstGeom prst="rect">
            <a:avLst/>
          </a:prstGeom>
          <a:ln w="0">
            <a:noFill/>
          </a:ln>
        </p:spPr>
      </p:pic>
      <p:pic>
        <p:nvPicPr>
          <p:cNvPr id="82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06200" cy="704160"/>
          </a:xfrm>
          <a:prstGeom prst="rect">
            <a:avLst/>
          </a:prstGeom>
          <a:ln w="0">
            <a:noFill/>
          </a:ln>
        </p:spPr>
      </p:pic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</a:t>
            </a:r>
            <a:r>
              <a:rPr b="0" lang="ru-RU" sz="4400" spc="-1" strike="noStrike">
                <a:latin typeface="Arial"/>
              </a:rPr>
              <a:t>текста </a:t>
            </a:r>
            <a:r>
              <a:rPr b="0" lang="ru-RU" sz="4400" spc="-1" strike="noStrike">
                <a:latin typeface="Arial"/>
              </a:rPr>
              <a:t>заглавия </a:t>
            </a:r>
            <a:r>
              <a:rPr b="0" lang="ru-RU" sz="4400" spc="-1" strike="noStrike">
                <a:latin typeface="Arial"/>
              </a:rPr>
              <a:t>щёлкните </a:t>
            </a:r>
            <a:r>
              <a:rPr b="0" lang="ru-RU" sz="4400" spc="-1" strike="noStrike">
                <a:latin typeface="Arial"/>
              </a:rPr>
              <a:t>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10" descr=""/>
          <p:cNvPicPr/>
          <p:nvPr/>
        </p:nvPicPr>
        <p:blipFill>
          <a:blip r:embed="rId3">
            <a:alphaModFix amt="58000"/>
          </a:blip>
          <a:stretch/>
        </p:blipFill>
        <p:spPr>
          <a:xfrm>
            <a:off x="8650080" y="-2454120"/>
            <a:ext cx="14700960" cy="13761720"/>
          </a:xfrm>
          <a:prstGeom prst="rect">
            <a:avLst/>
          </a:prstGeom>
          <a:ln w="0">
            <a:noFill/>
          </a:ln>
        </p:spPr>
      </p:pic>
      <p:pic>
        <p:nvPicPr>
          <p:cNvPr id="122" name="Рисунок 8" descr=""/>
          <p:cNvPicPr/>
          <p:nvPr/>
        </p:nvPicPr>
        <p:blipFill>
          <a:blip r:embed="rId4"/>
          <a:stretch/>
        </p:blipFill>
        <p:spPr>
          <a:xfrm>
            <a:off x="10815480" y="496080"/>
            <a:ext cx="5969160" cy="518760"/>
          </a:xfrm>
          <a:prstGeom prst="rect">
            <a:avLst/>
          </a:prstGeom>
          <a:ln w="0">
            <a:noFill/>
          </a:ln>
        </p:spPr>
      </p:pic>
      <p:pic>
        <p:nvPicPr>
          <p:cNvPr id="123" name="Рисунок 9" descr=""/>
          <p:cNvPicPr/>
          <p:nvPr/>
        </p:nvPicPr>
        <p:blipFill>
          <a:blip r:embed="rId5"/>
          <a:stretch/>
        </p:blipFill>
        <p:spPr>
          <a:xfrm>
            <a:off x="17405280" y="458280"/>
            <a:ext cx="1906200" cy="704160"/>
          </a:xfrm>
          <a:prstGeom prst="rect">
            <a:avLst/>
          </a:prstGeom>
          <a:ln w="0">
            <a:noFill/>
          </a:ln>
        </p:spPr>
      </p:pic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</a:t>
            </a:r>
            <a:r>
              <a:rPr b="0" lang="ru-RU" sz="4400" spc="-1" strike="noStrike">
                <a:latin typeface="Arial"/>
              </a:rPr>
              <a:t>правки </a:t>
            </a:r>
            <a:r>
              <a:rPr b="0" lang="ru-RU" sz="4400" spc="-1" strike="noStrike">
                <a:latin typeface="Arial"/>
              </a:rPr>
              <a:t>текста </a:t>
            </a:r>
            <a:r>
              <a:rPr b="0" lang="ru-RU" sz="4400" spc="-1" strike="noStrike">
                <a:latin typeface="Arial"/>
              </a:rPr>
              <a:t>заглавия </a:t>
            </a:r>
            <a:r>
              <a:rPr b="0" lang="ru-RU" sz="4400" spc="-1" strike="noStrike">
                <a:latin typeface="Arial"/>
              </a:rPr>
              <a:t>щёлкнит</a:t>
            </a:r>
            <a:r>
              <a:rPr b="0" lang="ru-RU" sz="4400" spc="-1" strike="noStrike">
                <a:latin typeface="Arial"/>
              </a:rPr>
              <a:t>е </a:t>
            </a:r>
            <a:r>
              <a:rPr b="0" lang="ru-RU" sz="4400" spc="-1" strike="noStrike">
                <a:latin typeface="Arial"/>
              </a:rPr>
              <a:t>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Рисунок 8" descr=""/>
          <p:cNvPicPr/>
          <p:nvPr/>
        </p:nvPicPr>
        <p:blipFill>
          <a:blip r:embed="rId3"/>
          <a:stretch/>
        </p:blipFill>
        <p:spPr>
          <a:xfrm>
            <a:off x="10815480" y="496080"/>
            <a:ext cx="5969160" cy="518760"/>
          </a:xfrm>
          <a:prstGeom prst="rect">
            <a:avLst/>
          </a:prstGeom>
          <a:ln w="0">
            <a:noFill/>
          </a:ln>
        </p:spPr>
      </p:pic>
      <p:pic>
        <p:nvPicPr>
          <p:cNvPr id="163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06200" cy="704160"/>
          </a:xfrm>
          <a:prstGeom prst="rect">
            <a:avLst/>
          </a:prstGeom>
          <a:ln w="0">
            <a:noFill/>
          </a:ln>
        </p:spPr>
      </p:pic>
      <p:pic>
        <p:nvPicPr>
          <p:cNvPr id="164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47960" cy="15625080"/>
          </a:xfrm>
          <a:prstGeom prst="rect">
            <a:avLst/>
          </a:prstGeom>
          <a:ln w="0">
            <a:noFill/>
          </a:ln>
        </p:spPr>
      </p:pic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</a:t>
            </a:r>
            <a:r>
              <a:rPr b="0" lang="ru-RU" sz="4400" spc="-1" strike="noStrike">
                <a:latin typeface="Arial"/>
              </a:rPr>
              <a:t>правки </a:t>
            </a:r>
            <a:r>
              <a:rPr b="0" lang="ru-RU" sz="4400" spc="-1" strike="noStrike">
                <a:latin typeface="Arial"/>
              </a:rPr>
              <a:t>текста </a:t>
            </a:r>
            <a:r>
              <a:rPr b="0" lang="ru-RU" sz="4400" spc="-1" strike="noStrike">
                <a:latin typeface="Arial"/>
              </a:rPr>
              <a:t>заглавия </a:t>
            </a:r>
            <a:r>
              <a:rPr b="0" lang="ru-RU" sz="4400" spc="-1" strike="noStrike">
                <a:latin typeface="Arial"/>
              </a:rPr>
              <a:t>щёлкнит</a:t>
            </a:r>
            <a:r>
              <a:rPr b="0" lang="ru-RU" sz="4400" spc="-1" strike="noStrike">
                <a:latin typeface="Arial"/>
              </a:rPr>
              <a:t>е </a:t>
            </a:r>
            <a:r>
              <a:rPr b="0" lang="ru-RU" sz="4400" spc="-1" strike="noStrike">
                <a:latin typeface="Arial"/>
              </a:rPr>
              <a:t>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Рисунок 8" descr=""/>
          <p:cNvPicPr/>
          <p:nvPr/>
        </p:nvPicPr>
        <p:blipFill>
          <a:blip r:embed="rId3"/>
          <a:stretch/>
        </p:blipFill>
        <p:spPr>
          <a:xfrm>
            <a:off x="10815480" y="496080"/>
            <a:ext cx="5967360" cy="516960"/>
          </a:xfrm>
          <a:prstGeom prst="rect">
            <a:avLst/>
          </a:prstGeom>
          <a:ln w="0">
            <a:noFill/>
          </a:ln>
        </p:spPr>
      </p:pic>
      <p:pic>
        <p:nvPicPr>
          <p:cNvPr id="204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04400" cy="702360"/>
          </a:xfrm>
          <a:prstGeom prst="rect">
            <a:avLst/>
          </a:prstGeom>
          <a:ln w="0">
            <a:noFill/>
          </a:ln>
        </p:spPr>
      </p:pic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</a:t>
            </a:r>
            <a:r>
              <a:rPr b="0" lang="ru-RU" sz="4400" spc="-1" strike="noStrike">
                <a:latin typeface="Arial"/>
              </a:rPr>
              <a:t>правки </a:t>
            </a:r>
            <a:r>
              <a:rPr b="0" lang="ru-RU" sz="4400" spc="-1" strike="noStrike">
                <a:latin typeface="Arial"/>
              </a:rPr>
              <a:t>текста </a:t>
            </a:r>
            <a:r>
              <a:rPr b="0" lang="ru-RU" sz="4400" spc="-1" strike="noStrike">
                <a:latin typeface="Arial"/>
              </a:rPr>
              <a:t>заглавия </a:t>
            </a:r>
            <a:r>
              <a:rPr b="0" lang="ru-RU" sz="4400" spc="-1" strike="noStrike">
                <a:latin typeface="Arial"/>
              </a:rPr>
              <a:t>щёлкнит</a:t>
            </a:r>
            <a:r>
              <a:rPr b="0" lang="ru-RU" sz="4400" spc="-1" strike="noStrike">
                <a:latin typeface="Arial"/>
              </a:rPr>
              <a:t>е </a:t>
            </a:r>
            <a:r>
              <a:rPr b="0" lang="ru-RU" sz="4400" spc="-1" strike="noStrike">
                <a:latin typeface="Arial"/>
              </a:rPr>
              <a:t>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Рисунок 8" descr=""/>
          <p:cNvPicPr/>
          <p:nvPr/>
        </p:nvPicPr>
        <p:blipFill>
          <a:blip r:embed="rId3"/>
          <a:stretch/>
        </p:blipFill>
        <p:spPr>
          <a:xfrm>
            <a:off x="10815480" y="496080"/>
            <a:ext cx="5969160" cy="518760"/>
          </a:xfrm>
          <a:prstGeom prst="rect">
            <a:avLst/>
          </a:prstGeom>
          <a:ln w="0">
            <a:noFill/>
          </a:ln>
        </p:spPr>
      </p:pic>
      <p:pic>
        <p:nvPicPr>
          <p:cNvPr id="244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06200" cy="704160"/>
          </a:xfrm>
          <a:prstGeom prst="rect">
            <a:avLst/>
          </a:prstGeom>
          <a:ln w="0">
            <a:noFill/>
          </a:ln>
        </p:spPr>
      </p:pic>
      <p:pic>
        <p:nvPicPr>
          <p:cNvPr id="245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47960" cy="15625080"/>
          </a:xfrm>
          <a:prstGeom prst="rect">
            <a:avLst/>
          </a:prstGeom>
          <a:ln w="0">
            <a:noFill/>
          </a:ln>
        </p:spPr>
      </p:pic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</a:t>
            </a:r>
            <a:r>
              <a:rPr b="0" lang="ru-RU" sz="4400" spc="-1" strike="noStrike">
                <a:latin typeface="Arial"/>
              </a:rPr>
              <a:t>правки </a:t>
            </a:r>
            <a:r>
              <a:rPr b="0" lang="ru-RU" sz="4400" spc="-1" strike="noStrike">
                <a:latin typeface="Arial"/>
              </a:rPr>
              <a:t>текста </a:t>
            </a:r>
            <a:r>
              <a:rPr b="0" lang="ru-RU" sz="4400" spc="-1" strike="noStrike">
                <a:latin typeface="Arial"/>
              </a:rPr>
              <a:t>заглав</a:t>
            </a:r>
            <a:r>
              <a:rPr b="0" lang="ru-RU" sz="4400" spc="-1" strike="noStrike">
                <a:latin typeface="Arial"/>
              </a:rPr>
              <a:t>ия </a:t>
            </a:r>
            <a:r>
              <a:rPr b="0" lang="ru-RU" sz="4400" spc="-1" strike="noStrike">
                <a:latin typeface="Arial"/>
              </a:rPr>
              <a:t>щёлкн</a:t>
            </a:r>
            <a:r>
              <a:rPr b="0" lang="ru-RU" sz="4400" spc="-1" strike="noStrike">
                <a:latin typeface="Arial"/>
              </a:rPr>
              <a:t>ите </a:t>
            </a:r>
            <a:r>
              <a:rPr b="0" lang="ru-RU" sz="4400" spc="-1" strike="noStrike">
                <a:latin typeface="Arial"/>
              </a:rPr>
              <a:t>мышь</a:t>
            </a:r>
            <a:r>
              <a:rPr b="0" lang="ru-RU" sz="4400" spc="-1" strike="noStrike">
                <a:latin typeface="Arial"/>
              </a:rPr>
              <a:t>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Рисунок 5" descr=""/>
          <p:cNvPicPr/>
          <p:nvPr/>
        </p:nvPicPr>
        <p:blipFill>
          <a:blip r:embed="rId3"/>
          <a:stretch/>
        </p:blipFill>
        <p:spPr>
          <a:xfrm>
            <a:off x="8063280" y="-3760200"/>
            <a:ext cx="15437520" cy="14456160"/>
          </a:xfrm>
          <a:prstGeom prst="rect">
            <a:avLst/>
          </a:prstGeom>
          <a:ln w="0">
            <a:noFill/>
          </a:ln>
        </p:spPr>
      </p:pic>
      <p:pic>
        <p:nvPicPr>
          <p:cNvPr id="285" name="Рисунок 8" descr=""/>
          <p:cNvPicPr/>
          <p:nvPr/>
        </p:nvPicPr>
        <p:blipFill>
          <a:blip r:embed="rId4"/>
          <a:stretch/>
        </p:blipFill>
        <p:spPr>
          <a:xfrm>
            <a:off x="13010040" y="458280"/>
            <a:ext cx="6399360" cy="556560"/>
          </a:xfrm>
          <a:prstGeom prst="rect">
            <a:avLst/>
          </a:prstGeom>
          <a:ln w="0">
            <a:noFill/>
          </a:ln>
        </p:spPr>
      </p:pic>
      <p:pic>
        <p:nvPicPr>
          <p:cNvPr id="286" name="Рисунок 16" descr=""/>
          <p:cNvPicPr/>
          <p:nvPr/>
        </p:nvPicPr>
        <p:blipFill>
          <a:blip r:embed="rId5"/>
          <a:stretch/>
        </p:blipFill>
        <p:spPr>
          <a:xfrm>
            <a:off x="906480" y="713880"/>
            <a:ext cx="3169800" cy="1174320"/>
          </a:xfrm>
          <a:prstGeom prst="rect">
            <a:avLst/>
          </a:prstGeom>
          <a:ln w="0">
            <a:noFill/>
          </a:ln>
        </p:spPr>
      </p:pic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</a:t>
            </a:r>
            <a:r>
              <a:rPr b="0" lang="ru-RU" sz="4400" spc="-1" strike="noStrike">
                <a:latin typeface="Arial"/>
              </a:rPr>
              <a:t>текста заглавия </a:t>
            </a:r>
            <a:r>
              <a:rPr b="0" lang="ru-RU" sz="4400" spc="-1" strike="noStrike">
                <a:latin typeface="Arial"/>
              </a:rPr>
              <a:t>щёлкните </a:t>
            </a:r>
            <a:r>
              <a:rPr b="0" lang="ru-RU" sz="4400" spc="-1" strike="noStrike">
                <a:latin typeface="Arial"/>
              </a:rPr>
              <a:t>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4" Type="http://schemas.openxmlformats.org/officeDocument/2006/relationships/slideLayout" Target="../slideLayouts/slideLayout4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6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image" Target="../media/image40.jpeg"/><Relationship Id="rId4" Type="http://schemas.openxmlformats.org/officeDocument/2006/relationships/slideLayout" Target="../slideLayouts/slideLayout6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6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jpeg"/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6" Type="http://schemas.openxmlformats.org/officeDocument/2006/relationships/slideLayout" Target="../slideLayouts/slideLayout49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6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hyperlink" Target="https://cloud.mail.ru/public/1jDD/bykk75f5f" TargetMode="External"/><Relationship Id="rId2" Type="http://schemas.openxmlformats.org/officeDocument/2006/relationships/hyperlink" Target="https://vk.com/videos-180979395?section=album_2" TargetMode="External"/><Relationship Id="rId3" Type="http://schemas.openxmlformats.org/officeDocument/2006/relationships/hyperlink" Target="https://vk.com/modernschoolit" TargetMode="External"/><Relationship Id="rId4" Type="http://schemas.openxmlformats.org/officeDocument/2006/relationships/hyperlink" Target="https://gimnazia-baimenova.ru/category/achivements/teachers-achivements/" TargetMode="External"/><Relationship Id="rId5" Type="http://schemas.openxmlformats.org/officeDocument/2006/relationships/slideLayout" Target="../slideLayouts/slideLayout6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hyperlink" Target="mailto:alexandrov@quasar-edu.ru" TargetMode="External"/><Relationship Id="rId2" Type="http://schemas.openxmlformats.org/officeDocument/2006/relationships/hyperlink" Target="mailto:admin@quasar-edu.ru" TargetMode="External"/><Relationship Id="rId3" Type="http://schemas.openxmlformats.org/officeDocument/2006/relationships/slideLayout" Target="../slideLayouts/slideLayout8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888120" y="3574440"/>
            <a:ext cx="7392240" cy="316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ru-RU" sz="6000" spc="-1" strike="noStrike">
                <a:solidFill>
                  <a:srgbClr val="ffffff"/>
                </a:solidFill>
                <a:latin typeface="Arial"/>
                <a:ea typeface="DejaVu Sans"/>
              </a:rPr>
              <a:t>Квазар-образование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326" name="CustomShape 2"/>
          <p:cNvSpPr/>
          <p:nvPr/>
        </p:nvSpPr>
        <p:spPr>
          <a:xfrm>
            <a:off x="888120" y="7242120"/>
            <a:ext cx="7392240" cy="248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rgbClr val="ffffff"/>
                </a:solidFill>
                <a:latin typeface="Arial"/>
                <a:ea typeface="DejaVu Sans"/>
              </a:rPr>
              <a:t>Комплексные решения для образовательных организаций агентства цифрового развития «Квазар»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27" name="CustomShape 3"/>
          <p:cNvSpPr/>
          <p:nvPr/>
        </p:nvSpPr>
        <p:spPr>
          <a:xfrm>
            <a:off x="910440" y="10374480"/>
            <a:ext cx="3670200" cy="52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28" name="Рисунок 327" descr=""/>
          <p:cNvPicPr/>
          <p:nvPr/>
        </p:nvPicPr>
        <p:blipFill>
          <a:blip r:embed="rId1"/>
          <a:srcRect l="0" t="0" r="0" b="1431"/>
          <a:stretch/>
        </p:blipFill>
        <p:spPr>
          <a:xfrm>
            <a:off x="1368000" y="8777160"/>
            <a:ext cx="7764120" cy="2200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CustomShape 1_0"/>
          <p:cNvSpPr/>
          <p:nvPr/>
        </p:nvSpPr>
        <p:spPr>
          <a:xfrm>
            <a:off x="894600" y="1453680"/>
            <a:ext cx="18538200" cy="818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tabLst>
                <a:tab algn="l" pos="0"/>
              </a:tabLst>
            </a:pPr>
            <a:r>
              <a:rPr b="1" lang="ru-RU" sz="4000" spc="-1" strike="noStrike">
                <a:solidFill>
                  <a:srgbClr val="000000"/>
                </a:solidFill>
                <a:latin typeface="Arial"/>
                <a:ea typeface="DejaVu Sans"/>
              </a:rPr>
              <a:t>Решаемая проблема: отсутствие во многих образовательных организаций целостной современной цифровой образовательной среды.</a:t>
            </a:r>
            <a:endParaRPr b="0" lang="ru-RU" sz="40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Образовательные организации не могут самостоятельно решить эту проблему в силу следующих причин:</a:t>
            </a:r>
            <a:endParaRPr b="0" lang="ru-RU" sz="3200" spc="-1" strike="noStrike">
              <a:latin typeface="Arial"/>
            </a:endParaRPr>
          </a:p>
          <a:p>
            <a:pPr marL="15840" indent="-21060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отсутствие качественных решений многих специфичных для образования проблем;</a:t>
            </a:r>
            <a:endParaRPr b="0" lang="ru-RU" sz="3200" spc="-1" strike="noStrike">
              <a:latin typeface="Arial"/>
            </a:endParaRPr>
          </a:p>
          <a:p>
            <a:pPr marL="15840" indent="-21060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отсутствие информационно-коммуникационной инфраструктуры во многих образовательных организациях.</a:t>
            </a:r>
            <a:endParaRPr b="0" lang="ru-RU" sz="3200" spc="-1" strike="noStrike">
              <a:latin typeface="Arial"/>
            </a:endParaRPr>
          </a:p>
          <a:p>
            <a:pPr marL="15840" indent="-21060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Низкий уровень компетенции в области цифровых технологий сотрудников образовательных организаций;</a:t>
            </a:r>
            <a:endParaRPr b="0" lang="ru-RU" sz="3200" spc="-1" strike="noStrike">
              <a:latin typeface="Arial"/>
            </a:endParaRPr>
          </a:p>
          <a:p>
            <a:pPr marL="15840" indent="-21060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Отсутствие квалифицированных IT специалистов (системных администраторов различного уровня, специалистов по защите информации, специалистов в области цифрового развития и цифровой трансформации);</a:t>
            </a:r>
            <a:endParaRPr b="0" lang="ru-RU" sz="3200" spc="-1" strike="noStrike">
              <a:latin typeface="Arial"/>
            </a:endParaRPr>
          </a:p>
          <a:p>
            <a:pPr marL="15840" indent="-21060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Ограниченные финансовые возможности как по найму профильных специалистов, так и по закупке программ и оборудования, либо программно-аппаратных комплексов.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30" name="CustomShape 3_1"/>
          <p:cNvSpPr/>
          <p:nvPr/>
        </p:nvSpPr>
        <p:spPr>
          <a:xfrm>
            <a:off x="894600" y="2942280"/>
            <a:ext cx="1673784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894600" y="1813680"/>
            <a:ext cx="15227280" cy="509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Целевая аудитория нашего проекта делится на две большие группы:</a:t>
            </a:r>
            <a:endParaRPr b="0" lang="ru-RU" sz="2800" spc="-1" strike="noStrike">
              <a:latin typeface="Arial"/>
            </a:endParaRPr>
          </a:p>
          <a:p>
            <a:pPr marL="1584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Образовательные организации*. В первую очередь организации, реализующие программы:</a:t>
            </a:r>
            <a:endParaRPr b="0" lang="ru-RU" sz="2800" spc="-1" strike="noStrike">
              <a:latin typeface="Arial"/>
            </a:endParaRPr>
          </a:p>
          <a:p>
            <a:pPr lvl="1" marL="43200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общего образования(школы, гимназии, лицеи);</a:t>
            </a:r>
            <a:endParaRPr b="0" lang="ru-RU" sz="2800" spc="-1" strike="noStrike">
              <a:latin typeface="Arial"/>
            </a:endParaRPr>
          </a:p>
          <a:p>
            <a:pPr lvl="1" marL="43200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дошкольного образования(детские сады);</a:t>
            </a:r>
            <a:endParaRPr b="0" lang="ru-RU" sz="2800" spc="-1" strike="noStrike">
              <a:latin typeface="Arial"/>
            </a:endParaRPr>
          </a:p>
          <a:p>
            <a:pPr lvl="1" marL="43200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и дополнительного образования детей(спортивные школы, центры детского творчества и т.п.);</a:t>
            </a:r>
            <a:endParaRPr b="0" lang="ru-RU" sz="2800" spc="-1" strike="noStrike">
              <a:latin typeface="Arial"/>
            </a:endParaRPr>
          </a:p>
          <a:p>
            <a:pPr marL="1584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Органы управления образованием</a:t>
            </a:r>
            <a:endParaRPr b="0" lang="ru-RU" sz="2800" spc="-1" strike="noStrike">
              <a:latin typeface="Arial"/>
            </a:endParaRPr>
          </a:p>
          <a:p>
            <a:pPr lvl="2" marL="64800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федеральное министерство, </a:t>
            </a:r>
            <a:endParaRPr b="0" lang="ru-RU" sz="2800" spc="-1" strike="noStrike">
              <a:latin typeface="Arial"/>
            </a:endParaRPr>
          </a:p>
          <a:p>
            <a:pPr lvl="2" marL="64800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областные министерства;</a:t>
            </a:r>
            <a:endParaRPr b="0" lang="ru-RU" sz="2800" spc="-1" strike="noStrike">
              <a:latin typeface="Arial"/>
            </a:endParaRPr>
          </a:p>
          <a:p>
            <a:pPr lvl="2" marL="64800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территориальные управления;</a:t>
            </a:r>
            <a:endParaRPr b="0" lang="ru-RU" sz="2800" spc="-1" strike="noStrike">
              <a:latin typeface="Arial"/>
            </a:endParaRPr>
          </a:p>
          <a:p>
            <a:pPr lvl="2" marL="648000" indent="-210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в случае с муниципальными учреждениями, муниципалитеты.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* - образовательные организации могут иметь в своей структуре структурные подразделения и филиалы, реализующие образовательные программы различного типа.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332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Целевая аудитория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33" name="CustomShape 3"/>
          <p:cNvSpPr/>
          <p:nvPr/>
        </p:nvSpPr>
        <p:spPr>
          <a:xfrm>
            <a:off x="894600" y="2942280"/>
            <a:ext cx="1702368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4" name="Table 1"/>
          <p:cNvGraphicFramePr/>
          <p:nvPr/>
        </p:nvGraphicFramePr>
        <p:xfrm>
          <a:off x="1371960" y="2471760"/>
          <a:ext cx="18392040" cy="7481520"/>
        </p:xfrm>
        <a:graphic>
          <a:graphicData uri="http://schemas.openxmlformats.org/drawingml/2006/table">
            <a:tbl>
              <a:tblPr/>
              <a:tblGrid>
                <a:gridCol w="11013840"/>
                <a:gridCol w="3251160"/>
                <a:gridCol w="4127400"/>
              </a:tblGrid>
              <a:tr h="1046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Тип учреждения(по типу реализуемых програм)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Количество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Наличие опыта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6343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Дошкольное образование(детские сады)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47800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есть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</a:tr>
              <a:tr h="9817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Общее образование(школы, гимназии, лицеи)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44 817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есть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</a:tr>
              <a:tr h="1046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Учреждени</a:t>
                      </a: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я</a:t>
                      </a: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дополнительного образования детей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11030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есть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</a:tr>
              <a:tr h="1046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Учреждения среднего профессионального образования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4621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данный сегмент рынка находится в процессе исслдеования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046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Профессиональные образовательные организации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2971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данный сегмент рынка находится в процессе исслдеования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43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Высшие учебные заведения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1247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данный сегмент рынка находится в процессе исслдеования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0468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Учреждения дополнительного профессионального образования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1931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данный сегмент рынка находится в процессе исслдеования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335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Cегмент рынка образовательных организаций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en-GB" sz="4400" spc="-1" strike="noStrike">
                <a:solidFill>
                  <a:srgbClr val="000000"/>
                </a:solidFill>
                <a:latin typeface="Arial"/>
                <a:ea typeface="Arial"/>
              </a:rPr>
              <a:t>Дополнительные факторы сегментации рынка</a:t>
            </a:r>
            <a:endParaRPr b="0" lang="ru-RU" sz="44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37" name="TextShape 3"/>
          <p:cNvSpPr/>
          <p:nvPr/>
        </p:nvSpPr>
        <p:spPr>
          <a:xfrm>
            <a:off x="10051920" y="8628480"/>
            <a:ext cx="8345880" cy="904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endParaRPr b="0" lang="ru-RU" sz="1800" spc="-1" strike="noStrike">
              <a:latin typeface="Arial"/>
            </a:endParaRPr>
          </a:p>
        </p:txBody>
      </p:sp>
      <p:graphicFrame>
        <p:nvGraphicFramePr>
          <p:cNvPr id="338" name="Таблица 1"/>
          <p:cNvGraphicFramePr/>
          <p:nvPr/>
        </p:nvGraphicFramePr>
        <p:xfrm>
          <a:off x="1577160" y="2287440"/>
          <a:ext cx="17322480" cy="7644240"/>
        </p:xfrm>
        <a:graphic>
          <a:graphicData uri="http://schemas.openxmlformats.org/drawingml/2006/table">
            <a:tbl>
              <a:tblPr/>
              <a:tblGrid>
                <a:gridCol w="6202800"/>
                <a:gridCol w="11120040"/>
              </a:tblGrid>
              <a:tr h="488160"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800" spc="-1" strike="noStrike">
                          <a:latin typeface="Arial"/>
                        </a:rPr>
                        <a:t>Признак классификации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800" spc="-1" strike="noStrike">
                          <a:latin typeface="Arial"/>
                        </a:rPr>
                        <a:t>Возможные значения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12808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По типу собственности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Государственные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Муниципальные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Частные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955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По автономности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Является филиалом или структурным подразделением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Является отдельным юридическим лицом и может содержать в себе структурные подразделения и филиалы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1092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По размеру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Небольшие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Крупные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Средние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Малокомплектные(школы)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811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По расположению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Городские(крупные города)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Городские(провинция)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7"/>
                        </a:spcBef>
                        <a:spcAft>
                          <a:spcPts val="567"/>
                        </a:spcAft>
                      </a:pPr>
                      <a:r>
                        <a:rPr b="0" lang="en-GB" sz="2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Сельские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ustomShape 1"/>
          <p:cNvSpPr/>
          <p:nvPr/>
        </p:nvSpPr>
        <p:spPr>
          <a:xfrm>
            <a:off x="894600" y="534600"/>
            <a:ext cx="9730440" cy="90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Основы государственной политики в сфере образования</a:t>
            </a:r>
            <a:endParaRPr b="0" lang="ru-RU" sz="4400" spc="-1" strike="noStrike">
              <a:latin typeface="Arial"/>
            </a:endParaRPr>
          </a:p>
        </p:txBody>
      </p:sp>
      <p:graphicFrame>
        <p:nvGraphicFramePr>
          <p:cNvPr id="340" name=""/>
          <p:cNvGraphicFramePr/>
          <p:nvPr/>
        </p:nvGraphicFramePr>
        <p:xfrm>
          <a:off x="492480" y="1918800"/>
          <a:ext cx="18719280" cy="7318440"/>
        </p:xfrm>
        <a:graphic>
          <a:graphicData uri="http://schemas.openxmlformats.org/drawingml/2006/table">
            <a:tbl>
              <a:tblPr/>
              <a:tblGrid>
                <a:gridCol w="6501960"/>
                <a:gridCol w="12217680"/>
              </a:tblGrid>
              <a:tr h="6465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3000" spc="-1" strike="noStrike">
                          <a:latin typeface="Arial"/>
                        </a:rPr>
                        <a:t>Нормативный акт</a:t>
                      </a:r>
                      <a:endParaRPr b="0" lang="ru-RU" sz="30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3000" spc="-1" strike="noStrike">
                          <a:latin typeface="Arial"/>
                        </a:rPr>
                        <a:t>Содержание</a:t>
                      </a:r>
                      <a:endParaRPr b="0" lang="ru-RU" sz="30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11905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Цель №4  17 целей устойчивого развития ООН, утверждены в Генасамблеей ООН 6 июля 2017 года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Обеспечение всеохватного и справедливого качественного образования и поощрение возможности обучения на протяжении всей жизни для всех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5602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Конституция Российской Федерации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1. Каждый имеет право на образование.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2. Гарантируются общедоступность и бесплатность дошкольного, основного общего и среднего профессионального образования в государственных или муниципальных образовательных учреждениях и на предприятиях.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3. Каждый вправе на конкурсной основе бесплатно получить высшее образование в государственном или муниципальном образовательном учреждении и на предприятии.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4. Основное общее образование обязательно. Родители или лица, их заменяющие, обеспечивают получение детьми основного общего образования.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5. Российская Федерация устанавливает федеральные государственные образовательные стандарты, поддерживает различные формы образования и самообразования.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6027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Часть 1 статьи 3 федерального закона</a:t>
                      </a:r>
                      <a:endParaRPr b="0" lang="ru-RU" sz="2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 </a:t>
                      </a:r>
                      <a:r>
                        <a:rPr b="0" lang="ru-RU" sz="2600" spc="-1" strike="noStrike">
                          <a:latin typeface="Arial"/>
                        </a:rPr>
                        <a:t>от 29.12.2012 N 273-ФЗ</a:t>
                      </a:r>
                      <a:endParaRPr b="0" lang="ru-RU" sz="2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"Об образовании в Российской Федерации"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1. Государственная политика и правовое регулирование отношений в сфере образования основываются на следующих принципах: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1) признание приоритетности образования;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2) обеспечение права каждого человека на образование, недопустимость дискриминации в сфере образования;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3187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Пункт 1 части 26 </a:t>
                      </a:r>
                      <a:endParaRPr b="0" lang="ru-RU" sz="2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указа Президента Российской Федерации от 02.07.2021 N 400 </a:t>
                      </a:r>
                      <a:endParaRPr b="0" lang="ru-RU" sz="2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600" spc="-1" strike="noStrike">
                          <a:latin typeface="Arial"/>
                        </a:rPr>
                        <a:t>"О стратегии национальной безопасности Российской Федерации"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26. Обеспечение и защита национальных интересов Российской Федерации осуществляются за счет концентрации усилий и ресурсов органов публичной власти, организаций и институтов гражданского общества на реализации следующих стратегических национальных приоритетов: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latin typeface="Arial"/>
                        </a:rPr>
                        <a:t>1) сбережение народа России и развитие человеческого потенциала;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_1"/>
          <p:cNvSpPr/>
          <p:nvPr/>
        </p:nvSpPr>
        <p:spPr>
          <a:xfrm>
            <a:off x="894600" y="682560"/>
            <a:ext cx="9730440" cy="90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Нормативно-правовая база, регламентирующая работу образовательных организаций</a:t>
            </a:r>
            <a:endParaRPr b="0" lang="ru-RU" sz="3200" spc="-1" strike="noStrike">
              <a:latin typeface="Arial"/>
            </a:endParaRPr>
          </a:p>
        </p:txBody>
      </p:sp>
      <p:graphicFrame>
        <p:nvGraphicFramePr>
          <p:cNvPr id="342" name=""/>
          <p:cNvGraphicFramePr/>
          <p:nvPr/>
        </p:nvGraphicFramePr>
        <p:xfrm>
          <a:off x="1091160" y="2650320"/>
          <a:ext cx="17459640" cy="7497360"/>
        </p:xfrm>
        <a:graphic>
          <a:graphicData uri="http://schemas.openxmlformats.org/drawingml/2006/table">
            <a:tbl>
              <a:tblPr/>
              <a:tblGrid>
                <a:gridCol w="6384960"/>
                <a:gridCol w="11075040"/>
              </a:tblGrid>
              <a:tr h="78840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800" spc="-1" strike="noStrike">
                          <a:latin typeface="Arial"/>
                        </a:rPr>
                        <a:t>Область деятельности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800" spc="-1" strike="noStrike">
                          <a:latin typeface="Arial"/>
                        </a:rPr>
                        <a:t>Федеральный закон или другой нормативный акт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9687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Методическая, административная, организационная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Федеральный закон "Об образовании в Российской Федерации" от 29.12.2012 N 273-ФЗ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24920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Защита персональных данных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Федеральный закон "О персональных данных" от 27.07.2006 N 152-ФЗ 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27160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Работа с сайтом образовательной организации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Приказ Федеральной службы по надзору в сфере образования и науки РФ от 14 августа 2020 г. № 831 “Об утверждении Требований к структуре официального сайта образовательной организации в информационно-телекоммуникационной сети «Интернет» и формату представления информации”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24920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Электронный документооборот, электронная подпись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Федеральный закон "Об электронной подписи" от 06.04.2011 N 63-ФЗ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970560">
                <a:tc gridSpan="2"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latin typeface="Arial"/>
                        </a:rPr>
                        <a:t>Охрана труда, перевозки, пожарный надзор, антитеррестическая защита, питание, антикоррупционная деятельность, кадровые вопросы, делопроизводство, архивное дело...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Решение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344" name="Рисунок 348" descr=""/>
          <p:cNvPicPr/>
          <p:nvPr/>
        </p:nvPicPr>
        <p:blipFill>
          <a:blip r:embed="rId1"/>
          <a:stretch/>
        </p:blipFill>
        <p:spPr>
          <a:xfrm>
            <a:off x="2597400" y="1871280"/>
            <a:ext cx="14903640" cy="838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ustomShape 1_2"/>
          <p:cNvSpPr/>
          <p:nvPr/>
        </p:nvSpPr>
        <p:spPr>
          <a:xfrm>
            <a:off x="894600" y="5803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Экосистема «Квазар-образование»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46" name=""/>
          <p:cNvSpPr/>
          <p:nvPr/>
        </p:nvSpPr>
        <p:spPr>
          <a:xfrm>
            <a:off x="6813000" y="1649880"/>
            <a:ext cx="11905920" cy="9178920"/>
          </a:xfrm>
          <a:prstGeom prst="rect">
            <a:avLst/>
          </a:prstGeom>
          <a:solidFill>
            <a:srgbClr val="95b1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47" name=""/>
          <p:cNvSpPr/>
          <p:nvPr/>
        </p:nvSpPr>
        <p:spPr>
          <a:xfrm>
            <a:off x="720000" y="3349800"/>
            <a:ext cx="6091920" cy="6968880"/>
          </a:xfrm>
          <a:prstGeom prst="rect">
            <a:avLst/>
          </a:prstGeom>
          <a:solidFill>
            <a:srgbClr val="ffebeb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48" name=""/>
          <p:cNvSpPr/>
          <p:nvPr/>
        </p:nvSpPr>
        <p:spPr>
          <a:xfrm>
            <a:off x="9163080" y="4274280"/>
            <a:ext cx="6004800" cy="271908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noAutofit/>
          </a:bodyPr>
          <a:p>
            <a:pPr algn="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SaaS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49" name=""/>
          <p:cNvSpPr/>
          <p:nvPr/>
        </p:nvSpPr>
        <p:spPr>
          <a:xfrm>
            <a:off x="9163080" y="7515000"/>
            <a:ext cx="5998320" cy="2563920"/>
          </a:xfrm>
          <a:prstGeom prst="rect">
            <a:avLst/>
          </a:prstGeom>
          <a:solidFill>
            <a:srgbClr val="77bc6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PaaS (IaaS)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50" name=""/>
          <p:cNvSpPr/>
          <p:nvPr/>
        </p:nvSpPr>
        <p:spPr>
          <a:xfrm>
            <a:off x="9685440" y="4455000"/>
            <a:ext cx="2000880" cy="593640"/>
          </a:xfrm>
          <a:prstGeom prst="rect">
            <a:avLst/>
          </a:prstGeom>
          <a:solidFill>
            <a:srgbClr val="afd09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ЭДО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51" name=""/>
          <p:cNvSpPr/>
          <p:nvPr/>
        </p:nvSpPr>
        <p:spPr>
          <a:xfrm>
            <a:off x="12644640" y="4455000"/>
            <a:ext cx="1391760" cy="593640"/>
          </a:xfrm>
          <a:prstGeom prst="rect">
            <a:avLst/>
          </a:prstGeom>
          <a:solidFill>
            <a:srgbClr val="afd09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Сайт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52" name=""/>
          <p:cNvSpPr/>
          <p:nvPr/>
        </p:nvSpPr>
        <p:spPr>
          <a:xfrm>
            <a:off x="9250200" y="5389920"/>
            <a:ext cx="2436120" cy="678960"/>
          </a:xfrm>
          <a:prstGeom prst="rect">
            <a:avLst/>
          </a:prstGeom>
          <a:solidFill>
            <a:srgbClr val="afd09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Интеллектуальное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расписание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53" name=""/>
          <p:cNvSpPr/>
          <p:nvPr/>
        </p:nvSpPr>
        <p:spPr>
          <a:xfrm>
            <a:off x="12279240" y="5389920"/>
            <a:ext cx="2610000" cy="594000"/>
          </a:xfrm>
          <a:prstGeom prst="rect">
            <a:avLst/>
          </a:prstGeom>
          <a:solidFill>
            <a:srgbClr val="afd09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Управление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задачами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54" name=""/>
          <p:cNvSpPr/>
          <p:nvPr/>
        </p:nvSpPr>
        <p:spPr>
          <a:xfrm>
            <a:off x="11687400" y="4794840"/>
            <a:ext cx="957240" cy="0"/>
          </a:xfrm>
          <a:prstGeom prst="line">
            <a:avLst/>
          </a:prstGeom>
          <a:ln w="38160">
            <a:solidFill>
              <a:srgbClr val="ffffff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55" name=""/>
          <p:cNvSpPr/>
          <p:nvPr/>
        </p:nvSpPr>
        <p:spPr>
          <a:xfrm flipH="1">
            <a:off x="10816920" y="5040000"/>
            <a:ext cx="163080" cy="349920"/>
          </a:xfrm>
          <a:prstGeom prst="line">
            <a:avLst/>
          </a:prstGeom>
          <a:ln w="38160">
            <a:solidFill>
              <a:srgbClr val="ffffff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56" name=""/>
          <p:cNvSpPr/>
          <p:nvPr/>
        </p:nvSpPr>
        <p:spPr>
          <a:xfrm>
            <a:off x="11687400" y="5729760"/>
            <a:ext cx="609120" cy="0"/>
          </a:xfrm>
          <a:prstGeom prst="line">
            <a:avLst/>
          </a:prstGeom>
          <a:ln w="38160">
            <a:solidFill>
              <a:srgbClr val="ffffff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57" name=""/>
          <p:cNvSpPr/>
          <p:nvPr/>
        </p:nvSpPr>
        <p:spPr>
          <a:xfrm flipH="1">
            <a:off x="12818880" y="5049720"/>
            <a:ext cx="609120" cy="340200"/>
          </a:xfrm>
          <a:prstGeom prst="line">
            <a:avLst/>
          </a:prstGeom>
          <a:ln w="38160">
            <a:solidFill>
              <a:srgbClr val="ffffff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58" name=""/>
          <p:cNvSpPr/>
          <p:nvPr/>
        </p:nvSpPr>
        <p:spPr>
          <a:xfrm>
            <a:off x="9540000" y="6239880"/>
            <a:ext cx="2494440" cy="662040"/>
          </a:xfrm>
          <a:prstGeom prst="rect">
            <a:avLst/>
          </a:prstGeom>
          <a:solidFill>
            <a:srgbClr val="afd09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Инвентаризация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59" name=""/>
          <p:cNvSpPr/>
          <p:nvPr/>
        </p:nvSpPr>
        <p:spPr>
          <a:xfrm>
            <a:off x="9859320" y="8024760"/>
            <a:ext cx="5047560" cy="1874160"/>
          </a:xfrm>
          <a:prstGeom prst="rect">
            <a:avLst/>
          </a:prstGeom>
          <a:solidFill>
            <a:srgbClr val="afd09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Облачная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инфраструктура управления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программными,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облачными и сетевыми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ресурсами компьютерной сети.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60" name=""/>
          <p:cNvSpPr/>
          <p:nvPr/>
        </p:nvSpPr>
        <p:spPr>
          <a:xfrm>
            <a:off x="12818880" y="6291000"/>
            <a:ext cx="1826640" cy="593640"/>
          </a:xfrm>
          <a:prstGeom prst="rect">
            <a:avLst/>
          </a:prstGeom>
          <a:solidFill>
            <a:srgbClr val="afd09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Управляемая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сеть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61" name=""/>
          <p:cNvSpPr/>
          <p:nvPr/>
        </p:nvSpPr>
        <p:spPr>
          <a:xfrm>
            <a:off x="11121480" y="6903000"/>
            <a:ext cx="1261440" cy="1121040"/>
          </a:xfrm>
          <a:prstGeom prst="curvedConnector3">
            <a:avLst>
              <a:gd name="adj1" fmla="val 50000"/>
            </a:avLst>
          </a:prstGeom>
          <a:noFill/>
          <a:ln w="38160">
            <a:solidFill>
              <a:srgbClr val="780373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"/>
          <p:cNvSpPr/>
          <p:nvPr/>
        </p:nvSpPr>
        <p:spPr>
          <a:xfrm flipH="1">
            <a:off x="12382200" y="6885720"/>
            <a:ext cx="1348200" cy="1138320"/>
          </a:xfrm>
          <a:prstGeom prst="curvedConnector3">
            <a:avLst>
              <a:gd name="adj1" fmla="val 50000"/>
            </a:avLst>
          </a:prstGeom>
          <a:noFill/>
          <a:ln w="38160">
            <a:solidFill>
              <a:srgbClr val="780373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3" name=""/>
          <p:cNvSpPr/>
          <p:nvPr/>
        </p:nvSpPr>
        <p:spPr>
          <a:xfrm>
            <a:off x="13254120" y="5985000"/>
            <a:ext cx="173880" cy="339840"/>
          </a:xfrm>
          <a:prstGeom prst="line">
            <a:avLst/>
          </a:prstGeom>
          <a:ln w="38160">
            <a:solidFill>
              <a:srgbClr val="ffffff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"/>
          <p:cNvSpPr/>
          <p:nvPr/>
        </p:nvSpPr>
        <p:spPr>
          <a:xfrm flipH="1">
            <a:off x="11687400" y="5985000"/>
            <a:ext cx="609120" cy="254880"/>
          </a:xfrm>
          <a:prstGeom prst="line">
            <a:avLst/>
          </a:prstGeom>
          <a:ln w="38160">
            <a:solidFill>
              <a:srgbClr val="ffffff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5" name=""/>
          <p:cNvSpPr/>
          <p:nvPr/>
        </p:nvSpPr>
        <p:spPr>
          <a:xfrm>
            <a:off x="15952320" y="7599960"/>
            <a:ext cx="2505960" cy="678960"/>
          </a:xfrm>
          <a:prstGeom prst="rect">
            <a:avLst/>
          </a:prstGeom>
          <a:solidFill>
            <a:srgbClr val="ffff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Электронное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школьное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табло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66" name=""/>
          <p:cNvSpPr/>
          <p:nvPr/>
        </p:nvSpPr>
        <p:spPr>
          <a:xfrm>
            <a:off x="15952320" y="8433000"/>
            <a:ext cx="2505960" cy="508680"/>
          </a:xfrm>
          <a:prstGeom prst="rect">
            <a:avLst/>
          </a:prstGeom>
          <a:solidFill>
            <a:srgbClr val="ffff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Автоматизированные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звонки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67" name=""/>
          <p:cNvSpPr/>
          <p:nvPr/>
        </p:nvSpPr>
        <p:spPr>
          <a:xfrm>
            <a:off x="15952320" y="9095760"/>
            <a:ext cx="2505960" cy="424080"/>
          </a:xfrm>
          <a:prstGeom prst="rect">
            <a:avLst/>
          </a:prstGeom>
          <a:solidFill>
            <a:srgbClr val="ffff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Оповещатель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68" name=""/>
          <p:cNvSpPr/>
          <p:nvPr/>
        </p:nvSpPr>
        <p:spPr>
          <a:xfrm>
            <a:off x="15952320" y="9639720"/>
            <a:ext cx="2505960" cy="424080"/>
          </a:xfrm>
          <a:prstGeom prst="rect">
            <a:avLst/>
          </a:prstGeom>
          <a:solidFill>
            <a:srgbClr val="ffff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Школьные часы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69" name=""/>
          <p:cNvSpPr/>
          <p:nvPr/>
        </p:nvSpPr>
        <p:spPr>
          <a:xfrm flipH="1">
            <a:off x="14906520" y="7939800"/>
            <a:ext cx="1043640" cy="1021680"/>
          </a:xfrm>
          <a:prstGeom prst="curvedConnector3">
            <a:avLst>
              <a:gd name="adj1" fmla="val 50000"/>
            </a:avLst>
          </a:prstGeom>
          <a:noFill/>
          <a:ln w="3816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"/>
          <p:cNvSpPr/>
          <p:nvPr/>
        </p:nvSpPr>
        <p:spPr>
          <a:xfrm flipH="1">
            <a:off x="14906520" y="8687880"/>
            <a:ext cx="1043640" cy="273600"/>
          </a:xfrm>
          <a:prstGeom prst="curvedConnector3">
            <a:avLst>
              <a:gd name="adj1" fmla="val 50000"/>
            </a:avLst>
          </a:prstGeom>
          <a:noFill/>
          <a:ln w="3816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1" name=""/>
          <p:cNvSpPr/>
          <p:nvPr/>
        </p:nvSpPr>
        <p:spPr>
          <a:xfrm flipH="1" flipV="1">
            <a:off x="14906520" y="8960760"/>
            <a:ext cx="1043640" cy="345240"/>
          </a:xfrm>
          <a:prstGeom prst="curvedConnector3">
            <a:avLst>
              <a:gd name="adj1" fmla="val 50000"/>
            </a:avLst>
          </a:prstGeom>
          <a:noFill/>
          <a:ln w="3816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2" name=""/>
          <p:cNvSpPr/>
          <p:nvPr/>
        </p:nvSpPr>
        <p:spPr>
          <a:xfrm flipH="1" flipV="1">
            <a:off x="14906520" y="8961480"/>
            <a:ext cx="1043640" cy="889200"/>
          </a:xfrm>
          <a:prstGeom prst="curvedConnector3">
            <a:avLst>
              <a:gd name="adj1" fmla="val 50000"/>
            </a:avLst>
          </a:prstGeom>
          <a:noFill/>
          <a:ln w="3816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3" name=""/>
          <p:cNvSpPr/>
          <p:nvPr/>
        </p:nvSpPr>
        <p:spPr>
          <a:xfrm>
            <a:off x="15952320" y="4114800"/>
            <a:ext cx="2505960" cy="678960"/>
          </a:xfrm>
          <a:prstGeom prst="rect">
            <a:avLst/>
          </a:prstGeom>
          <a:solidFill>
            <a:srgbClr val="ffdbb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Консалтинг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74" name=""/>
          <p:cNvSpPr/>
          <p:nvPr/>
        </p:nvSpPr>
        <p:spPr>
          <a:xfrm>
            <a:off x="15952320" y="4964760"/>
            <a:ext cx="2505960" cy="678960"/>
          </a:xfrm>
          <a:prstGeom prst="rect">
            <a:avLst/>
          </a:prstGeom>
          <a:solidFill>
            <a:srgbClr val="ffdbb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Аутсорсинг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75" name=""/>
          <p:cNvSpPr/>
          <p:nvPr/>
        </p:nvSpPr>
        <p:spPr>
          <a:xfrm>
            <a:off x="15952320" y="5814720"/>
            <a:ext cx="2505960" cy="678960"/>
          </a:xfrm>
          <a:prstGeom prst="rect">
            <a:avLst/>
          </a:prstGeom>
          <a:solidFill>
            <a:srgbClr val="ffdbb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Техническая поддержка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76" name=""/>
          <p:cNvSpPr/>
          <p:nvPr/>
        </p:nvSpPr>
        <p:spPr>
          <a:xfrm>
            <a:off x="15952320" y="6665040"/>
            <a:ext cx="2505960" cy="678600"/>
          </a:xfrm>
          <a:prstGeom prst="rect">
            <a:avLst/>
          </a:prstGeom>
          <a:solidFill>
            <a:srgbClr val="ffdbb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Учебно-методический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центр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77" name=""/>
          <p:cNvSpPr/>
          <p:nvPr/>
        </p:nvSpPr>
        <p:spPr>
          <a:xfrm>
            <a:off x="12035520" y="2856960"/>
            <a:ext cx="3132360" cy="100188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Мобильное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приложение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78" name=""/>
          <p:cNvSpPr/>
          <p:nvPr/>
        </p:nvSpPr>
        <p:spPr>
          <a:xfrm>
            <a:off x="3853440" y="4114800"/>
            <a:ext cx="2697480" cy="1189080"/>
          </a:xfrm>
          <a:prstGeom prst="rect">
            <a:avLst/>
          </a:prstGeom>
          <a:solidFill>
            <a:srgbClr val="ffd7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Электронный журнал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79" name=""/>
          <p:cNvSpPr/>
          <p:nvPr/>
        </p:nvSpPr>
        <p:spPr>
          <a:xfrm>
            <a:off x="3862080" y="5690160"/>
            <a:ext cx="2679840" cy="1188720"/>
          </a:xfrm>
          <a:prstGeom prst="rect">
            <a:avLst/>
          </a:prstGeom>
          <a:solidFill>
            <a:srgbClr val="ffd7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Сферум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0" name=""/>
          <p:cNvSpPr/>
          <p:nvPr/>
        </p:nvSpPr>
        <p:spPr>
          <a:xfrm>
            <a:off x="3853440" y="8840880"/>
            <a:ext cx="2697480" cy="1189080"/>
          </a:xfrm>
          <a:prstGeom prst="rect">
            <a:avLst/>
          </a:prstGeom>
          <a:solidFill>
            <a:srgbClr val="ffd7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Элемент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(маркетплейс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образовательного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контента)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1" name=""/>
          <p:cNvSpPr/>
          <p:nvPr/>
        </p:nvSpPr>
        <p:spPr>
          <a:xfrm>
            <a:off x="1155240" y="4114800"/>
            <a:ext cx="2244600" cy="5915160"/>
          </a:xfrm>
          <a:prstGeom prst="rect">
            <a:avLst/>
          </a:prstGeom>
          <a:solidFill>
            <a:srgbClr val="ffd7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Другие решения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внешних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производителей,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электронных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образовательных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ресурсов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2" name=""/>
          <p:cNvSpPr/>
          <p:nvPr/>
        </p:nvSpPr>
        <p:spPr>
          <a:xfrm>
            <a:off x="3940560" y="2822760"/>
            <a:ext cx="7658640" cy="1036080"/>
          </a:xfrm>
          <a:prstGeom prst="rect">
            <a:avLst/>
          </a:prstGeom>
          <a:solidFill>
            <a:srgbClr val="b4c7dc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ЕСИА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(вход через систему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Госуслуги)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3" name=""/>
          <p:cNvSpPr/>
          <p:nvPr/>
        </p:nvSpPr>
        <p:spPr>
          <a:xfrm>
            <a:off x="7044120" y="4149000"/>
            <a:ext cx="1913760" cy="59148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EduML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(открытый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интеграционный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стандарт)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4" name=""/>
          <p:cNvSpPr/>
          <p:nvPr/>
        </p:nvSpPr>
        <p:spPr>
          <a:xfrm>
            <a:off x="3853440" y="7265520"/>
            <a:ext cx="2697480" cy="1189080"/>
          </a:xfrm>
          <a:prstGeom prst="rect">
            <a:avLst/>
          </a:prstGeom>
          <a:solidFill>
            <a:srgbClr val="ffd7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Региональные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системы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5" name=""/>
          <p:cNvSpPr/>
          <p:nvPr/>
        </p:nvSpPr>
        <p:spPr>
          <a:xfrm>
            <a:off x="1242360" y="3434760"/>
            <a:ext cx="2088000" cy="42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Внешние системы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6" name=""/>
          <p:cNvSpPr/>
          <p:nvPr/>
        </p:nvSpPr>
        <p:spPr>
          <a:xfrm>
            <a:off x="9511200" y="1734840"/>
            <a:ext cx="7223400" cy="93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Квазар-образование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Ценностное предложение, применительно к системе «Квазар-образование»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(план-максимум)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88" name="CustomShape 2"/>
          <p:cNvSpPr/>
          <p:nvPr/>
        </p:nvSpPr>
        <p:spPr>
          <a:xfrm>
            <a:off x="844560" y="1939680"/>
            <a:ext cx="1841688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Для образовательных организаций(школ, детских садов, институтов, секций и СПО и др.):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Мы - агентство цифрового развития "Квазар - предлагаем интегрированное многофункциональное решение "Квазар-образование", которое позволяет образовательным организациям любого типа в несколько раз сократить бюрократическую нагрузку, избавиться от бумажной отчётности, быть всегда готовой к любой проверке надзорных органов и сформировать надёжную, современную, защищённую, отвечающую всем передовым потребностям образовательного процесса информационно-технологическую инфраструктуру, обслуживаемую профессионалами своего дела. Наше решение позволяет школе быть современной и привлекательной для учащихся, позволяет повысить их мотивацию к обучению. 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Для органов управления образованием (министерств, территориальных управлений, муниципальных властей):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Мы - агентство цифрового развития "Квазар - предлагаем интегрированное многофункциональное решение "Квазар-образование", которое позволяет избавить подведомственные образовательным организациям оптимизировать рабочие процессы,, повысить уровень развития IT инфраструктуры образовательных учреждений до необходимого уровня, повысить качество образования в образовательных организациях.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Для партнёров (IT компаний, внедряющих решения в области информатизации в образовании):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Мы - агентство цифрового развития "Квазар - предлагаем открытый стандарт интеграции, позволяющий объединять в единую систему частные решения в области информационных технологий в образовании различных производителей, что в свою очередь позволяет образовательным организациям создать эффективную единую цифровую образовательную среду, а производителям решений более активно продвигать свою продукцию на рынке.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roup 1"/>
          <p:cNvGrpSpPr/>
          <p:nvPr/>
        </p:nvGrpSpPr>
        <p:grpSpPr>
          <a:xfrm>
            <a:off x="936000" y="2696760"/>
            <a:ext cx="17921880" cy="6441120"/>
            <a:chOff x="936000" y="2696760"/>
            <a:chExt cx="17921880" cy="6441120"/>
          </a:xfrm>
        </p:grpSpPr>
        <p:sp>
          <p:nvSpPr>
            <p:cNvPr id="390" name="CustomShape 2"/>
            <p:cNvSpPr/>
            <p:nvPr/>
          </p:nvSpPr>
          <p:spPr>
            <a:xfrm>
              <a:off x="936000" y="2696760"/>
              <a:ext cx="17921880" cy="6441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noAutofit/>
            </a:bodyPr>
            <a:p>
              <a:pPr marL="216000" indent="-209160">
                <a:lnSpc>
                  <a:spcPct val="100000"/>
                </a:lnSpc>
                <a:spcBef>
                  <a:spcPts val="1417"/>
                </a:spcBef>
                <a:spcAft>
                  <a:spcPts val="1417"/>
                </a:spcAft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ru-RU" sz="3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Разработка собственных сервисов как в области документооборота и цифровизации процессов, так и в области управления IT инфраструктурой;</a:t>
              </a:r>
              <a:endParaRPr b="0" lang="ru-RU" sz="3200" spc="-1" strike="noStrike">
                <a:latin typeface="Arial"/>
              </a:endParaRPr>
            </a:p>
            <a:p>
              <a:pPr marL="216000" indent="-209160">
                <a:lnSpc>
                  <a:spcPct val="100000"/>
                </a:lnSpc>
                <a:spcBef>
                  <a:spcPts val="1417"/>
                </a:spcBef>
                <a:spcAft>
                  <a:spcPts val="1417"/>
                </a:spcAft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ru-RU" sz="3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Предоставление сервисов в облачном варианте (SaaS, PaaS, IaaS);</a:t>
              </a:r>
              <a:endParaRPr b="0" lang="ru-RU" sz="3200" spc="-1" strike="noStrike">
                <a:latin typeface="Arial"/>
              </a:endParaRPr>
            </a:p>
            <a:p>
              <a:pPr marL="216000" indent="-209160">
                <a:lnSpc>
                  <a:spcPct val="100000"/>
                </a:lnSpc>
                <a:spcBef>
                  <a:spcPts val="1417"/>
                </a:spcBef>
                <a:spcAft>
                  <a:spcPts val="1417"/>
                </a:spcAft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ru-RU" sz="3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Разработка собственного открытого стандарта интеграции элементов IT инфраструктуры образовательных учреждений (EduML);</a:t>
              </a:r>
              <a:endParaRPr b="0" lang="ru-RU" sz="3200" spc="-1" strike="noStrike">
                <a:latin typeface="Arial"/>
              </a:endParaRPr>
            </a:p>
            <a:p>
              <a:pPr marL="216000" indent="-209160">
                <a:lnSpc>
                  <a:spcPct val="100000"/>
                </a:lnSpc>
                <a:spcBef>
                  <a:spcPts val="1417"/>
                </a:spcBef>
                <a:spcAft>
                  <a:spcPts val="1417"/>
                </a:spcAft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ru-RU" sz="3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Внедрение собственных решений и интеграция с решениями внешних производителей;</a:t>
              </a:r>
              <a:endParaRPr b="0" lang="ru-RU" sz="3200" spc="-1" strike="noStrike">
                <a:latin typeface="Arial"/>
              </a:endParaRPr>
            </a:p>
            <a:p>
              <a:pPr marL="216000" indent="-209160">
                <a:lnSpc>
                  <a:spcPct val="100000"/>
                </a:lnSpc>
                <a:spcBef>
                  <a:spcPts val="1417"/>
                </a:spcBef>
                <a:spcAft>
                  <a:spcPts val="1417"/>
                </a:spcAft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ru-RU" sz="3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Консалтинг в области цифрового развития образовательных учреждений;</a:t>
              </a:r>
              <a:endParaRPr b="0" lang="ru-RU" sz="3200" spc="-1" strike="noStrike">
                <a:latin typeface="Arial"/>
              </a:endParaRPr>
            </a:p>
            <a:p>
              <a:pPr marL="216000" indent="-209160">
                <a:lnSpc>
                  <a:spcPct val="100000"/>
                </a:lnSpc>
                <a:spcBef>
                  <a:spcPts val="1417"/>
                </a:spcBef>
                <a:spcAft>
                  <a:spcPts val="1417"/>
                </a:spcAft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ru-RU" sz="3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Аутсорсинг в области IT обслуживания;</a:t>
              </a:r>
              <a:endParaRPr b="0" lang="ru-RU" sz="3200" spc="-1" strike="noStrike">
                <a:latin typeface="Arial"/>
              </a:endParaRPr>
            </a:p>
            <a:p>
              <a:pPr marL="216000" indent="-209160">
                <a:lnSpc>
                  <a:spcPct val="100000"/>
                </a:lnSpc>
                <a:spcBef>
                  <a:spcPts val="1417"/>
                </a:spcBef>
                <a:spcAft>
                  <a:spcPts val="1417"/>
                </a:spcAft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ru-RU" sz="3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Учебно-методическая поддержка образовательных учреждений.</a:t>
              </a:r>
              <a:endParaRPr b="0" lang="ru-RU" sz="3200" spc="-1" strike="noStrike">
                <a:latin typeface="Arial"/>
              </a:endParaRPr>
            </a:p>
          </p:txBody>
        </p:sp>
      </p:grpSp>
      <p:sp>
        <p:nvSpPr>
          <p:cNvPr id="391" name="CustomShape 3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CustomShape 4"/>
          <p:cNvSpPr/>
          <p:nvPr/>
        </p:nvSpPr>
        <p:spPr>
          <a:xfrm>
            <a:off x="936720" y="468360"/>
            <a:ext cx="582516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Услуги компании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Миссия компании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4" name="TextShape 2"/>
          <p:cNvSpPr/>
          <p:nvPr/>
        </p:nvSpPr>
        <p:spPr>
          <a:xfrm>
            <a:off x="1008000" y="3996720"/>
            <a:ext cx="17417880" cy="157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Создавая цифровую образовательную среду, мы создаём будущее современного образования.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5" name="TextShape 3"/>
          <p:cNvSpPr/>
          <p:nvPr/>
        </p:nvSpPr>
        <p:spPr>
          <a:xfrm>
            <a:off x="1008000" y="5112000"/>
            <a:ext cx="17633880" cy="136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6" name="TextShape 4"/>
          <p:cNvSpPr/>
          <p:nvPr/>
        </p:nvSpPr>
        <p:spPr>
          <a:xfrm>
            <a:off x="1627920" y="7245720"/>
            <a:ext cx="16841880" cy="59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CustomShape 1"/>
          <p:cNvSpPr/>
          <p:nvPr/>
        </p:nvSpPr>
        <p:spPr>
          <a:xfrm>
            <a:off x="10224000" y="3168000"/>
            <a:ext cx="8776440" cy="74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tabLst>
                <a:tab algn="l" pos="0"/>
              </a:tabLst>
            </a:pPr>
            <a:r>
              <a:rPr b="1" i="1" lang="ru-RU" sz="2800" spc="-1" strike="noStrike">
                <a:solidFill>
                  <a:srgbClr val="000000"/>
                </a:solidFill>
                <a:latin typeface="Arial"/>
                <a:ea typeface="Arial"/>
              </a:rPr>
              <a:t>Наше преимущество: комплексный подход к созданию в образовательных организациях современной IT инфраструктуры, опирающийся на опыт работы сотрудников компании как в области информационных технологий, так и в области образования.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851"/>
              </a:spcBef>
              <a:spcAft>
                <a:spcPts val="850"/>
              </a:spcAft>
              <a:tabLst>
                <a:tab algn="l" pos="0"/>
              </a:tabLst>
            </a:pPr>
            <a:r>
              <a:rPr b="1" i="1" lang="ru-RU" sz="2800" spc="-1" strike="noStrike">
                <a:solidFill>
                  <a:srgbClr val="000000"/>
                </a:solidFill>
                <a:latin typeface="Arial"/>
                <a:ea typeface="Arial"/>
              </a:rPr>
              <a:t>Наша цель — повышение качества и доступности образования как в больших городах, так и в сельской местности.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398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Конкуренты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9" name="CustomShape 3"/>
          <p:cNvSpPr/>
          <p:nvPr/>
        </p:nvSpPr>
        <p:spPr>
          <a:xfrm>
            <a:off x="792000" y="2880000"/>
            <a:ext cx="8056440" cy="733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432000" indent="-316440">
              <a:lnSpc>
                <a:spcPct val="90000"/>
              </a:lnSpc>
              <a:spcBef>
                <a:spcPts val="2268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ООО «Веб-мост»</a:t>
            </a: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, авторы дневниковой системы </a:t>
            </a:r>
            <a:r>
              <a:rPr b="1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«ЭлЖур»</a:t>
            </a: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(eljur.ru) и связанного с ней семейства продуктов «ЭлЖур» для образовательных учреждений. </a:t>
            </a:r>
            <a:endParaRPr b="0" lang="ru-RU" sz="3000" spc="-1" strike="noStrike">
              <a:latin typeface="Arial"/>
            </a:endParaRPr>
          </a:p>
          <a:p>
            <a:pPr marL="432000" indent="-316440">
              <a:lnSpc>
                <a:spcPct val="90000"/>
              </a:lnSpc>
              <a:spcBef>
                <a:spcPts val="2268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ООО «1С»</a:t>
            </a: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 в части отраслевых решений документооборота для сегмента «образование и культура». </a:t>
            </a:r>
            <a:endParaRPr b="0" lang="ru-RU" sz="3000" spc="-1" strike="noStrike">
              <a:latin typeface="Arial"/>
            </a:endParaRPr>
          </a:p>
          <a:p>
            <a:pPr marL="432000" indent="-316440">
              <a:lnSpc>
                <a:spcPct val="90000"/>
              </a:lnSpc>
              <a:spcBef>
                <a:spcPts val="2268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000" spc="-1" strike="noStrike">
                <a:solidFill>
                  <a:srgbClr val="000000"/>
                </a:solidFill>
                <a:latin typeface="Arial"/>
                <a:ea typeface="DejaVu Sans"/>
              </a:rPr>
              <a:t>E-Publish </a:t>
            </a: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система</a:t>
            </a:r>
            <a:r>
              <a:rPr b="0" lang="en-US" sz="30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автоматического создания сайта образовательной организации</a:t>
            </a:r>
            <a:endParaRPr b="0" lang="ru-RU" sz="3000" spc="-1" strike="noStrike">
              <a:latin typeface="Arial"/>
            </a:endParaRPr>
          </a:p>
        </p:txBody>
      </p:sp>
      <p:pic>
        <p:nvPicPr>
          <p:cNvPr id="400" name="Рисунок 363" descr=""/>
          <p:cNvPicPr/>
          <p:nvPr/>
        </p:nvPicPr>
        <p:blipFill>
          <a:blip r:embed="rId1"/>
          <a:stretch/>
        </p:blipFill>
        <p:spPr>
          <a:xfrm>
            <a:off x="11237760" y="1224000"/>
            <a:ext cx="6036120" cy="1734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1" name="Table 1"/>
          <p:cNvGraphicFramePr/>
          <p:nvPr/>
        </p:nvGraphicFramePr>
        <p:xfrm>
          <a:off x="554400" y="1611720"/>
          <a:ext cx="19300320" cy="8724960"/>
        </p:xfrm>
        <a:graphic>
          <a:graphicData uri="http://schemas.openxmlformats.org/drawingml/2006/table">
            <a:tbl>
              <a:tblPr/>
              <a:tblGrid>
                <a:gridCol w="2143800"/>
                <a:gridCol w="2143800"/>
                <a:gridCol w="2143800"/>
                <a:gridCol w="2143800"/>
                <a:gridCol w="2143800"/>
                <a:gridCol w="2143800"/>
                <a:gridCol w="2143800"/>
                <a:gridCol w="2143800"/>
                <a:gridCol w="2150280"/>
              </a:tblGrid>
              <a:tr h="2180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Компания/Показатель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Автоматизация планирования и анализа учебно-методической работы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Системы документооборота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Автоматизация сайта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Правовая система(создание документов и контроль требований)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Автоматизация управление IT инфраструктурой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Сервисы и аппаратные средства IT инфраструктуры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Корпоративное облако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Учебно-методическая работа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2180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6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Веб-мост (ЭлЖур)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Есть возможность интеграции с внешней системой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2180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6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1С и их франшизы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1848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26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E-Publish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402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Анализ конкурентов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Рынок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04" name="TextShape 2"/>
          <p:cNvSpPr/>
          <p:nvPr/>
        </p:nvSpPr>
        <p:spPr>
          <a:xfrm>
            <a:off x="1224000" y="1614240"/>
            <a:ext cx="16841880" cy="899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Рынок в области комплексной информатизации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в образовательных учреждениях на данный момент не сформирован. Практически не используются системы документооборота, не внедряются решения в области IT инфраструктуры, не закупается профессиональное оборудование(серверы, коммутаторы, маршрутизаторы, Wi-Fi оборудование), сами помещения серверных также отсутствуют. Использование облачных сервисов(кроме бесплатных) также недоступно либо по финансовым причинам(SaaS решения дорого стоят), либо из-за отсутствия необходимой инфраструктуры, оборудования и специалистов способных его обслуживать (в случае с вариантами использования даже бесплатных решений, но в варианте On Premises).</a:t>
            </a: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Мы можем дать приблизительную оценку рынка имеющихся инфраструктурных решений (в основном — дневниковые системы в образовании) на сумму от </a:t>
            </a:r>
            <a:r>
              <a:rPr b="1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500 до 1000 млн руб. в год</a:t>
            </a: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, основываясь на том, что производители трёх наиболее крупных дневниковых систем имеют годовой оборот около 150 млн. руб. каждая, а также анализируя показатели ещё нескольких компаний, реализующих системы автоматизации работы со школьным сайтом.</a:t>
            </a: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Оценивать SAM и SOM на данный момент затруднительно, поскольку данного рынка в большей степени ещё не существует, ввиду отсутствия платёжеспособного спроса у образовательных организаций.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Иными словами рынок на данный момент просто не существует, соответственно, отсутствуют и прямые конкуренты.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Стратегия развития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06" name="TextShape 2"/>
          <p:cNvSpPr/>
          <p:nvPr/>
        </p:nvSpPr>
        <p:spPr>
          <a:xfrm>
            <a:off x="720000" y="2016000"/>
            <a:ext cx="16553880" cy="68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16000" indent="-20988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Font typeface="StarSymbol"/>
              <a:buAutoNum type="arabicParenR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Реализация системы «Квазар-Сайт» - системы автоматизации школьного сайта с минимально необходимыми элементами системы документооборота в рамках системы «Квазар-образование»(есть конкуренция, занятость рынка невысокая);</a:t>
            </a:r>
            <a:endParaRPr b="0" lang="ru-RU" sz="3200" spc="-1" strike="noStrike">
              <a:latin typeface="Arial"/>
            </a:endParaRPr>
          </a:p>
          <a:p>
            <a:pPr marL="216000" indent="-20988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Font typeface="StarSymbol"/>
              <a:buAutoNum type="arabicParenR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Реализация системы «Квазар-ЭДО» - системы электронного документооборота, позволяющей автоматически генерировать необходимые документы на основе требований законодательства по заданным шаблонам, и осуществлять контроль соответствия документации требованиям законодательства(есть один конкурент, занятость рынка минимальная);</a:t>
            </a:r>
            <a:endParaRPr b="0" lang="ru-RU" sz="3200" spc="-1" strike="noStrike">
              <a:latin typeface="Arial"/>
            </a:endParaRPr>
          </a:p>
          <a:p>
            <a:pPr marL="216000" indent="-20988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Font typeface="StarSymbol"/>
              <a:buAutoNum type="arabicParenR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Реализация остальных модулей системы(работа с расписанием, инвентаризация и управление IT инфраструктурой, инеграционный стандарт EduML, комплексы программного управление школьной локальной сетью, специализированные службы удалённых рабочих столов и т. д.) параллельно с созданием консультативной службы, службы технической поддержки, и развитием направления IT аутсорсинга.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Ценностное предложение относительно модуля «Квазар-сайт»(MVP)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408" name="TextShape 2"/>
          <p:cNvSpPr/>
          <p:nvPr/>
        </p:nvSpPr>
        <p:spPr>
          <a:xfrm>
            <a:off x="864000" y="2304000"/>
            <a:ext cx="17561880" cy="733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Для образовательных организаций(школ, детских садов, институтов, секций, СПО и др.):</a:t>
            </a: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i="1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Веб-система "Квазар-Сайт"(модуль проекта "Квазар-образование" агентства цифрового развития «Квазар») позволяет образовательным организациям любого типа в кратчайшие сроки автоматизировать работу с уже существующим  официальным сайтом для приведения его структуры в соответствие с требованиями Российского законодательства, в т.ч. автоматизировать механизмы  юридически значимой электронной-цифровой подписи, и надёжно защитить на случай любой внеплановой проверки надзорных органов и свести к минимуму объём работы администратора сайта(учитель информатики, завуч и т.п.).</a:t>
            </a: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Arial"/>
                <a:ea typeface="DejaVu Sans"/>
              </a:rPr>
              <a:t>Конкуренты системы «Квазар-сайт»</a:t>
            </a:r>
            <a:endParaRPr b="0" lang="ru-RU" sz="4000" spc="-1" strike="noStrike">
              <a:latin typeface="Arial"/>
            </a:endParaRPr>
          </a:p>
        </p:txBody>
      </p:sp>
      <p:graphicFrame>
        <p:nvGraphicFramePr>
          <p:cNvPr id="410" name="Table 2"/>
          <p:cNvGraphicFramePr/>
          <p:nvPr/>
        </p:nvGraphicFramePr>
        <p:xfrm>
          <a:off x="1094400" y="1729080"/>
          <a:ext cx="17645760" cy="8668800"/>
        </p:xfrm>
        <a:graphic>
          <a:graphicData uri="http://schemas.openxmlformats.org/drawingml/2006/table">
            <a:tbl>
              <a:tblPr/>
              <a:tblGrid>
                <a:gridCol w="3879360"/>
                <a:gridCol w="5743440"/>
                <a:gridCol w="3754440"/>
                <a:gridCol w="2404800"/>
                <a:gridCol w="1864080"/>
              </a:tblGrid>
              <a:tr h="8596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Решение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Сильные стороны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Слабые стороны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клиентов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Стоимость использования в год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8596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Бесплатный министерский  хостинг + OpenSource CMS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Бесплатное решение, за хостинг платит министерство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Отсутствие какой-либо автоматизации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Предположительно весь оставшийся рынок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0,00 ₽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037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Хостинг Лиги безопасного интеренета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Бесплатное решение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Отсутствие какой-либо автоматизации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0,00 ₽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115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EduFace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Соответствие требованиям широкого спектра законов, дополнительные рейтинги и информационные ресурсы, много лет на рынке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Сравнительно высокая цена, не соответствие требованиям, касающимся электронно-цифровой подписи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4000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36 000,00 ₽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115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Lansite.ru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Низкая цена, соответствие нескольким законам(более чем одному, основному)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Необходимость создания нового сайта «с нуля», не соответствие требованиям, касающимся электронно-цифровой подписи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10 000,00 ₽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115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Siteedu.ru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Низкая цена, возможность переноса сайта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Noto Sans CJK SC"/>
                        </a:rPr>
                        <a:t>Необходимость создания нового сайта «с нуля», не соответствие требованиям, касающимся электронно-цифровой подписи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3 500,00 ₽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8596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E-publish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Возможность встраивания системы автоматизации в существующий сайт, низкая цена, соответствие широкому набору требований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предоставляет возможность подписи документа средствами системы. Нет базовых функций систем документооборота.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Предположительно не более 1000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2 950,00 ₽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1394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1С-Bitrix https://www.1c-bitrix.ru/solutions/edu/school/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Возможность интеграции с системой документооборота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Необходимость создание нового сайта «с нуля», высокая цена, не учтены требования к электронной подписи, система документооборота покупается отдельно и, вероятнее всего поставляется в варианте On Premices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35 425,00 ₽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Конкурентное преимущество модуля «Квазар-сайт»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12" name="TextShape 2"/>
          <p:cNvSpPr/>
          <p:nvPr/>
        </p:nvSpPr>
        <p:spPr>
          <a:xfrm>
            <a:off x="1368000" y="3672000"/>
            <a:ext cx="17201880" cy="37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Основное конкурентное преимущество: возможность подписывать документы юридически значимой электронной подписью прямо в браузере(интеграция с механизмами электронной подписи) при использовании квалифицированной электронной подписи в сочетании с возможностью быстрого встраивания системы автоматизации в существующий сайт и наличием элементов системы документооборота.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CustomShape 1"/>
          <p:cNvSpPr/>
          <p:nvPr/>
        </p:nvSpPr>
        <p:spPr>
          <a:xfrm>
            <a:off x="894600" y="1589040"/>
            <a:ext cx="18251280" cy="75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Исходя из приблизительного количества потенциальных клиентов целевой аудитории – около 80 000 образовательных организаций(автономных, отдельных юридических лиц) и среднего ценника решения 10 000 рублей в год: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TAM – 800 000 000 руб в год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SAM – 800 000 000 руб в год (имеется в виду, что решение нужно всем образовательным организациям)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SOM – 450 000 000 руб в год.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</p:txBody>
      </p:sp>
      <p:sp>
        <p:nvSpPr>
          <p:cNvPr id="414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Рынок(«Квазар-сайт»)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15" name="CustomShape 3"/>
          <p:cNvSpPr/>
          <p:nvPr/>
        </p:nvSpPr>
        <p:spPr>
          <a:xfrm>
            <a:off x="894600" y="2942280"/>
            <a:ext cx="1842444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CustomShape 1"/>
          <p:cNvSpPr/>
          <p:nvPr/>
        </p:nvSpPr>
        <p:spPr>
          <a:xfrm>
            <a:off x="894600" y="1728720"/>
            <a:ext cx="17603280" cy="78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Система Квазар-сайт поставляется образовательным учреждениям. Средняя(базовая цена) для школы — 1000 рублей в месяц(12 000 рублей в год).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100000"/>
              </a:lnSpc>
              <a:tabLst>
                <a:tab algn="l" pos="0"/>
              </a:tabLst>
            </a:pPr>
            <a:r>
              <a:rPr b="0" lang="en-GB" sz="2800" spc="-1" strike="noStrike">
                <a:solidFill>
                  <a:srgbClr val="000000"/>
                </a:solidFill>
                <a:latin typeface="Arial"/>
                <a:ea typeface="Arial"/>
              </a:rPr>
              <a:t>При формировании цены учитывается:</a:t>
            </a:r>
            <a:endParaRPr b="0" lang="ru-RU" sz="2800" spc="-1" strike="noStrike">
              <a:latin typeface="Arial"/>
            </a:endParaRPr>
          </a:p>
          <a:p>
            <a:pPr marL="216000" indent="-20988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GB" sz="2800" spc="-1" strike="noStrike">
                <a:solidFill>
                  <a:srgbClr val="000000"/>
                </a:solidFill>
                <a:latin typeface="Arial"/>
                <a:ea typeface="Arial"/>
              </a:rPr>
              <a:t>Тип учреждения (например, ВУЗы платят больше, чем школы, а школы - больше, чем детские сады);</a:t>
            </a:r>
            <a:endParaRPr b="0" lang="ru-RU" sz="2800" spc="-1" strike="noStrike">
              <a:latin typeface="Arial"/>
            </a:endParaRPr>
          </a:p>
          <a:p>
            <a:pPr marL="216000" indent="-20988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GB" sz="2800" spc="-1" strike="noStrike">
                <a:solidFill>
                  <a:srgbClr val="000000"/>
                </a:solidFill>
                <a:latin typeface="Arial"/>
                <a:ea typeface="Arial"/>
              </a:rPr>
              <a:t>Количество структурных подразделений и филиалов;</a:t>
            </a:r>
            <a:endParaRPr b="0" lang="ru-RU" sz="2800" spc="-1" strike="noStrike">
              <a:latin typeface="Arial"/>
            </a:endParaRPr>
          </a:p>
          <a:p>
            <a:pPr marL="216000" indent="-20988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GB" sz="2800" spc="-1" strike="noStrike">
                <a:solidFill>
                  <a:srgbClr val="000000"/>
                </a:solidFill>
                <a:latin typeface="Arial"/>
                <a:ea typeface="Arial"/>
              </a:rPr>
              <a:t>Количество учащихся в образовательном учреждении (вводится укрупнённая шкала);</a:t>
            </a:r>
            <a:endParaRPr b="0" lang="ru-RU" sz="2800" spc="-1" strike="noStrike">
              <a:latin typeface="Arial"/>
            </a:endParaRPr>
          </a:p>
          <a:p>
            <a:pPr marL="216000" indent="-20988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GB" sz="2800" spc="-1" strike="noStrike">
                <a:solidFill>
                  <a:srgbClr val="000000"/>
                </a:solidFill>
                <a:latin typeface="Arial"/>
                <a:ea typeface="Arial"/>
              </a:rPr>
              <a:t>Расположение образовательной организации (городская или сельская).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Возможна закупка на уровне министерства. 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Планируется предусмотреть на сайте калькулятор цен с учётом всех скидок и автоматическим запросом документов на оплату.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Продвижение планируется различными способами: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1) конференции;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2) холодные звонки;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3) сайт и средства SEO продвижения;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4) рекомендации со стороны заинтересованных органов управления образованием;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5) контекстная реклама.</a:t>
            </a:r>
            <a:endParaRPr b="0" lang="ru-RU" sz="28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417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Монетизация(«Квазар-сайт»)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18" name="CustomShape 3"/>
          <p:cNvSpPr/>
          <p:nvPr/>
        </p:nvSpPr>
        <p:spPr>
          <a:xfrm>
            <a:off x="894600" y="2942280"/>
            <a:ext cx="1841688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Команда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0" name="CustomShape 2"/>
          <p:cNvSpPr/>
          <p:nvPr/>
        </p:nvSpPr>
        <p:spPr>
          <a:xfrm>
            <a:off x="894600" y="7261920"/>
            <a:ext cx="4126680" cy="20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1" name="CustomShape 3"/>
          <p:cNvSpPr/>
          <p:nvPr/>
        </p:nvSpPr>
        <p:spPr>
          <a:xfrm>
            <a:off x="894600" y="6621840"/>
            <a:ext cx="41266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2" name="CustomShape 4"/>
          <p:cNvSpPr/>
          <p:nvPr/>
        </p:nvSpPr>
        <p:spPr>
          <a:xfrm>
            <a:off x="5644080" y="7261920"/>
            <a:ext cx="4126680" cy="20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3" name="CustomShape 5"/>
          <p:cNvSpPr/>
          <p:nvPr/>
        </p:nvSpPr>
        <p:spPr>
          <a:xfrm>
            <a:off x="5644080" y="6621840"/>
            <a:ext cx="41266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4" name="CustomShape 6"/>
          <p:cNvSpPr/>
          <p:nvPr/>
        </p:nvSpPr>
        <p:spPr>
          <a:xfrm>
            <a:off x="10393560" y="7261920"/>
            <a:ext cx="4126680" cy="20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5" name="CustomShape 7"/>
          <p:cNvSpPr/>
          <p:nvPr/>
        </p:nvSpPr>
        <p:spPr>
          <a:xfrm>
            <a:off x="10393560" y="6621840"/>
            <a:ext cx="41266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6" name="CustomShape 8"/>
          <p:cNvSpPr/>
          <p:nvPr/>
        </p:nvSpPr>
        <p:spPr>
          <a:xfrm>
            <a:off x="15143400" y="7261920"/>
            <a:ext cx="4126680" cy="20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7" name="CustomShape 9"/>
          <p:cNvSpPr/>
          <p:nvPr/>
        </p:nvSpPr>
        <p:spPr>
          <a:xfrm>
            <a:off x="15143400" y="6621840"/>
            <a:ext cx="41266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28" name="Рисунок 404" descr=""/>
          <p:cNvPicPr/>
          <p:nvPr/>
        </p:nvPicPr>
        <p:blipFill>
          <a:blip r:embed="rId1"/>
          <a:stretch/>
        </p:blipFill>
        <p:spPr>
          <a:xfrm>
            <a:off x="13698000" y="2039760"/>
            <a:ext cx="2783880" cy="3714120"/>
          </a:xfrm>
          <a:prstGeom prst="rect">
            <a:avLst/>
          </a:prstGeom>
          <a:ln w="0">
            <a:noFill/>
          </a:ln>
        </p:spPr>
      </p:pic>
      <p:pic>
        <p:nvPicPr>
          <p:cNvPr id="429" name="Рисунок 405" descr=""/>
          <p:cNvPicPr/>
          <p:nvPr/>
        </p:nvPicPr>
        <p:blipFill>
          <a:blip r:embed="rId2"/>
          <a:stretch/>
        </p:blipFill>
        <p:spPr>
          <a:xfrm>
            <a:off x="7506000" y="2039760"/>
            <a:ext cx="2873520" cy="3593880"/>
          </a:xfrm>
          <a:prstGeom prst="rect">
            <a:avLst/>
          </a:prstGeom>
          <a:ln w="0">
            <a:noFill/>
          </a:ln>
        </p:spPr>
      </p:pic>
      <p:pic>
        <p:nvPicPr>
          <p:cNvPr id="430" name="Рисунок 406" descr=""/>
          <p:cNvPicPr/>
          <p:nvPr/>
        </p:nvPicPr>
        <p:blipFill>
          <a:blip r:embed="rId3"/>
          <a:stretch/>
        </p:blipFill>
        <p:spPr>
          <a:xfrm>
            <a:off x="1458000" y="2039760"/>
            <a:ext cx="2871000" cy="3440160"/>
          </a:xfrm>
          <a:prstGeom prst="rect">
            <a:avLst/>
          </a:prstGeom>
          <a:ln w="0">
            <a:noFill/>
          </a:ln>
        </p:spPr>
      </p:pic>
      <p:sp>
        <p:nvSpPr>
          <p:cNvPr id="431" name="TextShape 10"/>
          <p:cNvSpPr/>
          <p:nvPr/>
        </p:nvSpPr>
        <p:spPr>
          <a:xfrm>
            <a:off x="1224000" y="6408000"/>
            <a:ext cx="39538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Александров Павел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CEO, автор проекта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Около 15 лет работы в сфере IT технологий. Из них 7 лет в транснациональной IT компании, 7 лет — общеобразовательной школе(ГБОУ гимназия им.С.В.Байменова г. Похвистнево Самарской области)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32" name="TextShape 11"/>
          <p:cNvSpPr/>
          <p:nvPr/>
        </p:nvSpPr>
        <p:spPr>
          <a:xfrm>
            <a:off x="7632000" y="6296400"/>
            <a:ext cx="39538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Чередниченко Андрей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CTO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Более 25 лет работы в сфере IT технологий в том числе в транснациональных компаниях. Из них 15 лет в области разработки программного обеспечения, 5 лет в преподавании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33" name="TextShape 12"/>
          <p:cNvSpPr/>
          <p:nvPr/>
        </p:nvSpPr>
        <p:spPr>
          <a:xfrm>
            <a:off x="13680000" y="6296400"/>
            <a:ext cx="39538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Чередниченко Наталья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CMO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филолог (русская филология), есть опыт преподавания в школе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ustomShape 1"/>
          <p:cNvSpPr/>
          <p:nvPr/>
        </p:nvSpPr>
        <p:spPr>
          <a:xfrm>
            <a:off x="894600" y="1589040"/>
            <a:ext cx="17640360" cy="79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Проанализирован рынок систем автоматизации школьных сайтов;</a:t>
            </a:r>
            <a:endParaRPr b="0" lang="ru-RU" sz="3600" spc="-1" strike="noStrike">
              <a:latin typeface="Arial"/>
            </a:endParaRPr>
          </a:p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Сформулированы бизнес-требования для системы «Квазар-сайт»;</a:t>
            </a:r>
            <a:endParaRPr b="0" lang="ru-RU" sz="3600" spc="-1" strike="noStrike">
              <a:latin typeface="Arial"/>
            </a:endParaRPr>
          </a:p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Произведён предварительный расчёт стоимости разработки и анализ окупаемости модуля «Квазар-сайт»;</a:t>
            </a:r>
            <a:endParaRPr b="0" lang="ru-RU" sz="3600" spc="-1" strike="noStrike">
              <a:latin typeface="Arial"/>
            </a:endParaRPr>
          </a:p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Создан прототип цифровой образовательной среды на базе комплексной образовательной организации с использованием доступных решений (PaaS и IaaS);</a:t>
            </a:r>
            <a:endParaRPr b="0" lang="ru-RU" sz="3600" spc="-1" strike="noStrike">
              <a:latin typeface="Arial"/>
            </a:endParaRPr>
          </a:p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Публикации и выступления конференциях всероссийского и международного уровня подтверждают актуальность существующей проблемы и значимость достигнутых результатов.</a:t>
            </a:r>
            <a:endParaRPr b="0" lang="ru-RU" sz="3600" spc="-1" strike="noStrike">
              <a:latin typeface="Arial"/>
            </a:endParaRPr>
          </a:p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Проведён эмпирический анализ предметной области;</a:t>
            </a:r>
            <a:endParaRPr b="0" lang="ru-RU" sz="3600" spc="-1" strike="noStrike">
              <a:latin typeface="Arial"/>
            </a:endParaRPr>
          </a:p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Сформирован круг потенциальных специалистов в области информационных технологий и образования, готовых присоединиться к проекту при условии его активного развития;</a:t>
            </a:r>
            <a:endParaRPr b="0" lang="ru-RU" sz="3600" spc="-1" strike="noStrike">
              <a:latin typeface="Arial"/>
            </a:endParaRPr>
          </a:p>
          <a:p>
            <a:pPr marL="216000" indent="-210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Заказан фирменный стиль, закуплен интернет-домен.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</p:txBody>
      </p:sp>
      <p:sp>
        <p:nvSpPr>
          <p:cNvPr id="435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Текущие результаты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36" name="CustomShape 3"/>
          <p:cNvSpPr/>
          <p:nvPr/>
        </p:nvSpPr>
        <p:spPr>
          <a:xfrm>
            <a:off x="894600" y="2942280"/>
            <a:ext cx="1842444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Рисунок 386" descr=""/>
          <p:cNvPicPr/>
          <p:nvPr/>
        </p:nvPicPr>
        <p:blipFill>
          <a:blip r:embed="rId1"/>
          <a:stretch/>
        </p:blipFill>
        <p:spPr>
          <a:xfrm>
            <a:off x="720000" y="2880000"/>
            <a:ext cx="13908960" cy="7959960"/>
          </a:xfrm>
          <a:prstGeom prst="rect">
            <a:avLst/>
          </a:prstGeom>
          <a:ln w="0">
            <a:noFill/>
          </a:ln>
        </p:spPr>
      </p:pic>
      <p:sp>
        <p:nvSpPr>
          <p:cNvPr id="438" name="CustomShape 1"/>
          <p:cNvSpPr/>
          <p:nvPr/>
        </p:nvSpPr>
        <p:spPr>
          <a:xfrm>
            <a:off x="843480" y="385560"/>
            <a:ext cx="10379520" cy="90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Arial"/>
                <a:ea typeface="DejaVu Sans"/>
              </a:rPr>
              <a:t>Макеты экрана системы. Отображение электронного документа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439" name="Рисунок 392" descr=""/>
          <p:cNvPicPr/>
          <p:nvPr/>
        </p:nvPicPr>
        <p:blipFill>
          <a:blip r:embed="rId2"/>
          <a:stretch/>
        </p:blipFill>
        <p:spPr>
          <a:xfrm>
            <a:off x="9540000" y="1933920"/>
            <a:ext cx="13281120" cy="7600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Рисунок 388" descr=""/>
          <p:cNvPicPr/>
          <p:nvPr/>
        </p:nvPicPr>
        <p:blipFill>
          <a:blip r:embed="rId1"/>
          <a:stretch/>
        </p:blipFill>
        <p:spPr>
          <a:xfrm>
            <a:off x="468000" y="2052000"/>
            <a:ext cx="6132240" cy="8676360"/>
          </a:xfrm>
          <a:prstGeom prst="rect">
            <a:avLst/>
          </a:prstGeom>
          <a:ln w="0">
            <a:noFill/>
          </a:ln>
        </p:spPr>
      </p:pic>
      <p:sp>
        <p:nvSpPr>
          <p:cNvPr id="441" name="CustomShape 1"/>
          <p:cNvSpPr/>
          <p:nvPr/>
        </p:nvSpPr>
        <p:spPr>
          <a:xfrm>
            <a:off x="894600" y="515520"/>
            <a:ext cx="9731520" cy="90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Макеты форм электронных документов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442" name="Рисунок 390" descr=""/>
          <p:cNvPicPr/>
          <p:nvPr/>
        </p:nvPicPr>
        <p:blipFill>
          <a:blip r:embed="rId2"/>
          <a:stretch/>
        </p:blipFill>
        <p:spPr>
          <a:xfrm>
            <a:off x="7113240" y="1656000"/>
            <a:ext cx="11096640" cy="8919000"/>
          </a:xfrm>
          <a:prstGeom prst="rect">
            <a:avLst/>
          </a:prstGeom>
          <a:ln w="12600">
            <a:solidFill>
              <a:srgbClr val="3465a4"/>
            </a:solidFill>
            <a:round/>
          </a:ln>
        </p:spPr>
      </p:pic>
      <p:pic>
        <p:nvPicPr>
          <p:cNvPr id="443" name="Рисунок 391" descr=""/>
          <p:cNvPicPr/>
          <p:nvPr/>
        </p:nvPicPr>
        <p:blipFill>
          <a:blip r:embed="rId3"/>
          <a:stretch/>
        </p:blipFill>
        <p:spPr>
          <a:xfrm>
            <a:off x="11666880" y="6835680"/>
            <a:ext cx="8199000" cy="4246200"/>
          </a:xfrm>
          <a:prstGeom prst="rect">
            <a:avLst/>
          </a:prstGeom>
          <a:ln w="1260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232;p33_0" descr=""/>
          <p:cNvPicPr/>
          <p:nvPr/>
        </p:nvPicPr>
        <p:blipFill>
          <a:blip r:embed="rId1"/>
          <a:stretch/>
        </p:blipFill>
        <p:spPr>
          <a:xfrm>
            <a:off x="1656000" y="1584000"/>
            <a:ext cx="16246440" cy="9134640"/>
          </a:xfrm>
          <a:prstGeom prst="rect">
            <a:avLst/>
          </a:prstGeom>
          <a:ln w="0">
            <a:noFill/>
          </a:ln>
        </p:spPr>
      </p:pic>
      <p:sp>
        <p:nvSpPr>
          <p:cNvPr id="445" name="CustomShape 1"/>
          <p:cNvSpPr/>
          <p:nvPr/>
        </p:nvSpPr>
        <p:spPr>
          <a:xfrm>
            <a:off x="894600" y="662400"/>
            <a:ext cx="9731520" cy="90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Элемент прототипа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Рисунок 415_0" descr=""/>
          <p:cNvPicPr/>
          <p:nvPr/>
        </p:nvPicPr>
        <p:blipFill>
          <a:blip r:embed="rId1"/>
          <a:stretch/>
        </p:blipFill>
        <p:spPr>
          <a:xfrm>
            <a:off x="8015040" y="1021680"/>
            <a:ext cx="7546680" cy="10671120"/>
          </a:xfrm>
          <a:prstGeom prst="rect">
            <a:avLst/>
          </a:prstGeom>
          <a:ln w="0">
            <a:noFill/>
          </a:ln>
        </p:spPr>
      </p:pic>
      <p:pic>
        <p:nvPicPr>
          <p:cNvPr id="447" name="Рисунок 410_0" descr=""/>
          <p:cNvPicPr/>
          <p:nvPr/>
        </p:nvPicPr>
        <p:blipFill>
          <a:blip r:embed="rId2"/>
          <a:stretch/>
        </p:blipFill>
        <p:spPr>
          <a:xfrm>
            <a:off x="540000" y="256680"/>
            <a:ext cx="6682680" cy="9457920"/>
          </a:xfrm>
          <a:prstGeom prst="rect">
            <a:avLst/>
          </a:prstGeom>
          <a:ln w="0">
            <a:noFill/>
          </a:ln>
        </p:spPr>
      </p:pic>
      <p:pic>
        <p:nvPicPr>
          <p:cNvPr id="448" name="Рисунок 413_0" descr=""/>
          <p:cNvPicPr/>
          <p:nvPr/>
        </p:nvPicPr>
        <p:blipFill>
          <a:blip r:embed="rId3"/>
          <a:stretch/>
        </p:blipFill>
        <p:spPr>
          <a:xfrm rot="5400000">
            <a:off x="1326240" y="2400840"/>
            <a:ext cx="7546680" cy="10680480"/>
          </a:xfrm>
          <a:prstGeom prst="rect">
            <a:avLst/>
          </a:prstGeom>
          <a:ln w="0">
            <a:noFill/>
          </a:ln>
        </p:spPr>
      </p:pic>
      <p:pic>
        <p:nvPicPr>
          <p:cNvPr id="449" name="Рисунок 429_0" descr=""/>
          <p:cNvPicPr/>
          <p:nvPr/>
        </p:nvPicPr>
        <p:blipFill>
          <a:blip r:embed="rId4"/>
          <a:stretch/>
        </p:blipFill>
        <p:spPr>
          <a:xfrm>
            <a:off x="15264360" y="2700000"/>
            <a:ext cx="6977880" cy="9646560"/>
          </a:xfrm>
          <a:prstGeom prst="rect">
            <a:avLst/>
          </a:prstGeom>
          <a:ln w="0">
            <a:noFill/>
          </a:ln>
        </p:spPr>
      </p:pic>
      <p:pic>
        <p:nvPicPr>
          <p:cNvPr id="450" name="Рисунок 419_0" descr=""/>
          <p:cNvPicPr/>
          <p:nvPr/>
        </p:nvPicPr>
        <p:blipFill>
          <a:blip r:embed="rId5"/>
          <a:stretch/>
        </p:blipFill>
        <p:spPr>
          <a:xfrm>
            <a:off x="10440000" y="5220000"/>
            <a:ext cx="5837400" cy="826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Рисунок 445" descr=""/>
          <p:cNvPicPr/>
          <p:nvPr/>
        </p:nvPicPr>
        <p:blipFill>
          <a:blip r:embed="rId1"/>
          <a:stretch/>
        </p:blipFill>
        <p:spPr>
          <a:xfrm>
            <a:off x="1152000" y="3816000"/>
            <a:ext cx="12187080" cy="6976080"/>
          </a:xfrm>
          <a:prstGeom prst="rect">
            <a:avLst/>
          </a:prstGeom>
          <a:ln w="0">
            <a:noFill/>
          </a:ln>
        </p:spPr>
      </p:pic>
      <p:pic>
        <p:nvPicPr>
          <p:cNvPr id="452" name="Рисунок 446" descr=""/>
          <p:cNvPicPr/>
          <p:nvPr/>
        </p:nvPicPr>
        <p:blipFill>
          <a:blip r:embed="rId2"/>
          <a:stretch/>
        </p:blipFill>
        <p:spPr>
          <a:xfrm>
            <a:off x="4654800" y="1800000"/>
            <a:ext cx="12187080" cy="6595200"/>
          </a:xfrm>
          <a:prstGeom prst="rect">
            <a:avLst/>
          </a:prstGeom>
          <a:ln w="0">
            <a:noFill/>
          </a:ln>
        </p:spPr>
      </p:pic>
      <p:sp>
        <p:nvSpPr>
          <p:cNvPr id="453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Элементы прототипа модуля «расписание»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CustomShape 1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ВУЗы - перспективный, но малоизученный сегмент</a:t>
            </a:r>
            <a:endParaRPr b="0" lang="ru-RU" sz="4400" spc="-1" strike="noStrike">
              <a:latin typeface="Arial"/>
            </a:endParaRPr>
          </a:p>
        </p:txBody>
      </p:sp>
      <p:graphicFrame>
        <p:nvGraphicFramePr>
          <p:cNvPr id="455" name="Table 2"/>
          <p:cNvGraphicFramePr/>
          <p:nvPr/>
        </p:nvGraphicFramePr>
        <p:xfrm>
          <a:off x="434880" y="2006280"/>
          <a:ext cx="18659520" cy="6139080"/>
        </p:xfrm>
        <a:graphic>
          <a:graphicData uri="http://schemas.openxmlformats.org/drawingml/2006/table">
            <a:tbl>
              <a:tblPr/>
              <a:tblGrid>
                <a:gridCol w="4723200"/>
                <a:gridCol w="2406240"/>
                <a:gridCol w="1542600"/>
                <a:gridCol w="3370320"/>
                <a:gridCol w="2406240"/>
                <a:gridCol w="2105640"/>
                <a:gridCol w="2105640"/>
              </a:tblGrid>
              <a:tr h="19209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Тип учреждения(по типу реализуемых програм)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Количество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Среднее количество обучающихся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Наличие структурных подразделений и филиалов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Среднее количество корпусов(включая филиалы и подразделения)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Оценка количества компьютерной техники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Платёжеспособность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773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Дошкольное образование(детские сады)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47800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250-500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Как правило - нет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10-30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Низкая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6660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Общее образование(школы, гимназии, лицеи)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44 817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500-1000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Зачаствую в структуру входят детские сады и подразделения дополнительного образования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2-3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50-200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Низкая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7787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Высшие учебные заведения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1247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10000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Да, как правило есть и и филиалы и структурные подразделения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marL="216000" indent="-2098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algn="l" pos="0"/>
                        </a:tabLst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Может исчисляться тысячами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2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Высокая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7bc65"/>
                    </a:solidFill>
                  </a:tcPr>
                </a:tc>
              </a:tr>
            </a:tbl>
          </a:graphicData>
        </a:graphic>
      </p:graphicFrame>
      <p:sp>
        <p:nvSpPr>
          <p:cNvPr id="456" name="TextShape 3"/>
          <p:cNvSpPr/>
          <p:nvPr/>
        </p:nvSpPr>
        <p:spPr>
          <a:xfrm>
            <a:off x="513720" y="8476200"/>
            <a:ext cx="18776160" cy="246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Предварительный анализ рынка высших учебных заведений(проведено выборочное анкетирование) и собеседования указывает на это, что это перспективный рынок со своими особенностями где имеется: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1) большое количество нерешённых проблем в области информатизации;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2) имеются сотрудники и даже отделы, отвечающие за информатизацию и имеющие базовый уровень компетенций в системном администрировании;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3) сравнительно высокие (в сравнении со школами и детскими садами) финансовые возможности.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CustomShape 1"/>
          <p:cNvSpPr/>
          <p:nvPr/>
        </p:nvSpPr>
        <p:spPr>
          <a:xfrm>
            <a:off x="894600" y="1589040"/>
            <a:ext cx="12127680" cy="11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Расширение линейки продуктов и возможностей консультативной службы и учебно-методического отдела.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Охват большего количества типов образовательных учреждений (освоение сегмента средне-специальных образовательных учреждений и ВУЗов)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Вывод отдельных модулей продукции (наименее связанных с внутригосударственной спецификой)на международный рынок: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1) Ближнее зарубежье (СНГ и Восточная Европа)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2) Страны БРИКС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3) Другие страны страны</a:t>
            </a: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3600" spc="-1" strike="noStrike">
              <a:latin typeface="Arial"/>
            </a:endParaRPr>
          </a:p>
        </p:txBody>
      </p:sp>
      <p:sp>
        <p:nvSpPr>
          <p:cNvPr id="458" name="CustomShape 2"/>
          <p:cNvSpPr/>
          <p:nvPr/>
        </p:nvSpPr>
        <p:spPr>
          <a:xfrm>
            <a:off x="894600" y="515520"/>
            <a:ext cx="97333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Планы развития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59" name="CustomShape 3"/>
          <p:cNvSpPr/>
          <p:nvPr/>
        </p:nvSpPr>
        <p:spPr>
          <a:xfrm>
            <a:off x="894600" y="2942280"/>
            <a:ext cx="878508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0" name="CustomShape 4"/>
          <p:cNvSpPr/>
          <p:nvPr/>
        </p:nvSpPr>
        <p:spPr>
          <a:xfrm>
            <a:off x="10544400" y="2942280"/>
            <a:ext cx="8785080" cy="75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CustomShape 1"/>
          <p:cNvSpPr/>
          <p:nvPr/>
        </p:nvSpPr>
        <p:spPr>
          <a:xfrm>
            <a:off x="894600" y="806760"/>
            <a:ext cx="9731520" cy="90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9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Архив авторских публикаций и выступлений по теме комплексной информатизации в образовании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62" name="TextShape 2"/>
          <p:cNvSpPr/>
          <p:nvPr/>
        </p:nvSpPr>
        <p:spPr>
          <a:xfrm>
            <a:off x="898200" y="2453760"/>
            <a:ext cx="16087680" cy="76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Ссылка на портфолио сертификаты и публикации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https://cloud.mail.ru/public/1jDD/bykk75f5f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Ссылки на выступления на конференциях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https://vk.com/videos-180979395?section=album_2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Авторская группа ВКонтакте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https://vk.com/modernschoolit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DejaVu Sans"/>
              </a:rPr>
              <a:t>Достижения школы - пилотной площадки проекта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https://gimnazia-baimenova.ru/category/achivements/teachers-achivements/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CustomShape 1"/>
          <p:cNvSpPr/>
          <p:nvPr/>
        </p:nvSpPr>
        <p:spPr>
          <a:xfrm>
            <a:off x="906480" y="7632000"/>
            <a:ext cx="1319400" cy="272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Телефон</a:t>
            </a:r>
            <a:endParaRPr b="0" lang="ru-RU" sz="1800" spc="-1" strike="noStrike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email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64" name="CustomShape 2"/>
          <p:cNvSpPr/>
          <p:nvPr/>
        </p:nvSpPr>
        <p:spPr>
          <a:xfrm>
            <a:off x="906480" y="4564800"/>
            <a:ext cx="9725760" cy="21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ru-RU" sz="4800" spc="-1" strike="noStrike">
                <a:solidFill>
                  <a:srgbClr val="000000"/>
                </a:solidFill>
                <a:latin typeface="Arial"/>
                <a:ea typeface="DejaVu Sans"/>
              </a:rPr>
              <a:t>Контакты</a:t>
            </a:r>
            <a:endParaRPr b="0" lang="ru-RU" sz="4800" spc="-1" strike="noStrike">
              <a:latin typeface="Arial"/>
            </a:endParaRPr>
          </a:p>
        </p:txBody>
      </p:sp>
      <p:sp>
        <p:nvSpPr>
          <p:cNvPr id="465" name="CustomShape 3"/>
          <p:cNvSpPr/>
          <p:nvPr/>
        </p:nvSpPr>
        <p:spPr>
          <a:xfrm>
            <a:off x="2376000" y="7632000"/>
            <a:ext cx="503388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+7 (917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) 149-76-07</a:t>
            </a:r>
            <a:endParaRPr b="0" lang="ru-RU" sz="2800" spc="-1" strike="noStrike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alexandrov@quasar-edu.ru</a:t>
            </a:r>
            <a:endParaRPr b="0" lang="ru-RU" sz="2800" spc="-1" strike="noStrike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admin@quasar-edu.ru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ОБЛОЖКИ</Template>
  <TotalTime>1940</TotalTime>
  <Application>LibreOffice/7.1.2.2$Linux_X86_64 LibreOffice_project/10$Build-2</Application>
  <AppVersion>15.0000</AppVersion>
  <Words>2297</Words>
  <Paragraphs>325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2021-07-02T15:32:26Z</dcterms:created>
  <dc:creator>Анна Мельянцова</dc:creator>
  <dc:description/>
  <dc:language>ru-RU</dc:language>
  <cp:lastModifiedBy/>
  <dcterms:modified xsi:type="dcterms:W3CDTF">2021-08-04T17:17:01Z</dcterms:modified>
  <cp:revision>120</cp:revision>
  <dc:subject/>
  <dc:title>Название проекта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0x010100389BBA01C4FE21449AAFFFA76EBF4062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astSaved">
    <vt:filetime>2021-03-01T00:00:00Z</vt:filetime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Произвольный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44</vt:i4>
  </property>
</Properties>
</file>