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  <p:sldMasterId id="214748367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y="5670550" cx="10080625"/>
  <p:notesSz cx="7559675" cy="10691800"/>
  <p:embeddedFontLst>
    <p:embeddedFont>
      <p:font typeface="Poppi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gTfBlp4SgVofv+aGKLmpy15AwT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B10B381-93FB-4133-B445-0DDABF70858E}">
  <a:tblStyle styleId="{4B10B381-93FB-4133-B445-0DDABF70858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BA0C906B-6452-4C5E-982F-9106FF34DE01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F1F5"/>
          </a:solidFill>
        </a:fill>
      </a:tcStyle>
    </a:wholeTbl>
    <a:band1H>
      <a:tcTxStyle/>
      <a:tcStyle>
        <a:fill>
          <a:solidFill>
            <a:srgbClr val="CEE2EA"/>
          </a:solidFill>
        </a:fill>
      </a:tcStyle>
    </a:band1H>
    <a:band2H>
      <a:tcTxStyle/>
    </a:band2H>
    <a:band1V>
      <a:tcTxStyle/>
      <a:tcStyle>
        <a:fill>
          <a:solidFill>
            <a:srgbClr val="CEE2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6" orient="horz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Poppins-regular.fntdata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Poppins-bold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32" Type="http://customschemas.google.com/relationships/presentationmetadata" Target="meta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281488" y="0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6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6:notes"/>
          <p:cNvSpPr txBox="1"/>
          <p:nvPr>
            <p:ph idx="12" type="sldNum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7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8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8:notes"/>
          <p:cNvSpPr txBox="1"/>
          <p:nvPr>
            <p:ph idx="12" type="sldNum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0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1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4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4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5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5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6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7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17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Делать таблицу</a:t>
            </a:r>
            <a:endParaRPr/>
          </a:p>
        </p:txBody>
      </p:sp>
      <p:sp>
        <p:nvSpPr>
          <p:cNvPr id="335" name="Google Shape;335;p17:notes"/>
          <p:cNvSpPr txBox="1"/>
          <p:nvPr>
            <p:ph idx="12" type="sldNum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8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9:notes"/>
          <p:cNvSpPr/>
          <p:nvPr>
            <p:ph idx="2" type="sldImg"/>
          </p:nvPr>
        </p:nvSpPr>
        <p:spPr>
          <a:xfrm>
            <a:off x="573088" y="1336675"/>
            <a:ext cx="6413500" cy="36083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19:notes"/>
          <p:cNvSpPr txBox="1"/>
          <p:nvPr>
            <p:ph idx="1" type="body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26 баллов</a:t>
            </a:r>
            <a:endParaRPr/>
          </a:p>
        </p:txBody>
      </p:sp>
      <p:sp>
        <p:nvSpPr>
          <p:cNvPr id="364" name="Google Shape;364;p19:notes"/>
          <p:cNvSpPr txBox="1"/>
          <p:nvPr>
            <p:ph idx="12" type="sldNum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1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0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6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6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3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3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2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3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3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4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4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4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5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5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6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6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6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6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7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7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7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7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7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7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9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50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51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51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2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53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53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3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4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54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54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5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5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5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6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6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7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57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57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7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58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58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58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58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58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8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2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22"/>
          <p:cNvSpPr txBox="1"/>
          <p:nvPr>
            <p:ph idx="1"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22"/>
          <p:cNvSpPr txBox="1"/>
          <p:nvPr>
            <p:ph idx="2"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22"/>
          <p:cNvSpPr txBox="1"/>
          <p:nvPr>
            <p:ph idx="3"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14.jpg"/><Relationship Id="rId5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6.jpg"/><Relationship Id="rId5" Type="http://schemas.openxmlformats.org/officeDocument/2006/relationships/image" Target="../media/image9.jpg"/><Relationship Id="rId6" Type="http://schemas.openxmlformats.org/officeDocument/2006/relationships/image" Target="../media/image2.jpg"/><Relationship Id="rId7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12.jpg"/><Relationship Id="rId6" Type="http://schemas.openxmlformats.org/officeDocument/2006/relationships/image" Target="../media/image8.jpg"/><Relationship Id="rId7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/>
          <p:nvPr/>
        </p:nvSpPr>
        <p:spPr>
          <a:xfrm>
            <a:off x="791840" y="1971179"/>
            <a:ext cx="5760640" cy="1643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Чертильник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с программой для построения графиков функций 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-361674" y="357942"/>
            <a:ext cx="5184576" cy="842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789068" y="3309923"/>
            <a:ext cx="2883092" cy="1685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5414268" y="3201392"/>
            <a:ext cx="4214236" cy="2020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Чиркова Анна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Полезные навыки: креативен, обладает гибкостью мышления, разряжает обстановку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Роль в команде: генератор идей, исполнитель, экономист, аналитик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6998444" y="3254793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672854" y="3201392"/>
            <a:ext cx="4628199" cy="1844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Ардашева Ульяна 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Полезные навыки: способен оценить конкурирующие предложения, проницателен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Роль в команде: организатор, технический разработчик, реализатор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sun9-28.userapi.com/impg/mPu-_azGC99YbA-ywvVAtTUafxJ4mjpUXpx5dg/ChyDeAPnY0Y.jpg?size=1623x2160&amp;quality=95&amp;sign=906965ffcc636a26c1aebc48fa6e09ad&amp;type=album" id="180" name="Google Shape;180;p2"/>
          <p:cNvPicPr preferRelativeResize="0"/>
          <p:nvPr/>
        </p:nvPicPr>
        <p:blipFill rotWithShape="1">
          <a:blip r:embed="rId4">
            <a:alphaModFix/>
          </a:blip>
          <a:srcRect b="0" l="0" r="0" t="3763"/>
          <a:stretch/>
        </p:blipFill>
        <p:spPr>
          <a:xfrm>
            <a:off x="7184717" y="1323106"/>
            <a:ext cx="1760758" cy="22551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48.userapi.com/impg/Osv87tfzCJaod_uoUF9PttMRQ_AEKDq9xr8Sxw/vcV8kC-hb9g.jpg?size=1614x2160&amp;quality=95&amp;sign=81d1cd6617083caf1db9dec9a1fd2f83&amp;type=album" id="181" name="Google Shape;181;p2"/>
          <p:cNvPicPr preferRelativeResize="0"/>
          <p:nvPr/>
        </p:nvPicPr>
        <p:blipFill rotWithShape="1">
          <a:blip r:embed="rId5">
            <a:alphaModFix/>
          </a:blip>
          <a:srcRect b="17373" l="0" r="6742" t="0"/>
          <a:stretch/>
        </p:blipFill>
        <p:spPr>
          <a:xfrm>
            <a:off x="2825264" y="1293320"/>
            <a:ext cx="1927016" cy="228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"/>
          <p:cNvSpPr txBox="1"/>
          <p:nvPr/>
        </p:nvSpPr>
        <p:spPr>
          <a:xfrm>
            <a:off x="-9348" y="3042421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87" name="Google Shape;187;p3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-9348" y="330446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9" name="Google Shape;189;p3"/>
          <p:cNvGrpSpPr/>
          <p:nvPr/>
        </p:nvGrpSpPr>
        <p:grpSpPr>
          <a:xfrm>
            <a:off x="503810" y="1564947"/>
            <a:ext cx="8784970" cy="1269703"/>
            <a:chOff x="432050" y="198707"/>
            <a:chExt cx="8784970" cy="1269703"/>
          </a:xfrm>
        </p:grpSpPr>
        <p:sp>
          <p:nvSpPr>
            <p:cNvPr id="190" name="Google Shape;190;p3"/>
            <p:cNvSpPr/>
            <p:nvPr/>
          </p:nvSpPr>
          <p:spPr>
            <a:xfrm rot="5400000">
              <a:off x="5685174" y="-2182138"/>
              <a:ext cx="1032297" cy="6031395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4D4E2"/>
            </a:solidFill>
            <a:ln cap="flat" cmpd="sng" w="25400">
              <a:solidFill>
                <a:srgbClr val="A4D4E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 txBox="1"/>
            <p:nvPr/>
          </p:nvSpPr>
          <p:spPr>
            <a:xfrm>
              <a:off x="3185626" y="367803"/>
              <a:ext cx="5981002" cy="931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Выполнение работ, где требуется построение графиков функций разной сложности</a:t>
              </a:r>
              <a:endPara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432050" y="198707"/>
              <a:ext cx="2753574" cy="1269703"/>
            </a:xfrm>
            <a:prstGeom prst="roundRect">
              <a:avLst>
                <a:gd fmla="val 16667" name="adj"/>
              </a:avLst>
            </a:prstGeom>
            <a:solidFill>
              <a:srgbClr val="008C9D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 txBox="1"/>
            <p:nvPr/>
          </p:nvSpPr>
          <p:spPr>
            <a:xfrm>
              <a:off x="494032" y="260689"/>
              <a:ext cx="2629610" cy="1145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Студенты, школьники, работники технических специальностей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3"/>
          <p:cNvSpPr/>
          <p:nvPr/>
        </p:nvSpPr>
        <p:spPr>
          <a:xfrm>
            <a:off x="575816" y="3915395"/>
            <a:ext cx="91450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с программой для студентов, которая строит не только обычные графики функции, но и деформированные, то есть под любые значения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"/>
          <p:cNvSpPr txBox="1"/>
          <p:nvPr>
            <p:ph type="title"/>
          </p:nvPr>
        </p:nvSpPr>
        <p:spPr>
          <a:xfrm>
            <a:off x="-362956" y="298487"/>
            <a:ext cx="10224888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Что есть сейчас.</a:t>
            </a:r>
            <a:endParaRPr/>
          </a:p>
        </p:txBody>
      </p:sp>
      <p:sp>
        <p:nvSpPr>
          <p:cNvPr id="201" name="Google Shape;201;p4"/>
          <p:cNvSpPr txBox="1"/>
          <p:nvPr/>
        </p:nvSpPr>
        <p:spPr>
          <a:xfrm>
            <a:off x="35345" y="891059"/>
            <a:ext cx="9814834" cy="1468620"/>
          </a:xfrm>
          <a:prstGeom prst="rect">
            <a:avLst/>
          </a:prstGeom>
          <a:noFill/>
          <a:ln>
            <a:noFill/>
          </a:ln>
        </p:spPr>
        <p:txBody>
          <a:bodyPr anchorCtr="0" anchor="t" bIns="100775" lIns="100775" spcFirstLastPara="1" rIns="100775" wrap="square" tIns="100775">
            <a:noAutofit/>
          </a:bodyPr>
          <a:lstStyle/>
          <a:p>
            <a:pPr indent="-285750" lvl="0" marL="285750" marR="0" rtl="0" algn="l"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Наша программа будет помогать студентам технических и других направлений строить графики функций любых сложности. Это может помочь в случае, когда человек забыл о правилах построения определенных графиков или не располагает большим количеством времени.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764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764"/>
              </a:spcBef>
              <a:spcAft>
                <a:spcPts val="1764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2762" y="2317081"/>
            <a:ext cx="4502113" cy="336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5758" y="2513067"/>
            <a:ext cx="3488295" cy="3168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/>
          <p:nvPr>
            <p:ph type="title"/>
          </p:nvPr>
        </p:nvSpPr>
        <p:spPr>
          <a:xfrm>
            <a:off x="-216272" y="738918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Роль проекта в обеспечении </a:t>
            </a:r>
            <a:br>
              <a:rPr lang="ru-RU" sz="2800">
                <a:latin typeface="Arial"/>
                <a:ea typeface="Arial"/>
                <a:cs typeface="Arial"/>
                <a:sym typeface="Arial"/>
              </a:rPr>
            </a:br>
            <a:r>
              <a:rPr lang="ru-RU" sz="2800">
                <a:latin typeface="Arial"/>
                <a:ea typeface="Arial"/>
                <a:cs typeface="Arial"/>
                <a:sym typeface="Arial"/>
              </a:rPr>
              <a:t>технологического суверенитета страны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9" name="Google Shape;209;p5"/>
          <p:cNvGraphicFramePr/>
          <p:nvPr/>
        </p:nvGraphicFramePr>
        <p:xfrm>
          <a:off x="503808" y="20053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2736050"/>
                <a:gridCol w="3240475"/>
                <a:gridCol w="3240475"/>
              </a:tblGrid>
              <a:tr h="360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Роль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Оценка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hMerge="1"/>
              </a:tr>
              <a:tr h="708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Инновационность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Регион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  <a:tr h="1195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Рынок НТИ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10" name="Google Shape;2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0330" y="3970881"/>
            <a:ext cx="262381" cy="2351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1" name="Google Shape;211;p5"/>
          <p:cNvGraphicFramePr/>
          <p:nvPr/>
        </p:nvGraphicFramePr>
        <p:xfrm>
          <a:off x="503808" y="42754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2736050"/>
                <a:gridCol w="3240475"/>
                <a:gridCol w="3240475"/>
              </a:tblGrid>
              <a:tr h="708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Сквозные</a:t>
                      </a: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технологии</a:t>
                      </a:r>
                      <a:endParaRPr b="0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Big</a:t>
                      </a: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Data</a:t>
                      </a:r>
                      <a:endParaRPr b="0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"/>
          <p:cNvSpPr txBox="1"/>
          <p:nvPr>
            <p:ph type="title"/>
          </p:nvPr>
        </p:nvSpPr>
        <p:spPr>
          <a:xfrm>
            <a:off x="-439761" y="256375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6"/>
          <p:cNvGrpSpPr/>
          <p:nvPr/>
        </p:nvGrpSpPr>
        <p:grpSpPr>
          <a:xfrm>
            <a:off x="215776" y="1323107"/>
            <a:ext cx="8568952" cy="4340725"/>
            <a:chOff x="218577" y="1179092"/>
            <a:chExt cx="8422135" cy="4392487"/>
          </a:xfrm>
        </p:grpSpPr>
        <p:pic>
          <p:nvPicPr>
            <p:cNvPr id="219" name="Google Shape;219;p6"/>
            <p:cNvPicPr preferRelativeResize="0"/>
            <p:nvPr/>
          </p:nvPicPr>
          <p:blipFill rotWithShape="1">
            <a:blip r:embed="rId4">
              <a:alphaModFix/>
            </a:blip>
            <a:srcRect b="9628" l="3157" r="32104" t="6213"/>
            <a:stretch/>
          </p:blipFill>
          <p:spPr>
            <a:xfrm>
              <a:off x="220360" y="3306292"/>
              <a:ext cx="4032448" cy="22073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6"/>
            <p:cNvSpPr txBox="1"/>
            <p:nvPr/>
          </p:nvSpPr>
          <p:spPr>
            <a:xfrm>
              <a:off x="789068" y="3309923"/>
              <a:ext cx="2523052" cy="2261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1" name="Google Shape;221;p6"/>
            <p:cNvSpPr txBox="1"/>
            <p:nvPr/>
          </p:nvSpPr>
          <p:spPr>
            <a:xfrm>
              <a:off x="4032200" y="3249542"/>
              <a:ext cx="2215712" cy="22629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pic>
          <p:nvPicPr>
            <p:cNvPr id="222" name="Google Shape;222;p6"/>
            <p:cNvPicPr preferRelativeResize="0"/>
            <p:nvPr/>
          </p:nvPicPr>
          <p:blipFill rotWithShape="1">
            <a:blip r:embed="rId5">
              <a:alphaModFix/>
            </a:blip>
            <a:srcRect b="-1367" l="2151" r="17050" t="8336"/>
            <a:stretch/>
          </p:blipFill>
          <p:spPr>
            <a:xfrm>
              <a:off x="218577" y="1179092"/>
              <a:ext cx="4389687" cy="21283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6"/>
            <p:cNvPicPr preferRelativeResize="0"/>
            <p:nvPr/>
          </p:nvPicPr>
          <p:blipFill rotWithShape="1">
            <a:blip r:embed="rId6">
              <a:alphaModFix/>
            </a:blip>
            <a:srcRect b="854" l="2755" r="25136" t="8678"/>
            <a:stretch/>
          </p:blipFill>
          <p:spPr>
            <a:xfrm>
              <a:off x="4616416" y="1180223"/>
              <a:ext cx="4024296" cy="212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6"/>
            <p:cNvPicPr preferRelativeResize="0"/>
            <p:nvPr/>
          </p:nvPicPr>
          <p:blipFill rotWithShape="1">
            <a:blip r:embed="rId7">
              <a:alphaModFix/>
            </a:blip>
            <a:srcRect b="2083" l="2673" r="16107" t="0"/>
            <a:stretch/>
          </p:blipFill>
          <p:spPr>
            <a:xfrm>
              <a:off x="4264416" y="3292480"/>
              <a:ext cx="4376296" cy="22216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"/>
          <p:cNvSpPr txBox="1"/>
          <p:nvPr>
            <p:ph type="title"/>
          </p:nvPr>
        </p:nvSpPr>
        <p:spPr>
          <a:xfrm>
            <a:off x="-530362" y="236629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7"/>
          <p:cNvGrpSpPr/>
          <p:nvPr/>
        </p:nvGrpSpPr>
        <p:grpSpPr>
          <a:xfrm>
            <a:off x="143768" y="1219429"/>
            <a:ext cx="9649071" cy="4309083"/>
            <a:chOff x="44519" y="1080000"/>
            <a:chExt cx="9964344" cy="4597115"/>
          </a:xfrm>
        </p:grpSpPr>
        <p:pic>
          <p:nvPicPr>
            <p:cNvPr id="231" name="Google Shape;231;p7"/>
            <p:cNvPicPr preferRelativeResize="0"/>
            <p:nvPr/>
          </p:nvPicPr>
          <p:blipFill rotWithShape="1">
            <a:blip r:embed="rId4">
              <a:alphaModFix/>
            </a:blip>
            <a:srcRect b="9125" l="2561" r="9777" t="6551"/>
            <a:stretch/>
          </p:blipFill>
          <p:spPr>
            <a:xfrm>
              <a:off x="44519" y="3444867"/>
              <a:ext cx="5112568" cy="22322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7"/>
            <p:cNvSpPr txBox="1"/>
            <p:nvPr/>
          </p:nvSpPr>
          <p:spPr>
            <a:xfrm>
              <a:off x="545803" y="3409314"/>
              <a:ext cx="2523052" cy="2261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33" name="Google Shape;233;p7"/>
            <p:cNvGrpSpPr/>
            <p:nvPr/>
          </p:nvGrpSpPr>
          <p:grpSpPr>
            <a:xfrm>
              <a:off x="44519" y="1080000"/>
              <a:ext cx="9964344" cy="4432511"/>
              <a:chOff x="44519" y="1080000"/>
              <a:chExt cx="9964344" cy="4432511"/>
            </a:xfrm>
          </p:grpSpPr>
          <p:sp>
            <p:nvSpPr>
              <p:cNvPr id="234" name="Google Shape;234;p7"/>
              <p:cNvSpPr/>
              <p:nvPr/>
            </p:nvSpPr>
            <p:spPr>
              <a:xfrm>
                <a:off x="1080000" y="1080000"/>
                <a:ext cx="8099640" cy="34196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rmAutofit/>
              </a:bodyPr>
              <a:lstStyle/>
              <a:p>
                <a:pPr indent="-232199" lvl="0" marL="4320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40"/>
                  <a:buFont typeface="Noto Sans Symbols"/>
                  <a:buNone/>
                </a:pPr>
                <a:r>
                  <a:t/>
                </a:r>
                <a:endParaRPr b="0" sz="3200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35" name="Google Shape;235;p7"/>
              <p:cNvGrpSpPr/>
              <p:nvPr/>
            </p:nvGrpSpPr>
            <p:grpSpPr>
              <a:xfrm>
                <a:off x="44519" y="1203952"/>
                <a:ext cx="9964344" cy="4308559"/>
                <a:chOff x="44519" y="1203952"/>
                <a:chExt cx="9964344" cy="4308559"/>
              </a:xfrm>
            </p:grpSpPr>
            <p:sp>
              <p:nvSpPr>
                <p:cNvPr id="236" name="Google Shape;236;p7"/>
                <p:cNvSpPr txBox="1"/>
                <p:nvPr/>
              </p:nvSpPr>
              <p:spPr>
                <a:xfrm>
                  <a:off x="7200552" y="3249542"/>
                  <a:ext cx="2215711" cy="22629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rm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7" name="Google Shape;237;p7"/>
                <p:cNvSpPr txBox="1"/>
                <p:nvPr/>
              </p:nvSpPr>
              <p:spPr>
                <a:xfrm>
                  <a:off x="4032200" y="3249542"/>
                  <a:ext cx="2215712" cy="22629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rm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26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</a:t>
                  </a:r>
                  <a:endParaRPr/>
                </a:p>
              </p:txBody>
            </p:sp>
            <p:pic>
              <p:nvPicPr>
                <p:cNvPr id="238" name="Google Shape;238;p7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7457" l="2532" r="7591" t="6089"/>
                <a:stretch/>
              </p:blipFill>
              <p:spPr>
                <a:xfrm>
                  <a:off x="44519" y="1206475"/>
                  <a:ext cx="5112568" cy="22322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9" name="Google Shape;239;p7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2754" l="2772" r="4207" t="2912"/>
                <a:stretch/>
              </p:blipFill>
              <p:spPr>
                <a:xfrm>
                  <a:off x="5176060" y="1203952"/>
                  <a:ext cx="4832803" cy="2331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40" name="Google Shape;240;p7"/>
            <p:cNvPicPr preferRelativeResize="0"/>
            <p:nvPr/>
          </p:nvPicPr>
          <p:blipFill rotWithShape="1">
            <a:blip r:embed="rId7">
              <a:alphaModFix/>
            </a:blip>
            <a:srcRect b="6768" l="2775" r="4164" t="7776"/>
            <a:stretch/>
          </p:blipFill>
          <p:spPr>
            <a:xfrm>
              <a:off x="5176061" y="3535771"/>
              <a:ext cx="4824536" cy="210781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8"/>
          <p:cNvSpPr txBox="1"/>
          <p:nvPr>
            <p:ph type="title"/>
          </p:nvPr>
        </p:nvSpPr>
        <p:spPr>
          <a:xfrm>
            <a:off x="-425862" y="38734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4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Потенциальный объем рынка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8"/>
          <p:cNvGrpSpPr/>
          <p:nvPr/>
        </p:nvGrpSpPr>
        <p:grpSpPr>
          <a:xfrm>
            <a:off x="112382" y="1179091"/>
            <a:ext cx="3680261" cy="3680261"/>
            <a:chOff x="328654" y="0"/>
            <a:chExt cx="3680261" cy="3680261"/>
          </a:xfrm>
        </p:grpSpPr>
        <p:sp>
          <p:nvSpPr>
            <p:cNvPr id="249" name="Google Shape;249;p8"/>
            <p:cNvSpPr/>
            <p:nvPr/>
          </p:nvSpPr>
          <p:spPr>
            <a:xfrm>
              <a:off x="328654" y="0"/>
              <a:ext cx="3680261" cy="3680261"/>
            </a:xfrm>
            <a:prstGeom prst="ellipse">
              <a:avLst/>
            </a:prstGeom>
            <a:solidFill>
              <a:srgbClr val="018C9A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8"/>
            <p:cNvSpPr txBox="1"/>
            <p:nvPr/>
          </p:nvSpPr>
          <p:spPr>
            <a:xfrm>
              <a:off x="1654284" y="184013"/>
              <a:ext cx="1029000" cy="552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696680" y="736052"/>
              <a:ext cx="2944208" cy="2944208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8"/>
            <p:cNvSpPr txBox="1"/>
            <p:nvPr/>
          </p:nvSpPr>
          <p:spPr>
            <a:xfrm>
              <a:off x="1654284" y="912704"/>
              <a:ext cx="1029000" cy="529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064706" y="1472104"/>
              <a:ext cx="2208156" cy="2208156"/>
            </a:xfrm>
            <a:prstGeom prst="ellipse">
              <a:avLst/>
            </a:prstGeom>
            <a:solidFill>
              <a:srgbClr val="00B7D0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8"/>
            <p:cNvSpPr txBox="1"/>
            <p:nvPr/>
          </p:nvSpPr>
          <p:spPr>
            <a:xfrm>
              <a:off x="1654284" y="1637716"/>
              <a:ext cx="1029000" cy="496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432732" y="2208156"/>
              <a:ext cx="1472104" cy="1472104"/>
            </a:xfrm>
            <a:prstGeom prst="ellipse">
              <a:avLst/>
            </a:prstGeom>
            <a:solidFill>
              <a:srgbClr val="A4D4E2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8"/>
            <p:cNvSpPr txBox="1"/>
            <p:nvPr/>
          </p:nvSpPr>
          <p:spPr>
            <a:xfrm>
              <a:off x="1648317" y="2576182"/>
              <a:ext cx="1040935" cy="7360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b="1" lang="ru-RU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57" name="Google Shape;257;p8"/>
          <p:cNvSpPr txBox="1"/>
          <p:nvPr/>
        </p:nvSpPr>
        <p:spPr>
          <a:xfrm>
            <a:off x="3796258" y="949689"/>
            <a:ext cx="6284367" cy="4621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(Potential Available Market) – Потенциальный объём рынка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статистике сайта Поступи.Онлайн примерно 1.934.364 (44%) абитуриента интересуются поступлением на технические специальности (2021 г.), на 2022 год число таких абитуриентов увеличилось до 2.128.801, следовательно в России ежегодно число потенциальных потребителей увеличивается примерно на 10%.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Количество потенциальных потребителей на 2023 год: 2.128.801+10% = 2.341.682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Примерная стоимость предоставляемой услуги в год: 150 рублей*365 = 54.750 рублей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РАМ=54.750*2.341.682= 128 млрд. 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 (Total Addressable Market) – Общий объём целевого рынка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Количество потенциальных потребителей: 2.128.801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Примерная стоимость предоставляемой услуги в год: 150 рублей*365 = 54.750 рублей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ТАМ=54.750*2.128.801 = 117 млрд. руб.</a:t>
            </a:r>
            <a:r>
              <a:rPr b="1"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5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 (Serviceable Available Market) </a:t>
            </a:r>
            <a:r>
              <a:rPr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b="1"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Доступный объём рынка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Количество потенциальных потребителей: 2.128.801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Примерная стоимость предоставляемой услуги в год: 150 рублей*365 = 54.750 рублей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данным проведённого нами опроса 84,8% пользователей обычно пользуются предоставляемой сайтом услугой, таким образом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SАМ=54.750*2.128.801*84,8% = 99,2 млрд.руб.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(Serviceable &amp; Obtainable Market) – Реально достижимый объём рынка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данным проведённого нами опроса лишь 60,6% пользователей готовы платить за предоставляемую сайтом услугу, таким образом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SАМ=99,2 млрд.руб.*60,6% = 60,1 млрд.руб.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115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9"/>
          <p:cNvSpPr txBox="1"/>
          <p:nvPr>
            <p:ph type="title"/>
          </p:nvPr>
        </p:nvSpPr>
        <p:spPr>
          <a:xfrm>
            <a:off x="861815" y="776294"/>
            <a:ext cx="6768752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3848" y="1989581"/>
            <a:ext cx="3639627" cy="26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64673" y="1989581"/>
            <a:ext cx="3639627" cy="261541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9"/>
          <p:cNvSpPr txBox="1"/>
          <p:nvPr/>
        </p:nvSpPr>
        <p:spPr>
          <a:xfrm>
            <a:off x="926930" y="2220068"/>
            <a:ext cx="355369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Конкуренты/продукты/услуги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9"/>
          <p:cNvSpPr txBox="1"/>
          <p:nvPr/>
        </p:nvSpPr>
        <p:spPr>
          <a:xfrm>
            <a:off x="5616376" y="2220068"/>
            <a:ext cx="309634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Наши преимущества 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9"/>
          <p:cNvSpPr txBox="1"/>
          <p:nvPr/>
        </p:nvSpPr>
        <p:spPr>
          <a:xfrm>
            <a:off x="861815" y="3281552"/>
            <a:ext cx="3060593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Mathway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Desmos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GeoGebra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Umath.ru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Graph.Reshish.ru и др.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5475144" y="3281552"/>
            <a:ext cx="363527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Конфиденциальность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Сжатие/растяжение/деформация по заданным значениям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Возможность сохранения полученных графиков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0"/>
          <p:cNvSpPr txBox="1"/>
          <p:nvPr>
            <p:ph type="title"/>
          </p:nvPr>
        </p:nvSpPr>
        <p:spPr>
          <a:xfrm>
            <a:off x="-468534" y="234208"/>
            <a:ext cx="5112568" cy="796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0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7" name="Google Shape;277;p10"/>
          <p:cNvGraphicFramePr/>
          <p:nvPr/>
        </p:nvGraphicFramePr>
        <p:xfrm>
          <a:off x="0" y="9313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2016125"/>
                <a:gridCol w="2016125"/>
                <a:gridCol w="1008075"/>
                <a:gridCol w="1008075"/>
                <a:gridCol w="2016125"/>
                <a:gridCol w="2016125"/>
              </a:tblGrid>
              <a:tr h="154675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партнёры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виды деятельности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Ценностные предложения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Взаимоотношения с клиентами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Потребительские сегменты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46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ресурсы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 сбыта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54675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издержек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Потоки поступления доходов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78" name="Google Shape;278;p10"/>
          <p:cNvSpPr txBox="1"/>
          <p:nvPr/>
        </p:nvSpPr>
        <p:spPr>
          <a:xfrm>
            <a:off x="8034528" y="2213539"/>
            <a:ext cx="204609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016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Многопрофильные платформы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4065194" y="1589853"/>
            <a:ext cx="207271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 труда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Изготовление на заказ</a:t>
            </a:r>
            <a:endParaRPr/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Бренд/статус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/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/>
          </a:p>
        </p:txBody>
      </p:sp>
      <p:sp>
        <p:nvSpPr>
          <p:cNvPr id="280" name="Google Shape;280;p10"/>
          <p:cNvSpPr txBox="1"/>
          <p:nvPr/>
        </p:nvSpPr>
        <p:spPr>
          <a:xfrm>
            <a:off x="6123223" y="2971850"/>
            <a:ext cx="1871960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(продажи через интернет)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0"/>
          <p:cNvSpPr txBox="1"/>
          <p:nvPr/>
        </p:nvSpPr>
        <p:spPr>
          <a:xfrm>
            <a:off x="6111204" y="1524659"/>
            <a:ext cx="197891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Персональный подход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/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Сообщества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0"/>
          <p:cNvSpPr txBox="1"/>
          <p:nvPr/>
        </p:nvSpPr>
        <p:spPr>
          <a:xfrm>
            <a:off x="5139915" y="4300105"/>
            <a:ext cx="482603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016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/>
          </a:p>
          <a:p>
            <a:pPr indent="-1016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Регулярные доходы от периодических платежей</a:t>
            </a:r>
            <a:endParaRPr/>
          </a:p>
          <a:p>
            <a:pPr indent="-1016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Плата за использование</a:t>
            </a:r>
            <a:endParaRPr/>
          </a:p>
          <a:p>
            <a:pPr indent="-1016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подписки</a:t>
            </a:r>
            <a:endParaRPr/>
          </a:p>
          <a:p>
            <a:pPr indent="-1016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0"/>
          <p:cNvSpPr txBox="1"/>
          <p:nvPr/>
        </p:nvSpPr>
        <p:spPr>
          <a:xfrm>
            <a:off x="2087750" y="2525097"/>
            <a:ext cx="1871960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/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/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Информационные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0"/>
          <p:cNvSpPr txBox="1"/>
          <p:nvPr/>
        </p:nvSpPr>
        <p:spPr>
          <a:xfrm>
            <a:off x="2087750" y="1517756"/>
            <a:ext cx="215893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endParaRPr/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Разрешение проблем (сфера услуг)</a:t>
            </a:r>
            <a:endParaRPr/>
          </a:p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Платформы</a:t>
            </a:r>
            <a:endParaRPr/>
          </a:p>
        </p:txBody>
      </p:sp>
      <p:sp>
        <p:nvSpPr>
          <p:cNvPr id="285" name="Google Shape;285;p10"/>
          <p:cNvSpPr txBox="1"/>
          <p:nvPr/>
        </p:nvSpPr>
        <p:spPr>
          <a:xfrm>
            <a:off x="-10198" y="1705188"/>
            <a:ext cx="203419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 сайт с рекламой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Блогеры, инфлюенсеры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0"/>
          <p:cNvSpPr txBox="1"/>
          <p:nvPr/>
        </p:nvSpPr>
        <p:spPr>
          <a:xfrm>
            <a:off x="89507" y="4549033"/>
            <a:ext cx="4950806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Переменные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расходы на рекламу, обслуживание сайта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"/>
          <p:cNvSpPr txBox="1"/>
          <p:nvPr>
            <p:ph type="title"/>
          </p:nvPr>
        </p:nvSpPr>
        <p:spPr>
          <a:xfrm>
            <a:off x="33525" y="747043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Процесс оказания услуги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"/>
          <p:cNvSpPr txBox="1"/>
          <p:nvPr/>
        </p:nvSpPr>
        <p:spPr>
          <a:xfrm>
            <a:off x="719832" y="1729843"/>
            <a:ext cx="9001000" cy="344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0050" lvl="0" marL="4000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romanU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Поступление онлайн запроса на выполнение услуги</a:t>
            </a:r>
            <a:endParaRPr/>
          </a:p>
          <a:p>
            <a:pPr indent="-400050" lvl="0" marL="4000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romanU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запроса, калькуляция себестоимости и выведении информации на экран заказчика</a:t>
            </a:r>
            <a:endParaRPr/>
          </a:p>
          <a:p>
            <a:pPr indent="-400050" lvl="0" marL="4000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romanU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Оформление оплаты и загрузка данных (учитывая пробную попытку решения поставленной задачи)</a:t>
            </a:r>
            <a:endParaRPr/>
          </a:p>
          <a:p>
            <a:pPr indent="-400050" lvl="0" marL="4000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romanU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Реализация запроса, возможность сохранения данных файлом или любым удобным способом</a:t>
            </a:r>
            <a:endParaRPr/>
          </a:p>
          <a:p>
            <a:pPr indent="-400050" lvl="0" marL="4000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romanU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Осуществление оплаты выбранным путем заказчика или автоматическое списание денежных средств при привязке данных карты  </a:t>
            </a:r>
            <a:endParaRPr/>
          </a:p>
          <a:p>
            <a:pPr indent="-400050" lvl="0" marL="4000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romanU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Получение прибыли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2"/>
          <p:cNvSpPr txBox="1"/>
          <p:nvPr>
            <p:ph type="title"/>
          </p:nvPr>
        </p:nvSpPr>
        <p:spPr>
          <a:xfrm>
            <a:off x="1223888" y="314995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p12"/>
          <p:cNvGraphicFramePr/>
          <p:nvPr/>
        </p:nvGraphicFramePr>
        <p:xfrm>
          <a:off x="1963158" y="19000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{BA0C906B-6452-4C5E-982F-9106FF34DE01}</a:tableStyleId>
              </a:tblPr>
              <a:tblGrid>
                <a:gridCol w="3491375"/>
                <a:gridCol w="4608275"/>
              </a:tblGrid>
              <a:tr h="28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SMART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Цели</a:t>
                      </a:r>
                      <a:endParaRPr b="0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78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S(конкретность)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-Результат достижения критерия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Получение прибыли с сайта за счет использования программы 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28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M(измеримость)-Сколько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От 50000 и выше 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267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A(достижимость)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-Возможно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Имея определенную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 конкуренцию, мы сможем продвинуться благодаря монетизации сайта, удобному и быстрому предоставлению услуги с помощью сайта с программой и спроса на эффективность и качество работ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1070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R(важность)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-Необходимо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Реализация проекта, получение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 прибыли, повышение эффективности решения более сложных задач, связанных с выполнением графиков функции в различных научных сферах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28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T(срок)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-Когда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Добиться поставленных целей к</a:t>
                      </a: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 30.07.2024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01" name="Google Shape;301;p12"/>
          <p:cNvSpPr/>
          <p:nvPr/>
        </p:nvSpPr>
        <p:spPr>
          <a:xfrm>
            <a:off x="141813" y="1121189"/>
            <a:ext cx="885855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Цель - создание сайта к июлю 2024 года с нашей размещенной программой, которая будет функционировать онлайн и строить графики любой сложности.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3"/>
          <p:cNvSpPr txBox="1"/>
          <p:nvPr>
            <p:ph type="title"/>
          </p:nvPr>
        </p:nvSpPr>
        <p:spPr>
          <a:xfrm>
            <a:off x="-792336" y="588600"/>
            <a:ext cx="6696249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8" name="Google Shape;308;p13"/>
          <p:cNvGraphicFramePr/>
          <p:nvPr/>
        </p:nvGraphicFramePr>
        <p:xfrm>
          <a:off x="143766" y="16158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3240350"/>
                <a:gridCol w="3288375"/>
                <a:gridCol w="3264375"/>
              </a:tblGrid>
              <a:tr h="428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30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 затрат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300">
                          <a:latin typeface="Arial"/>
                          <a:ea typeface="Arial"/>
                          <a:cs typeface="Arial"/>
                          <a:sym typeface="Arial"/>
                        </a:rPr>
                        <a:t>Сумма, руб.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300">
                          <a:latin typeface="Arial"/>
                          <a:ea typeface="Arial"/>
                          <a:cs typeface="Arial"/>
                          <a:sym typeface="Arial"/>
                        </a:rPr>
                        <a:t>Источник</a:t>
                      </a:r>
                      <a:endParaRPr/>
                    </a:p>
                  </a:txBody>
                  <a:tcPr marT="37800" marB="37800" marR="100800" marL="100800">
                    <a:solidFill>
                      <a:srgbClr val="018B9D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Создание сайта и размещение программы для построения графиков функций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20.000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>
                    <a:solidFill>
                      <a:srgbClr val="A4D4E2"/>
                    </a:solidFill>
                  </a:tcPr>
                </a:tc>
              </a:tr>
              <a:tr h="781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Продвижение сайта с помощью SEO-технологии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11.000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Собственные</a:t>
                      </a: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средства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 anchor="ctr">
                    <a:solidFill>
                      <a:srgbClr val="A4D4E2"/>
                    </a:solidFill>
                  </a:tcPr>
                </a:tc>
              </a:tr>
              <a:tr h="428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  <a:sym typeface="Arial"/>
                        </a:rPr>
                        <a:t>Детальная доработка сайта и его выпуск (регистрация домена и хостинга, первичное обслуживание сайта)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18.000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Собственные</a:t>
                      </a:r>
                      <a:r>
                        <a:rPr lang="ru-RU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 средства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9" name="Google Shape;309;p13"/>
          <p:cNvGraphicFramePr/>
          <p:nvPr/>
        </p:nvGraphicFramePr>
        <p:xfrm>
          <a:off x="143766" y="449963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3240350"/>
                <a:gridCol w="6552725"/>
              </a:tblGrid>
              <a:tr h="69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ИТОГО:</a:t>
                      </a:r>
                      <a:endParaRPr b="0" sz="2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49.000 рублей</a:t>
                      </a:r>
                      <a:endParaRPr b="0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50175" marL="5017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0" name="Google Shape;310;p13"/>
          <p:cNvSpPr/>
          <p:nvPr/>
        </p:nvSpPr>
        <p:spPr>
          <a:xfrm>
            <a:off x="7056536" y="2259211"/>
            <a:ext cx="2664512" cy="362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Собственные средства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4"/>
          <p:cNvSpPr txBox="1"/>
          <p:nvPr>
            <p:ph type="title"/>
          </p:nvPr>
        </p:nvSpPr>
        <p:spPr>
          <a:xfrm>
            <a:off x="-114110" y="747043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4"/>
          <p:cNvSpPr txBox="1"/>
          <p:nvPr/>
        </p:nvSpPr>
        <p:spPr>
          <a:xfrm>
            <a:off x="684698" y="2115195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- самозанятый</a:t>
            </a:r>
            <a:endParaRPr/>
          </a:p>
          <a:p>
            <a:pPr indent="-267208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– НПД (4% для самозанятых)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"/>
          <p:cNvSpPr txBox="1"/>
          <p:nvPr>
            <p:ph type="title"/>
          </p:nvPr>
        </p:nvSpPr>
        <p:spPr>
          <a:xfrm>
            <a:off x="-576312" y="314995"/>
            <a:ext cx="10064899" cy="887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3" name="Google Shape;323;p15"/>
          <p:cNvGraphicFramePr/>
          <p:nvPr/>
        </p:nvGraphicFramePr>
        <p:xfrm>
          <a:off x="-1" y="14671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504600"/>
                <a:gridCol w="2884825"/>
                <a:gridCol w="504850"/>
                <a:gridCol w="504850"/>
                <a:gridCol w="432725"/>
                <a:gridCol w="432725"/>
                <a:gridCol w="432725"/>
                <a:gridCol w="504850"/>
                <a:gridCol w="432725"/>
                <a:gridCol w="504850"/>
                <a:gridCol w="504850"/>
                <a:gridCol w="504850"/>
                <a:gridCol w="504850"/>
                <a:gridCol w="432725"/>
                <a:gridCol w="432725"/>
                <a:gridCol w="560950"/>
              </a:tblGrid>
              <a:tr h="1800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0" i="0" sz="12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b="0" i="0" sz="12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b="0" i="0" sz="12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b="0" i="0" sz="11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</a:tr>
              <a:tr h="210950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vMerge="1"/>
              </a:tr>
              <a:tr h="296325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57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17.000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197.000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196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89.000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210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b="0" i="1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419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Обслуживание</a:t>
                      </a:r>
                      <a:r>
                        <a:rPr b="0" i="0" lang="ru-RU" sz="12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сайта и модернизация программы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48.000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485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2.1.3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Продвижение сайта с помощью SEO-технологии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21.000 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58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2.1.4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Создание сайта и размещение программы для построения графиков функций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20.000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456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НАЛОГООБЛОЖЕНИЯ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-18.000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13.000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127.000</a:t>
                      </a:r>
                      <a:endParaRPr b="0" i="0" sz="105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419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480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1.200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720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720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389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b="0" i="0" sz="12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-18.400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1.520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14.200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3.800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28.600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4.600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9.400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11.280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12.280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19.000</a:t>
                      </a:r>
                      <a:endParaRPr b="0" i="0" sz="10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103.780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6"/>
          <p:cNvSpPr txBox="1"/>
          <p:nvPr>
            <p:ph type="title"/>
          </p:nvPr>
        </p:nvSpPr>
        <p:spPr>
          <a:xfrm>
            <a:off x="-432296" y="412575"/>
            <a:ext cx="9373110" cy="9230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Экономика проекта</a:t>
            </a:r>
            <a:endParaRPr i="1"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1" name="Google Shape;331;p16"/>
          <p:cNvGraphicFramePr/>
          <p:nvPr/>
        </p:nvGraphicFramePr>
        <p:xfrm>
          <a:off x="269280" y="14104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{4B10B381-93FB-4133-B445-0DDABF70858E}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365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Доходы от операционной деятельности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197.000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Расходы от операционной деятельности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89.000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Прибыль (после налогообложения)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103.780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Точка безубыточности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Точка безубыточности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Срок окупаемости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месяца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Стартовые инвестиции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49.000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Рентабельность стартовых инвестиций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Рентабельность затрат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72,1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7"/>
          <p:cNvSpPr txBox="1"/>
          <p:nvPr>
            <p:ph type="title"/>
          </p:nvPr>
        </p:nvSpPr>
        <p:spPr>
          <a:xfrm>
            <a:off x="-397685" y="189885"/>
            <a:ext cx="10080624" cy="7406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План реализации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8" name="Google Shape;338;p17"/>
          <p:cNvGraphicFramePr/>
          <p:nvPr/>
        </p:nvGraphicFramePr>
        <p:xfrm>
          <a:off x="287788" y="9828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{4B10B381-93FB-4133-B445-0DDABF70858E}</a:tableStyleId>
              </a:tblPr>
              <a:tblGrid>
                <a:gridCol w="1008100"/>
                <a:gridCol w="702200"/>
                <a:gridCol w="728600"/>
                <a:gridCol w="703600"/>
                <a:gridCol w="781575"/>
                <a:gridCol w="781575"/>
                <a:gridCol w="781575"/>
                <a:gridCol w="781575"/>
                <a:gridCol w="781575"/>
                <a:gridCol w="781575"/>
                <a:gridCol w="781575"/>
                <a:gridCol w="781575"/>
              </a:tblGrid>
              <a:tr h="42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b="0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Октябрь 2023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Ноябрь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Декабрь 2023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Январь 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Февраль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 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Май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 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900"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b="0" sz="9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18B9D"/>
                    </a:solidFill>
                  </a:tcPr>
                </a:tc>
              </a:tr>
              <a:tr h="688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Формирование проблемы</a:t>
                      </a:r>
                      <a:r>
                        <a:rPr lang="ru-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 и её решения</a:t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 strike="sng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A4D4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</a:tr>
              <a:tr h="80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Arial"/>
                        <a:buNone/>
                      </a:pPr>
                      <a:r>
                        <a:rPr lang="ru-RU" sz="950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Проведение</a:t>
                      </a:r>
                      <a:r>
                        <a:rPr lang="ru-RU" sz="950">
                          <a:latin typeface="Arial"/>
                          <a:ea typeface="Arial"/>
                          <a:cs typeface="Arial"/>
                          <a:sym typeface="Arial"/>
                        </a:rPr>
                        <a:t> опроса</a:t>
                      </a:r>
                      <a:endParaRPr sz="95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</a:tr>
              <a:tr h="80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Arial"/>
                        <a:buNone/>
                      </a:pPr>
                      <a:r>
                        <a:rPr lang="ru-RU" sz="95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сайта,</a:t>
                      </a:r>
                      <a:r>
                        <a:rPr lang="ru-RU" sz="950">
                          <a:latin typeface="Arial"/>
                          <a:ea typeface="Arial"/>
                          <a:cs typeface="Arial"/>
                          <a:sym typeface="Arial"/>
                        </a:rPr>
                        <a:t> его </a:t>
                      </a:r>
                      <a:r>
                        <a:rPr lang="ru-RU" sz="950"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структуры и дизайна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</a:tr>
              <a:tr h="53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Размещение</a:t>
                      </a:r>
                      <a:r>
                        <a:rPr lang="ru-RU" sz="1000"/>
                        <a:t> программы</a:t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</a:tr>
              <a:tr h="52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Продвижение</a:t>
                      </a:r>
                      <a:r>
                        <a:rPr lang="ru-RU" sz="1000"/>
                        <a:t> сайта</a:t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E9F0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</a:tr>
              <a:tr h="42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Детальная</a:t>
                      </a:r>
                      <a:r>
                        <a:rPr lang="ru-RU" sz="1000"/>
                        <a:t> доработка сайта и его выпуск</a:t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  <a:tc vMerge="1"/>
              </a:tr>
            </a:tbl>
          </a:graphicData>
        </a:graphic>
      </p:graphicFrame>
      <p:sp>
        <p:nvSpPr>
          <p:cNvPr id="339" name="Google Shape;339;p17"/>
          <p:cNvSpPr/>
          <p:nvPr/>
        </p:nvSpPr>
        <p:spPr>
          <a:xfrm>
            <a:off x="1367904" y="1716389"/>
            <a:ext cx="1080120" cy="144016"/>
          </a:xfrm>
          <a:prstGeom prst="roundRect">
            <a:avLst>
              <a:gd fmla="val 16667" name="adj"/>
            </a:avLst>
          </a:prstGeom>
          <a:solidFill>
            <a:srgbClr val="008C9D"/>
          </a:solidFill>
          <a:ln cap="flat" cmpd="sng" w="25400">
            <a:solidFill>
              <a:srgbClr val="018B9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1799952" y="2391309"/>
            <a:ext cx="936714" cy="153665"/>
          </a:xfrm>
          <a:prstGeom prst="roundRect">
            <a:avLst>
              <a:gd fmla="val 16667" name="adj"/>
            </a:avLst>
          </a:prstGeom>
          <a:solidFill>
            <a:srgbClr val="018B9D"/>
          </a:solidFill>
          <a:ln cap="flat" cmpd="sng" w="25400">
            <a:solidFill>
              <a:srgbClr val="018B9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2736666" y="3208711"/>
            <a:ext cx="2231638" cy="202628"/>
          </a:xfrm>
          <a:prstGeom prst="roundRect">
            <a:avLst>
              <a:gd fmla="val 16667" name="adj"/>
            </a:avLst>
          </a:prstGeom>
          <a:solidFill>
            <a:srgbClr val="008C9D"/>
          </a:solidFill>
          <a:ln cap="flat" cmpd="sng" w="25400">
            <a:solidFill>
              <a:srgbClr val="018B9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4968304" y="3771380"/>
            <a:ext cx="1584176" cy="144016"/>
          </a:xfrm>
          <a:prstGeom prst="roundRect">
            <a:avLst>
              <a:gd fmla="val 16667" name="adj"/>
            </a:avLst>
          </a:prstGeom>
          <a:solidFill>
            <a:srgbClr val="018B9D"/>
          </a:solidFill>
          <a:ln cap="flat" cmpd="sng" w="25400">
            <a:solidFill>
              <a:srgbClr val="018B9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6539262" y="4275438"/>
            <a:ext cx="2173458" cy="121304"/>
          </a:xfrm>
          <a:prstGeom prst="roundRect">
            <a:avLst>
              <a:gd fmla="val 16667" name="adj"/>
            </a:avLst>
          </a:prstGeom>
          <a:solidFill>
            <a:srgbClr val="008C9D"/>
          </a:solidFill>
          <a:ln cap="flat" cmpd="sng" w="25400">
            <a:solidFill>
              <a:srgbClr val="018B9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6580555" y="5057152"/>
            <a:ext cx="3102384" cy="106276"/>
          </a:xfrm>
          <a:prstGeom prst="roundRect">
            <a:avLst>
              <a:gd fmla="val 16667" name="adj"/>
            </a:avLst>
          </a:prstGeom>
          <a:solidFill>
            <a:srgbClr val="018B9D"/>
          </a:solidFill>
          <a:ln cap="flat" cmpd="sng" w="25400">
            <a:solidFill>
              <a:srgbClr val="018B9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1270271" y="1438943"/>
            <a:ext cx="235550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Анализ проблемы</a:t>
            </a:r>
            <a:endParaRPr/>
          </a:p>
        </p:txBody>
      </p:sp>
      <p:sp>
        <p:nvSpPr>
          <p:cNvPr id="346" name="Google Shape;346;p17"/>
          <p:cNvSpPr/>
          <p:nvPr/>
        </p:nvSpPr>
        <p:spPr>
          <a:xfrm>
            <a:off x="1674516" y="2064363"/>
            <a:ext cx="212429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Оценка результатов</a:t>
            </a:r>
            <a:endParaRPr sz="1600">
              <a:solidFill>
                <a:srgbClr val="2058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2592040" y="2894581"/>
            <a:ext cx="170110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Создание сайта</a:t>
            </a:r>
            <a:endParaRPr sz="1600">
              <a:solidFill>
                <a:srgbClr val="2058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4857551" y="3446843"/>
            <a:ext cx="33634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Структурирование и размещение</a:t>
            </a:r>
            <a:endParaRPr sz="1600">
              <a:solidFill>
                <a:srgbClr val="2058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6441023" y="3970410"/>
            <a:ext cx="18934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Анализ и реклама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6464618" y="4487697"/>
            <a:ext cx="36385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Регистрация домена и хостинга,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05867"/>
                </a:solidFill>
                <a:latin typeface="Arial"/>
                <a:ea typeface="Arial"/>
                <a:cs typeface="Arial"/>
                <a:sym typeface="Arial"/>
              </a:rPr>
              <a:t>первичное обслуживание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8"/>
          <p:cNvSpPr txBox="1"/>
          <p:nvPr>
            <p:ph type="title"/>
          </p:nvPr>
        </p:nvSpPr>
        <p:spPr>
          <a:xfrm>
            <a:off x="-360288" y="314995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Координаты команды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8"/>
          <p:cNvSpPr txBox="1"/>
          <p:nvPr/>
        </p:nvSpPr>
        <p:spPr>
          <a:xfrm>
            <a:off x="1007864" y="4140601"/>
            <a:ext cx="2925256" cy="1300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Ардашева Ульяна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89508347734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ulyanabiver@gmail.com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ВК: @uulyyanna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8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8"/>
          <p:cNvSpPr txBox="1"/>
          <p:nvPr/>
        </p:nvSpPr>
        <p:spPr>
          <a:xfrm>
            <a:off x="6696496" y="4140601"/>
            <a:ext cx="2830123" cy="1371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Чиркова Анна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89512153949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anutikc@ya.ru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ВК: @annchirrr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sun9-28.userapi.com/impg/mPu-_azGC99YbA-ywvVAtTUafxJ4mjpUXpx5dg/ChyDeAPnY0Y.jpg?size=1623x2160&amp;quality=95&amp;sign=906965ffcc636a26c1aebc48fa6e09ad&amp;type=album" id="359" name="Google Shape;35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6707" y="1297796"/>
            <a:ext cx="2136053" cy="28428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48.userapi.com/impg/Osv87tfzCJaod_uoUF9PttMRQ_AEKDq9xr8Sxw/vcV8kC-hb9g.jpg?size=1614x2160&amp;quality=95&amp;sign=81d1cd6617083caf1db9dec9a1fd2f83&amp;type=album" id="360" name="Google Shape;360;p18"/>
          <p:cNvPicPr preferRelativeResize="0"/>
          <p:nvPr/>
        </p:nvPicPr>
        <p:blipFill rotWithShape="1">
          <a:blip r:embed="rId5">
            <a:alphaModFix/>
          </a:blip>
          <a:srcRect b="17373" l="0" r="11756" t="0"/>
          <a:stretch/>
        </p:blipFill>
        <p:spPr>
          <a:xfrm>
            <a:off x="1367904" y="1297795"/>
            <a:ext cx="2232248" cy="279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9"/>
          <p:cNvSpPr/>
          <p:nvPr/>
        </p:nvSpPr>
        <p:spPr>
          <a:xfrm>
            <a:off x="-288280" y="3699371"/>
            <a:ext cx="7236248" cy="9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4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sz="48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2022-10-14T10:42:52Z</dcterms:created>
  <dc:creator>Мария Мельникова</dc:creator>
</cp:coreProperties>
</file>