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Evolventa" charset="1" panose="020B0502020202020204"/>
      <p:regular r:id="rId10"/>
    </p:embeddedFont>
    <p:embeddedFont>
      <p:font typeface="Evolventa Bold" charset="1" panose="020B0702020202020204"/>
      <p:regular r:id="rId11"/>
    </p:embeddedFont>
    <p:embeddedFont>
      <p:font typeface="Evolventa Italics" charset="1" panose="020B0502020202020204"/>
      <p:regular r:id="rId12"/>
    </p:embeddedFont>
    <p:embeddedFont>
      <p:font typeface="Evolventa Bold Italics" charset="1" panose="020B0702020202020204"/>
      <p:regular r:id="rId13"/>
    </p:embeddedFont>
    <p:embeddedFont>
      <p:font typeface="Jura Bold" charset="1" panose="000008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16" Target="slides/slide2.xml" Type="http://schemas.openxmlformats.org/officeDocument/2006/relationships/slide"/><Relationship Id="rId17" Target="slides/slide3.xml" Type="http://schemas.openxmlformats.org/officeDocument/2006/relationships/slide"/><Relationship Id="rId18" Target="slides/slide4.xml" Type="http://schemas.openxmlformats.org/officeDocument/2006/relationships/slide"/><Relationship Id="rId19" Target="slides/slide5.xml" Type="http://schemas.openxmlformats.org/officeDocument/2006/relationships/slide"/><Relationship Id="rId2" Target="presProps.xml" Type="http://schemas.openxmlformats.org/officeDocument/2006/relationships/presProps"/><Relationship Id="rId20" Target="slides/slide6.xml" Type="http://schemas.openxmlformats.org/officeDocument/2006/relationships/slide"/><Relationship Id="rId21" Target="slides/slide7.xml" Type="http://schemas.openxmlformats.org/officeDocument/2006/relationships/slide"/><Relationship Id="rId22" Target="slides/slide8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11731" y="-6164750"/>
            <a:ext cx="17012157" cy="17259226"/>
          </a:xfrm>
          <a:custGeom>
            <a:avLst/>
            <a:gdLst/>
            <a:ahLst/>
            <a:cxnLst/>
            <a:rect r="r" b="b" t="t" l="l"/>
            <a:pathLst>
              <a:path h="17259226" w="17012157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861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97917" y="2588523"/>
            <a:ext cx="14716790" cy="5003778"/>
            <a:chOff x="0" y="0"/>
            <a:chExt cx="19622387" cy="6671704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791440"/>
              <a:ext cx="19622387" cy="30492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759"/>
                </a:lnSpc>
              </a:pPr>
              <a:r>
                <a:rPr lang="en-US" sz="6399">
                  <a:solidFill>
                    <a:srgbClr val="FFFFFF"/>
                  </a:solidFill>
                  <a:latin typeface="Jura Bold Bold"/>
                </a:rPr>
                <a:t>Разработка умного замка </a:t>
              </a:r>
            </a:p>
            <a:p>
              <a:pPr>
                <a:lnSpc>
                  <a:spcPts val="5759"/>
                </a:lnSpc>
              </a:pPr>
              <a:r>
                <a:rPr lang="en-US" sz="6399">
                  <a:solidFill>
                    <a:srgbClr val="FFFFFF"/>
                  </a:solidFill>
                  <a:latin typeface="Jura Bold Bold"/>
                </a:rPr>
                <a:t>на основе искусственного интеллекта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132080"/>
              <a:ext cx="19622387" cy="6013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5789688"/>
              <a:ext cx="19622387" cy="8900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FFFF"/>
                  </a:solidFill>
                  <a:latin typeface="Jura Bold Bold"/>
                </a:rPr>
                <a:t>Напольников Тимофей Федорович</a:t>
              </a:r>
              <a:r>
                <a:rPr lang="en-US" sz="3999" u="none">
                  <a:solidFill>
                    <a:srgbClr val="FFFFFF"/>
                  </a:solidFill>
                  <a:latin typeface="Jura Bold Bold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04345" y="-2946742"/>
            <a:ext cx="13830696" cy="10604278"/>
          </a:xfrm>
          <a:custGeom>
            <a:avLst/>
            <a:gdLst/>
            <a:ahLst/>
            <a:cxnLst/>
            <a:rect r="r" b="b" t="t" l="l"/>
            <a:pathLst>
              <a:path h="10604278" w="13830696">
                <a:moveTo>
                  <a:pt x="0" y="0"/>
                </a:moveTo>
                <a:lnTo>
                  <a:pt x="13830696" y="0"/>
                </a:lnTo>
                <a:lnTo>
                  <a:pt x="13830696" y="10604277"/>
                </a:lnTo>
                <a:lnTo>
                  <a:pt x="0" y="106042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706" r="0" b="-421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21378" y="3822875"/>
            <a:ext cx="8437922" cy="5680205"/>
          </a:xfrm>
          <a:custGeom>
            <a:avLst/>
            <a:gdLst/>
            <a:ahLst/>
            <a:cxnLst/>
            <a:rect r="r" b="b" t="t" l="l"/>
            <a:pathLst>
              <a:path h="5680205" w="8437922">
                <a:moveTo>
                  <a:pt x="0" y="0"/>
                </a:moveTo>
                <a:lnTo>
                  <a:pt x="8437922" y="0"/>
                </a:lnTo>
                <a:lnTo>
                  <a:pt x="8437922" y="5680205"/>
                </a:lnTo>
                <a:lnTo>
                  <a:pt x="0" y="5680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65725" y="1334991"/>
            <a:ext cx="13460142" cy="609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Jura Bold Bold"/>
              </a:rPr>
              <a:t>Проблема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765725" y="3567717"/>
            <a:ext cx="13460142" cy="609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Jura Bold Bold"/>
              </a:rPr>
              <a:t>Потребители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65725" y="6638511"/>
            <a:ext cx="13460142" cy="609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Jura Bold Bold"/>
              </a:rPr>
              <a:t>Оценка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65725" y="2038855"/>
            <a:ext cx="13460142" cy="1320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volventa"/>
              </a:rPr>
              <a:t>Проект решает проблему несанкционированного проникновения в помещение путем автоматического распознавания и авторизации пользователей при доступе в помещение.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65725" y="4481065"/>
            <a:ext cx="13460142" cy="173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volventa"/>
              </a:rPr>
              <a:t>1. Владельцы жилья</a:t>
            </a:r>
          </a:p>
          <a:p>
            <a:pPr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volventa"/>
              </a:rPr>
              <a:t>2. Офисные работники</a:t>
            </a:r>
          </a:p>
          <a:p>
            <a:pPr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volventa"/>
              </a:rPr>
              <a:t>3. Владельцы предприятий</a:t>
            </a:r>
          </a:p>
          <a:p>
            <a:pPr>
              <a:lnSpc>
                <a:spcPts val="335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765725" y="7519035"/>
            <a:ext cx="6378275" cy="173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volventa"/>
              </a:rPr>
              <a:t>У проекта широкий круг потребителей, так как он может быть использован буквально каждым владельцем зданий, помещений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1491" r="-23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6199" y="6005144"/>
            <a:ext cx="14716790" cy="481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66199" y="1756364"/>
            <a:ext cx="5758640" cy="3824097"/>
          </a:xfrm>
          <a:custGeom>
            <a:avLst/>
            <a:gdLst/>
            <a:ahLst/>
            <a:cxnLst/>
            <a:rect r="r" b="b" t="t" l="l"/>
            <a:pathLst>
              <a:path h="3824097" w="5758640">
                <a:moveTo>
                  <a:pt x="0" y="0"/>
                </a:moveTo>
                <a:lnTo>
                  <a:pt x="5758640" y="0"/>
                </a:lnTo>
                <a:lnTo>
                  <a:pt x="5758640" y="3824097"/>
                </a:lnTo>
                <a:lnTo>
                  <a:pt x="0" y="38240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72205" y="992783"/>
            <a:ext cx="4747509" cy="6378892"/>
          </a:xfrm>
          <a:custGeom>
            <a:avLst/>
            <a:gdLst/>
            <a:ahLst/>
            <a:cxnLst/>
            <a:rect r="r" b="b" t="t" l="l"/>
            <a:pathLst>
              <a:path h="6378892" w="4747509">
                <a:moveTo>
                  <a:pt x="0" y="0"/>
                </a:moveTo>
                <a:lnTo>
                  <a:pt x="4747508" y="0"/>
                </a:lnTo>
                <a:lnTo>
                  <a:pt x="4747508" y="6378892"/>
                </a:lnTo>
                <a:lnTo>
                  <a:pt x="0" y="63788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66199" y="9464335"/>
            <a:ext cx="14716790" cy="688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666199" y="5965531"/>
            <a:ext cx="6302899" cy="1140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8"/>
              </a:lnSpc>
            </a:pPr>
            <a:r>
              <a:rPr lang="en-US" sz="3740">
                <a:solidFill>
                  <a:srgbClr val="FFFFFF"/>
                </a:solidFill>
                <a:latin typeface="Jura Bold Bold"/>
              </a:rPr>
              <a:t>Свой среди чужих,</a:t>
            </a:r>
          </a:p>
          <a:p>
            <a:pPr algn="l" marL="0" indent="0" lvl="0">
              <a:lnSpc>
                <a:spcPts val="4488"/>
              </a:lnSpc>
              <a:spcBef>
                <a:spcPct val="0"/>
              </a:spcBef>
            </a:pPr>
            <a:r>
              <a:rPr lang="en-US" sz="3740">
                <a:solidFill>
                  <a:srgbClr val="FFFFFF"/>
                </a:solidFill>
                <a:latin typeface="Jura Bold Bold"/>
              </a:rPr>
              <a:t>чужой среди своих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972205" y="7571358"/>
            <a:ext cx="5109014" cy="1773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1"/>
              </a:lnSpc>
              <a:spcBef>
                <a:spcPct val="0"/>
              </a:spcBef>
            </a:pPr>
            <a:r>
              <a:rPr lang="en-US" sz="2909">
                <a:solidFill>
                  <a:srgbClr val="FFFFFF"/>
                </a:solidFill>
                <a:latin typeface="Jura Bold Bold"/>
              </a:rPr>
              <a:t>Распознание зарегистрированных и незарегистрированных пользователей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6199" y="7477169"/>
            <a:ext cx="5784406" cy="1291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4"/>
              </a:lnSpc>
              <a:spcBef>
                <a:spcPct val="0"/>
              </a:spcBef>
            </a:pPr>
            <a:r>
              <a:rPr lang="en-US" sz="2103">
                <a:solidFill>
                  <a:srgbClr val="FFFFFF"/>
                </a:solidFill>
                <a:latin typeface="Jura Bold Bold"/>
              </a:rPr>
              <a:t>Наш замок не будет внешне отличаться от обычного дверного замка, что дает ему большие преимуществав плане безопасности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762187"/>
            <a:ext cx="6089094" cy="4580508"/>
            <a:chOff x="0" y="0"/>
            <a:chExt cx="8118792" cy="6107343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7290884" cy="1609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en-US" sz="3999">
                  <a:solidFill>
                    <a:srgbClr val="000000"/>
                  </a:solidFill>
                  <a:latin typeface="Jura Bold Bold"/>
                </a:rPr>
                <a:t>Уникальность:</a:t>
              </a:r>
            </a:p>
            <a:p>
              <a:pPr algn="l" marL="0" indent="0" lvl="0">
                <a:lnSpc>
                  <a:spcPts val="47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000000"/>
                  </a:solidFill>
                  <a:latin typeface="Jura Bold Bold"/>
                </a:rPr>
                <a:t>Скрытый механизм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722158"/>
              <a:ext cx="8118792" cy="33953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Evolventa"/>
                </a:rPr>
                <a:t>Скрытый механизм умного замка, который выглядит как обычный дверной замок. </a:t>
              </a:r>
            </a:p>
            <a:p>
              <a:pPr>
                <a:lnSpc>
                  <a:spcPts val="3359"/>
                </a:lnSpc>
              </a:pPr>
            </a:p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Evolventa"/>
                </a:rPr>
                <a:t>Это повышает уровень безопасности потребителей. 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5400000">
            <a:off x="4201519" y="-3480626"/>
            <a:ext cx="18300533" cy="17248253"/>
          </a:xfrm>
          <a:custGeom>
            <a:avLst/>
            <a:gdLst/>
            <a:ahLst/>
            <a:cxnLst/>
            <a:rect r="r" b="b" t="t" l="l"/>
            <a:pathLst>
              <a:path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603880" y="1762187"/>
            <a:ext cx="8655420" cy="7229946"/>
            <a:chOff x="0" y="0"/>
            <a:chExt cx="11540560" cy="9639928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04775"/>
              <a:ext cx="10363719" cy="1888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FFFF"/>
                  </a:solidFill>
                  <a:latin typeface="Jura Bold Bold"/>
                </a:rPr>
                <a:t>Автоматическое распознавание и авторизация пользователей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127791"/>
              <a:ext cx="11540560" cy="6267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75"/>
                </a:lnSpc>
              </a:pPr>
              <a:r>
                <a:rPr lang="en-US" sz="2625">
                  <a:solidFill>
                    <a:srgbClr val="FFFFFF"/>
                  </a:solidFill>
                  <a:latin typeface="Evolventa"/>
                </a:rPr>
                <a:t>Инновационной идеей проекта является автоматическое распознавание c помощью машинного зрения, из-за чего авторизация пользователей при доступе в помещение, повышает безопасность и комфорт использования. Благодаря этому преимуществу продукт получает высокую конкурентоспособность на рынке систем безопасности и управления доступом.</a:t>
              </a:r>
            </a:p>
            <a:p>
              <a:pPr>
                <a:lnSpc>
                  <a:spcPts val="3675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2694111" y="3783562"/>
            <a:ext cx="5537767" cy="5030539"/>
          </a:xfrm>
          <a:custGeom>
            <a:avLst/>
            <a:gdLst/>
            <a:ahLst/>
            <a:cxnLst/>
            <a:rect r="r" b="b" t="t" l="l"/>
            <a:pathLst>
              <a:path h="5030539" w="5537767">
                <a:moveTo>
                  <a:pt x="0" y="0"/>
                </a:moveTo>
                <a:lnTo>
                  <a:pt x="5537768" y="0"/>
                </a:lnTo>
                <a:lnTo>
                  <a:pt x="5537768" y="5030539"/>
                </a:lnTo>
                <a:lnTo>
                  <a:pt x="0" y="503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75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94050" y="863505"/>
            <a:ext cx="3070675" cy="4355568"/>
          </a:xfrm>
          <a:custGeom>
            <a:avLst/>
            <a:gdLst/>
            <a:ahLst/>
            <a:cxnLst/>
            <a:rect r="r" b="b" t="t" l="l"/>
            <a:pathLst>
              <a:path h="4355568" w="3070675">
                <a:moveTo>
                  <a:pt x="0" y="0"/>
                </a:moveTo>
                <a:lnTo>
                  <a:pt x="3070675" y="0"/>
                </a:lnTo>
                <a:lnTo>
                  <a:pt x="3070675" y="4355568"/>
                </a:lnTo>
                <a:lnTo>
                  <a:pt x="0" y="4355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45038" y="5219073"/>
            <a:ext cx="3299044" cy="4583820"/>
          </a:xfrm>
          <a:custGeom>
            <a:avLst/>
            <a:gdLst/>
            <a:ahLst/>
            <a:cxnLst/>
            <a:rect r="r" b="b" t="t" l="l"/>
            <a:pathLst>
              <a:path h="4583820" w="3299044">
                <a:moveTo>
                  <a:pt x="0" y="0"/>
                </a:moveTo>
                <a:lnTo>
                  <a:pt x="3299044" y="0"/>
                </a:lnTo>
                <a:lnTo>
                  <a:pt x="3299044" y="4583820"/>
                </a:lnTo>
                <a:lnTo>
                  <a:pt x="0" y="45838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87685" y="4670444"/>
            <a:ext cx="3204714" cy="5132449"/>
          </a:xfrm>
          <a:custGeom>
            <a:avLst/>
            <a:gdLst/>
            <a:ahLst/>
            <a:cxnLst/>
            <a:rect r="r" b="b" t="t" l="l"/>
            <a:pathLst>
              <a:path h="5132449" w="3204714">
                <a:moveTo>
                  <a:pt x="0" y="0"/>
                </a:moveTo>
                <a:lnTo>
                  <a:pt x="3204715" y="0"/>
                </a:lnTo>
                <a:lnTo>
                  <a:pt x="3204715" y="5132449"/>
                </a:lnTo>
                <a:lnTo>
                  <a:pt x="0" y="51324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86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74458" y="3529948"/>
            <a:ext cx="3084805" cy="4727914"/>
          </a:xfrm>
          <a:custGeom>
            <a:avLst/>
            <a:gdLst/>
            <a:ahLst/>
            <a:cxnLst/>
            <a:rect r="r" b="b" t="t" l="l"/>
            <a:pathLst>
              <a:path h="4727914" w="3084805">
                <a:moveTo>
                  <a:pt x="0" y="0"/>
                </a:moveTo>
                <a:lnTo>
                  <a:pt x="3084805" y="0"/>
                </a:lnTo>
                <a:lnTo>
                  <a:pt x="3084805" y="4727913"/>
                </a:lnTo>
                <a:lnTo>
                  <a:pt x="0" y="47279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72682" y="361642"/>
            <a:ext cx="4429637" cy="6536038"/>
          </a:xfrm>
          <a:custGeom>
            <a:avLst/>
            <a:gdLst/>
            <a:ahLst/>
            <a:cxnLst/>
            <a:rect r="r" b="b" t="t" l="l"/>
            <a:pathLst>
              <a:path h="6536038" w="4429637">
                <a:moveTo>
                  <a:pt x="0" y="0"/>
                </a:moveTo>
                <a:lnTo>
                  <a:pt x="4429637" y="0"/>
                </a:lnTo>
                <a:lnTo>
                  <a:pt x="4429637" y="6536038"/>
                </a:lnTo>
                <a:lnTo>
                  <a:pt x="0" y="65360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68558" y="1244708"/>
            <a:ext cx="5805137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00"/>
              </a:lnSpc>
            </a:pPr>
            <a:r>
              <a:rPr lang="en-US" sz="4750">
                <a:solidFill>
                  <a:srgbClr val="000000"/>
                </a:solidFill>
                <a:latin typeface="Jura Bold Bold"/>
              </a:rPr>
              <a:t>Сведения об аналогах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96187" y="7227143"/>
            <a:ext cx="5805137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99"/>
              </a:lnSpc>
            </a:pPr>
            <a:r>
              <a:rPr lang="en-US" sz="4749">
                <a:solidFill>
                  <a:srgbClr val="000000"/>
                </a:solidFill>
                <a:latin typeface="Jura Bold Bold"/>
              </a:rPr>
              <a:t>Наша цена</a:t>
            </a:r>
          </a:p>
          <a:p>
            <a:pPr>
              <a:lnSpc>
                <a:spcPts val="5700"/>
              </a:lnSpc>
            </a:pPr>
            <a:r>
              <a:rPr lang="en-US" sz="4750">
                <a:solidFill>
                  <a:srgbClr val="000000"/>
                </a:solidFill>
                <a:latin typeface="Jura Bold Bold"/>
              </a:rPr>
              <a:t>29 900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68558" y="3048618"/>
            <a:ext cx="5606605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u="none">
                <a:solidFill>
                  <a:srgbClr val="000000"/>
                </a:solidFill>
                <a:latin typeface="Jura Bold Bold"/>
              </a:rPr>
              <a:t>На май 2023 года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207248" y="-2740850"/>
            <a:ext cx="14995432" cy="13621935"/>
          </a:xfrm>
          <a:custGeom>
            <a:avLst/>
            <a:gdLst/>
            <a:ahLst/>
            <a:cxnLst/>
            <a:rect r="r" b="b" t="t" l="l"/>
            <a:pathLst>
              <a:path h="13621935" w="14995432">
                <a:moveTo>
                  <a:pt x="0" y="0"/>
                </a:moveTo>
                <a:lnTo>
                  <a:pt x="14995431" y="0"/>
                </a:lnTo>
                <a:lnTo>
                  <a:pt x="14995431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75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024188"/>
            <a:ext cx="15754945" cy="421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20"/>
              </a:lnSpc>
            </a:pPr>
            <a:r>
              <a:rPr lang="en-US" sz="3100">
                <a:solidFill>
                  <a:srgbClr val="FFFFFF"/>
                </a:solidFill>
                <a:latin typeface="Jura Bold Bold"/>
              </a:rPr>
              <a:t>1.Необходимо разработать механизм откытия/закрытия дверного замка на основе ИИ и машинного зрения. </a:t>
            </a:r>
          </a:p>
          <a:p>
            <a:pPr>
              <a:lnSpc>
                <a:spcPts val="3720"/>
              </a:lnSpc>
            </a:pPr>
          </a:p>
          <a:p>
            <a:pPr>
              <a:lnSpc>
                <a:spcPts val="3720"/>
              </a:lnSpc>
            </a:pPr>
            <a:r>
              <a:rPr lang="en-US" sz="3100">
                <a:solidFill>
                  <a:srgbClr val="FFFFFF"/>
                </a:solidFill>
                <a:latin typeface="Jura Bold Bold"/>
              </a:rPr>
              <a:t>В проектной команде имеются все необходимые разработчики.</a:t>
            </a:r>
          </a:p>
          <a:p>
            <a:pPr>
              <a:lnSpc>
                <a:spcPts val="3720"/>
              </a:lnSpc>
            </a:pPr>
          </a:p>
          <a:p>
            <a:pPr>
              <a:lnSpc>
                <a:spcPts val="3720"/>
              </a:lnSpc>
            </a:pPr>
            <a:r>
              <a:rPr lang="en-US" sz="3100">
                <a:solidFill>
                  <a:srgbClr val="FFFFFF"/>
                </a:solidFill>
                <a:latin typeface="Jura Bold Bold"/>
              </a:rPr>
              <a:t>Имеется возможность партнерства с компаниями по продаже дверей, систем обеспечения безопасности и др. </a:t>
            </a:r>
          </a:p>
          <a:p>
            <a:pPr>
              <a:lnSpc>
                <a:spcPts val="3720"/>
              </a:lnSpc>
            </a:pPr>
          </a:p>
          <a:p>
            <a:pPr algn="l">
              <a:lnSpc>
                <a:spcPts val="3720"/>
              </a:lnSpc>
              <a:spcBef>
                <a:spcPct val="0"/>
              </a:spcBef>
            </a:pPr>
            <a:r>
              <a:rPr lang="en-US" sz="3100">
                <a:solidFill>
                  <a:srgbClr val="FFFFFF"/>
                </a:solidFill>
                <a:latin typeface="Jura Bold Bold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31848" y="6049841"/>
            <a:ext cx="2702757" cy="2506965"/>
            <a:chOff x="0" y="0"/>
            <a:chExt cx="3603676" cy="334262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57150"/>
              <a:ext cx="3603676" cy="626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6147FF"/>
                  </a:solidFill>
                  <a:latin typeface="Jura Bold Bold"/>
                </a:rPr>
                <a:t>Шаг 2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277628"/>
              <a:ext cx="3603676" cy="747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191"/>
                </a:lnSpc>
              </a:pPr>
              <a:r>
                <a:rPr lang="en-US" sz="1565">
                  <a:solidFill>
                    <a:srgbClr val="FFFFFF"/>
                  </a:solidFill>
                  <a:latin typeface="Evolventa"/>
                </a:rPr>
                <a:t>Мы уже сформировали команду разработчиков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868121"/>
              <a:ext cx="3603676" cy="10716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</a:pPr>
              <a:r>
                <a:rPr lang="en-US" sz="2200">
                  <a:solidFill>
                    <a:srgbClr val="FFFFFF"/>
                  </a:solidFill>
                  <a:latin typeface="Evolventa"/>
                </a:rPr>
                <a:t>Формирование команды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23950" y="6049841"/>
            <a:ext cx="2459408" cy="2516146"/>
            <a:chOff x="0" y="0"/>
            <a:chExt cx="3279211" cy="3354861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57150"/>
              <a:ext cx="3279211" cy="626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6147FF"/>
                  </a:solidFill>
                  <a:latin typeface="Jura Bold Bold"/>
                </a:rPr>
                <a:t>Шаг 1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319112"/>
              <a:ext cx="3279211" cy="879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524"/>
                </a:lnSpc>
              </a:pPr>
              <a:r>
                <a:rPr lang="en-US" sz="1802">
                  <a:solidFill>
                    <a:srgbClr val="FFFFFF"/>
                  </a:solidFill>
                  <a:latin typeface="Evolventa"/>
                </a:rPr>
                <a:t>Этот этап уже реализованы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849071"/>
              <a:ext cx="3279211" cy="11512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76"/>
                </a:lnSpc>
              </a:pPr>
              <a:r>
                <a:rPr lang="en-US" sz="2340">
                  <a:solidFill>
                    <a:srgbClr val="FFFFFF"/>
                  </a:solidFill>
                  <a:latin typeface="Evolventa"/>
                </a:rPr>
                <a:t>Разработка идеи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19046" y="6049841"/>
            <a:ext cx="2685372" cy="3703036"/>
            <a:chOff x="0" y="0"/>
            <a:chExt cx="3580497" cy="4937381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76200"/>
              <a:ext cx="3580497" cy="761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6147FF"/>
                  </a:solidFill>
                  <a:latin typeface="Jura Bold Bold"/>
                </a:rPr>
                <a:t>Шаг 3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2873917"/>
              <a:ext cx="3580497" cy="1907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804"/>
                </a:lnSpc>
              </a:pPr>
              <a:r>
                <a:rPr lang="en-US" sz="2002">
                  <a:solidFill>
                    <a:srgbClr val="FFFFFF"/>
                  </a:solidFill>
                  <a:latin typeface="Evolventa"/>
                </a:rPr>
                <a:t>Поиск</a:t>
              </a:r>
              <a:r>
                <a:rPr lang="en-US" sz="2002">
                  <a:solidFill>
                    <a:srgbClr val="FFFFFF"/>
                  </a:solidFill>
                  <a:latin typeface="Evolventa"/>
                </a:rPr>
                <a:t> лучшей поддержки для удаленной команды.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955477"/>
              <a:ext cx="3580497" cy="13119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Evolventa Bold"/>
                </a:rPr>
                <a:t>Привлечение инвестиций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266418" y="6049841"/>
            <a:ext cx="2680634" cy="2286343"/>
            <a:chOff x="0" y="0"/>
            <a:chExt cx="3574179" cy="3048457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57150"/>
              <a:ext cx="3574179" cy="626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>
                  <a:solidFill>
                    <a:srgbClr val="6147FF"/>
                  </a:solidFill>
                  <a:latin typeface="Jura Bold Bold"/>
                </a:rPr>
                <a:t>Шаг 4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1975719"/>
              <a:ext cx="3574179" cy="1072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108"/>
                </a:lnSpc>
              </a:pPr>
              <a:r>
                <a:rPr lang="en-US" sz="1505">
                  <a:solidFill>
                    <a:srgbClr val="FFFFFF"/>
                  </a:solidFill>
                  <a:latin typeface="Evolventa"/>
                </a:rPr>
                <a:t>Это основной этап реализации проекта, самый трудозатраоный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868121"/>
              <a:ext cx="3574179" cy="5509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Evolventa"/>
                </a:rPr>
                <a:t>Разрабортка 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4704642" y="6049841"/>
            <a:ext cx="2459408" cy="2512083"/>
            <a:chOff x="0" y="0"/>
            <a:chExt cx="3279211" cy="334944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57150"/>
              <a:ext cx="3279211" cy="626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6147FF"/>
                  </a:solidFill>
                  <a:latin typeface="Jura Bold Bold"/>
                </a:rPr>
                <a:t>Шаг 5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1799720"/>
              <a:ext cx="3279211" cy="15599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74"/>
                </a:lnSpc>
              </a:pPr>
              <a:r>
                <a:rPr lang="en-US" sz="1624">
                  <a:solidFill>
                    <a:srgbClr val="FFFFFF"/>
                  </a:solidFill>
                  <a:latin typeface="Evolventa"/>
                </a:rPr>
                <a:t>У нас уже имеются договоренности с первыми площадками для продаж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868121"/>
              <a:ext cx="3279211" cy="5509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Evolventa"/>
                </a:rPr>
                <a:t>Выход на рынок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0067925" y="-8764931"/>
            <a:ext cx="18621375" cy="13279088"/>
          </a:xfrm>
          <a:custGeom>
            <a:avLst/>
            <a:gdLst/>
            <a:ahLst/>
            <a:cxnLst/>
            <a:rect r="r" b="b" t="t" l="l"/>
            <a:pathLst>
              <a:path h="13279088" w="18621375">
                <a:moveTo>
                  <a:pt x="0" y="0"/>
                </a:moveTo>
                <a:lnTo>
                  <a:pt x="18621375" y="0"/>
                </a:lnTo>
                <a:lnTo>
                  <a:pt x="18621375" y="13279088"/>
                </a:lnTo>
                <a:lnTo>
                  <a:pt x="0" y="13279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874" r="-1430" b="-183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28700" y="1829822"/>
            <a:ext cx="11515725" cy="981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80"/>
              </a:lnSpc>
              <a:spcBef>
                <a:spcPct val="0"/>
              </a:spcBef>
            </a:pPr>
            <a:r>
              <a:rPr lang="en-US" sz="6400">
                <a:solidFill>
                  <a:srgbClr val="FFFFFF"/>
                </a:solidFill>
                <a:latin typeface="Jura Bold Bold"/>
              </a:rPr>
              <a:t>Этапы реализации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1250745" y="5190372"/>
            <a:ext cx="17037255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5423755">
            <a:off x="1124817" y="5073969"/>
            <a:ext cx="251856" cy="251856"/>
            <a:chOff x="0" y="0"/>
            <a:chExt cx="6350000" cy="6350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7" id="27"/>
          <p:cNvGrpSpPr/>
          <p:nvPr/>
        </p:nvGrpSpPr>
        <p:grpSpPr>
          <a:xfrm rot="5423755">
            <a:off x="4332716" y="5073969"/>
            <a:ext cx="251856" cy="251856"/>
            <a:chOff x="0" y="0"/>
            <a:chExt cx="6350000" cy="6350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5423755">
            <a:off x="11267285" y="5073969"/>
            <a:ext cx="251856" cy="251856"/>
            <a:chOff x="0" y="0"/>
            <a:chExt cx="6350000" cy="6350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5423755">
            <a:off x="14705509" y="5073969"/>
            <a:ext cx="251856" cy="251856"/>
            <a:chOff x="0" y="0"/>
            <a:chExt cx="6350000" cy="63500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3" id="33"/>
          <p:cNvGrpSpPr/>
          <p:nvPr/>
        </p:nvGrpSpPr>
        <p:grpSpPr>
          <a:xfrm rot="5423755">
            <a:off x="7820465" y="4913110"/>
            <a:ext cx="412163" cy="412163"/>
            <a:chOff x="0" y="0"/>
            <a:chExt cx="6350000" cy="63500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1491" r="-234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63753" y="2588705"/>
            <a:ext cx="5530212" cy="5569620"/>
          </a:xfrm>
          <a:custGeom>
            <a:avLst/>
            <a:gdLst/>
            <a:ahLst/>
            <a:cxnLst/>
            <a:rect r="r" b="b" t="t" l="l"/>
            <a:pathLst>
              <a:path h="5569620" w="5530212">
                <a:moveTo>
                  <a:pt x="0" y="0"/>
                </a:moveTo>
                <a:lnTo>
                  <a:pt x="5530212" y="0"/>
                </a:lnTo>
                <a:lnTo>
                  <a:pt x="5530212" y="5569619"/>
                </a:lnTo>
                <a:lnTo>
                  <a:pt x="0" y="5569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66199" y="2885043"/>
            <a:ext cx="12273618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>
                <a:solidFill>
                  <a:srgbClr val="FFFFFF"/>
                </a:solidFill>
                <a:latin typeface="Jura Bold Bold"/>
              </a:rPr>
              <a:t>Ваши вопросы?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66199" y="5133975"/>
            <a:ext cx="12273618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>
                <a:solidFill>
                  <a:srgbClr val="FFFFFF"/>
                </a:solidFill>
                <a:latin typeface="Jura Bold Bold"/>
              </a:rPr>
              <a:t>Напольников Тимофей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66199" y="6553784"/>
            <a:ext cx="1471679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3000">
                <a:solidFill>
                  <a:srgbClr val="FFFFFF"/>
                </a:solidFill>
                <a:latin typeface="Jura Bold Bold"/>
              </a:rPr>
              <a:t>Разработка умного замка </a:t>
            </a:r>
          </a:p>
          <a:p>
            <a:pPr>
              <a:lnSpc>
                <a:spcPts val="2700"/>
              </a:lnSpc>
            </a:pPr>
            <a:r>
              <a:rPr lang="en-US" sz="3000">
                <a:solidFill>
                  <a:srgbClr val="FFFFFF"/>
                </a:solidFill>
                <a:latin typeface="Jura Bold Bold"/>
              </a:rPr>
              <a:t>на основе искусственного интеллекта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66199" y="7801955"/>
            <a:ext cx="1471679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3000">
                <a:solidFill>
                  <a:srgbClr val="FFFFFF"/>
                </a:solidFill>
                <a:latin typeface="Jura Bold Bold"/>
              </a:rPr>
              <a:t>Телефон: +7 999 399 48 15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66199" y="6005144"/>
            <a:ext cx="14716790" cy="481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666199" y="9464335"/>
            <a:ext cx="14716790" cy="688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DAFj0n5VW1k</dc:identifier>
  <dcterms:modified xsi:type="dcterms:W3CDTF">2011-08-01T06:04:30Z</dcterms:modified>
  <cp:revision>1</cp:revision>
  <dc:title>Напольников Тимофей Федорович</dc:title>
</cp:coreProperties>
</file>