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605" r:id="rId1"/>
  </p:sldMasterIdLst>
  <p:notesMasterIdLst>
    <p:notesMasterId r:id="rId15"/>
  </p:notesMasterIdLst>
  <p:handoutMasterIdLst>
    <p:handoutMasterId r:id="rId16"/>
  </p:handout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B1517"/>
    <a:srgbClr val="F49A1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94" autoAdjust="0"/>
    <p:restoredTop sz="99515" autoAdjust="0"/>
  </p:normalViewPr>
  <p:slideViewPr>
    <p:cSldViewPr snapToGrid="0">
      <p:cViewPr varScale="1">
        <p:scale>
          <a:sx n="88" d="100"/>
          <a:sy n="88" d="100"/>
        </p:scale>
        <p:origin x="-466" y="-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7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204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rAngAx val="1"/>
    </c:view3D>
    <c:floor>
      <c:spPr>
        <a:solidFill>
          <a:srgbClr val="CCCCCC"/>
        </a:solidFill>
        <a:ln w="0">
          <a:noFill/>
        </a:ln>
      </c:spPr>
    </c:floor>
    <c:sideWall>
      <c:spPr>
        <a:noFill/>
        <a:ln w="0">
          <a:solidFill>
            <a:srgbClr val="B3B3B3"/>
          </a:solidFill>
        </a:ln>
      </c:spPr>
    </c:sideWall>
    <c:backWall>
      <c:spPr>
        <a:noFill/>
        <a:ln w="0">
          <a:solidFill>
            <a:srgbClr val="B3B3B3"/>
          </a:solidFill>
        </a:ln>
      </c:spPr>
    </c:backWall>
    <c:plotArea>
      <c:layout/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Столбец 1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explosion val="9"/>
          <c:dPt>
            <c:idx val="0"/>
            <c:explosion val="0"/>
            <c:spPr>
              <a:solidFill>
                <a:srgbClr val="FFCC00"/>
              </a:solidFill>
              <a:ln w="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B9D-4BBE-92FB-9C461AD64EC4}"/>
              </c:ext>
            </c:extLst>
          </c:dPt>
          <c:dPt>
            <c:idx val="1"/>
            <c:spPr>
              <a:solidFill>
                <a:srgbClr val="FF420E"/>
              </a:solidFill>
              <a:ln w="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6EE-4A17-92A8-0F4BE5105520}"/>
              </c:ext>
            </c:extLst>
          </c:dPt>
          <c:cat>
            <c:strRef>
              <c:f>categories</c:f>
              <c:strCache>
                <c:ptCount val="2"/>
                <c:pt idx="0">
                  <c:v>TERMACON</c:v>
                </c:pt>
                <c:pt idx="1">
                  <c:v>Мировой рынок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9</c:v>
                </c:pt>
                <c:pt idx="1">
                  <c:v>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6EE-4A17-92A8-0F4BE5105520}"/>
            </c:ext>
          </c:extLst>
        </c:ser>
      </c:pie3DChart>
    </c:plotArea>
    <c:legend>
      <c:legendPos val="r"/>
      <c:layout/>
      <c:spPr>
        <a:noFill/>
        <a:ln w="0">
          <a:noFill/>
        </a:ln>
      </c:spPr>
      <c:txPr>
        <a:bodyPr/>
        <a:lstStyle/>
        <a:p>
          <a:pPr>
            <a:defRPr lang="en-US" sz="1600" b="0" strike="noStrike" spc="-1">
              <a:solidFill>
                <a:srgbClr val="000000"/>
              </a:solidFill>
              <a:latin typeface="Arial"/>
            </a:defRPr>
          </a:pPr>
          <a:endParaRPr lang="ru-RU"/>
        </a:p>
      </c:txPr>
    </c:legend>
    <c:plotVisOnly val="1"/>
    <c:dispBlanksAs val="zero"/>
  </c:chart>
  <c:spPr>
    <a:noFill/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plotArea>
      <c:layout>
        <c:manualLayout>
          <c:layoutTarget val="inner"/>
          <c:xMode val="edge"/>
          <c:yMode val="edge"/>
          <c:x val="4.8701044508099443E-2"/>
          <c:y val="5.9193065393852794E-2"/>
          <c:w val="0.93975717206111753"/>
          <c:h val="0.82479972942571445"/>
        </c:manualLayout>
      </c:layout>
      <c:barChart>
        <c:barDir val="col"/>
        <c:grouping val="clustered"/>
        <c:ser>
          <c:idx val="0"/>
          <c:order val="0"/>
          <c:tx>
            <c:strRef>
              <c:f>label 0</c:f>
              <c:strCache>
                <c:ptCount val="1"/>
                <c:pt idx="0">
                  <c:v>Столбец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categories</c:f>
              <c:strCache>
                <c:ptCount val="9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9"/>
                <c:pt idx="0">
                  <c:v>10.94</c:v>
                </c:pt>
                <c:pt idx="1">
                  <c:v>12.84</c:v>
                </c:pt>
                <c:pt idx="2">
                  <c:v>15.14</c:v>
                </c:pt>
                <c:pt idx="3">
                  <c:v>17.79</c:v>
                </c:pt>
                <c:pt idx="4">
                  <c:v>20.89</c:v>
                </c:pt>
                <c:pt idx="5">
                  <c:v>24.55</c:v>
                </c:pt>
                <c:pt idx="6">
                  <c:v>28.85</c:v>
                </c:pt>
                <c:pt idx="7">
                  <c:v>33.950000000000003</c:v>
                </c:pt>
                <c:pt idx="8">
                  <c:v>39.85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06A-4174-BB3F-B4488CA70B3A}"/>
            </c:ext>
          </c:extLst>
        </c:ser>
        <c:dLbls>
          <c:showVal val="1"/>
        </c:dLbls>
        <c:gapWidth val="219"/>
        <c:overlap val="-27"/>
        <c:axId val="110818048"/>
        <c:axId val="110819968"/>
      </c:barChart>
      <c:catAx>
        <c:axId val="1108180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819968"/>
        <c:crosses val="autoZero"/>
        <c:auto val="1"/>
        <c:lblAlgn val="ctr"/>
        <c:lblOffset val="100"/>
      </c:catAx>
      <c:valAx>
        <c:axId val="11081996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81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91174202-076D-4FCC-BB1F-880F8A848A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FAD0C0A-72EF-4EA2-8D6C-4938445A10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19BC2F-0FB7-4AE2-A5C9-3041CBE09857}" type="datetime1">
              <a:rPr lang="ru-RU" smtClean="0"/>
              <a:pPr rtl="0"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8AB2131-4249-4045-A9F7-9BE0F73F06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2180F18-DB0C-473D-93EA-5E50BE9DE5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5F20474-88D6-46C9-AFA3-1C3CCC241887}" type="slidenum">
              <a:rPr lang="ru-RU" smtClean="0"/>
              <a:pPr rt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21917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9A5CEC1-8097-4659-AF8E-057F48145A53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B68C18-1BF1-F447-95ED-60EAAE35426E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3917592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221CA07-0F3B-4066-856C-65F36CD51F62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927519F-02EB-4776-A6B1-F960DF05F675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14742FA-2F74-4E6C-AD8B-E20B6D55AF89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30C9132-6C58-4B16-A12B-F3DB946A411B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DA47F1A-73F7-4759-9393-B43B50868C0D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808573C-A23D-42BD-AEA8-4925B5AF3280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E5E8C1A-958D-422C-B718-4339DF7CFCD4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8FFF422-A13E-4FC9-8E51-5489847B9FA0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14742FA-2F74-4E6C-AD8B-E20B6D55AF89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39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14742FA-2F74-4E6C-AD8B-E20B6D55AF89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изображение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/>
          <p:cNvSpPr/>
          <p:nvPr/>
        </p:nvSpPr>
        <p:spPr bwMode="auto">
          <a:xfrm>
            <a:off x="11784011" y="-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47658" y="1264199"/>
            <a:ext cx="5670487" cy="4268965"/>
          </a:xfrm>
        </p:spPr>
        <p:txBody>
          <a:bodyPr rtlCol="0" anchor="ctr">
            <a:normAutofit/>
          </a:bodyPr>
          <a:lstStyle>
            <a:lvl1pPr algn="l">
              <a:lnSpc>
                <a:spcPct val="85000"/>
              </a:lnSpc>
              <a:defRPr sz="6000" cap="none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7666" y="4151085"/>
            <a:ext cx="4633807" cy="1591181"/>
          </a:xfrm>
        </p:spPr>
        <p:txBody>
          <a:bodyPr rtlCol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3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9" name="Прямая соединительная линия 8"/>
          <p:cNvCxnSpPr>
            <a:cxnSpLocks/>
          </p:cNvCxnSpPr>
          <p:nvPr/>
        </p:nvCxnSpPr>
        <p:spPr>
          <a:xfrm>
            <a:off x="5524563" y="1115733"/>
            <a:ext cx="0" cy="4626534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137A75DA-C6FF-4420-94B9-E3338D1F9A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43616" y="1367501"/>
            <a:ext cx="2397795" cy="2397795"/>
          </a:xfrm>
          <a:prstGeom prst="ellipse">
            <a:avLst/>
          </a:prstGeom>
          <a:solidFill>
            <a:schemeClr val="bg1"/>
          </a:solidFill>
        </p:spPr>
        <p:txBody>
          <a:bodyPr rtlCol="0" anchor="ctr"/>
          <a:lstStyle>
            <a:lvl1pPr marL="0" indent="0" algn="ctr">
              <a:buNone/>
              <a:defRPr i="1"/>
            </a:lvl1pPr>
          </a:lstStyle>
          <a:p>
            <a:pPr rtl="0"/>
            <a:r>
              <a:rPr lang="ru-RU" noProof="0"/>
              <a:t>Вставьте портрет</a:t>
            </a:r>
          </a:p>
        </p:txBody>
      </p:sp>
    </p:spTree>
    <p:extLst>
      <p:ext uri="{BB962C8B-B14F-4D97-AF65-F5344CB8AC3E}">
        <p14:creationId xmlns:p14="http://schemas.microsoft.com/office/powerpoint/2010/main" xmlns="" val="182742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E2565D1-06D8-4141-9B5F-95C29313C16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19">
            <a:extLst>
              <a:ext uri="{FF2B5EF4-FFF2-40B4-BE49-F238E27FC236}">
                <a16:creationId xmlns:a16="http://schemas.microsoft.com/office/drawing/2014/main" xmlns="" id="{04FBD4F5-432F-4C2D-A734-6CC48615FF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1" y="2895602"/>
            <a:ext cx="3842551" cy="2855913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A49D99-9CA1-4514-9491-6D5B2F2E72DC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837580B-9009-4524-B820-7ACB27BCB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7" cy="2221622"/>
          </a:xfrm>
        </p:spPr>
        <p:txBody>
          <a:bodyPr rtlCol="0" anchor="b"/>
          <a:lstStyle/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54F1A406-73A8-450C-B21C-AA9616F476C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77954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яд пронумерованных пун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7" cy="2221622"/>
          </a:xfrm>
        </p:spPr>
        <p:txBody>
          <a:bodyPr rtlCol="0" anchor="b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62551" y="2019300"/>
            <a:ext cx="1944000" cy="27000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900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82FAAA-CBDE-4F4D-8E28-4B2C8EEAA966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617748B7-E5B4-4481-8BBD-FA336F544D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807" y="2019300"/>
            <a:ext cx="1943100" cy="2700000"/>
          </a:xfr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9900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47DBBB1B-8761-455D-AD09-0A48C1ED2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163" y="2019300"/>
            <a:ext cx="1943100" cy="2700000"/>
          </a:xfr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9000">
                <a:schemeClr val="accent5">
                  <a:lumMod val="20000"/>
                  <a:lumOff val="80000"/>
                </a:schemeClr>
              </a:gs>
              <a:gs pos="100000">
                <a:schemeClr val="accent5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xmlns="" id="{701A7388-8628-470F-82E9-729C86AAFD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20551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CAE5D4FA-2556-4640-8793-063247AA27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53356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8379251E-EDF2-4AC5-AB5B-C1FD66A9D6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5713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3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1" y="2895602"/>
            <a:ext cx="3842551" cy="2855913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01316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7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828DFEF-AD52-4ACC-827F-7EA84CDFCD3C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1" y="2895602"/>
            <a:ext cx="3842551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23914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 пунктов с изображениями или значками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 6">
            <a:extLst>
              <a:ext uri="{FF2B5EF4-FFF2-40B4-BE49-F238E27FC236}">
                <a16:creationId xmlns:a16="http://schemas.microsoft.com/office/drawing/2014/main" xmlns="" id="{4C028BF1-8F7F-4E8E-9D47-05D46323E336}"/>
              </a:ext>
            </a:extLst>
          </p:cNvPr>
          <p:cNvSpPr/>
          <p:nvPr userDrawn="1"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7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692BE0CE-18D3-44D9-A4F0-E559D3FF9648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1" y="2895602"/>
            <a:ext cx="3842551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5D7203A2-76F7-4D98-BFEB-C48DDC3E5C6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1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xmlns="" id="{333FF03C-99D8-472E-A74F-87D3B5A569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xmlns="" id="{982C482D-2EED-4942-A5D4-D8A794C248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51D4C5CB-E26D-42D3-B242-792D37C507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551" y="3429000"/>
            <a:ext cx="1944000" cy="2700000"/>
          </a:xfrm>
          <a:solidFill>
            <a:schemeClr val="bg1"/>
          </a:solidFill>
        </p:spPr>
        <p:txBody>
          <a:bodyPr lIns="0" tIns="1332000" rIns="0" bIns="0" rtlCol="0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8F1F9D8C-5E2A-414E-9E1D-AB7DF4824DB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571AC612-4E8C-42E2-88EB-DB98E2791D0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2AA95DF8-549D-4CA3-8E1A-D2DEB8CF46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648551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AA78BAAC-8764-4AFE-9AC1-DF47930B46E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1581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7" name="Рисунок 26">
            <a:extLst>
              <a:ext uri="{FF2B5EF4-FFF2-40B4-BE49-F238E27FC236}">
                <a16:creationId xmlns:a16="http://schemas.microsoft.com/office/drawing/2014/main" xmlns="" id="{88491EA9-E431-4D48-BD30-3BA8FACC97F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914613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130F713C-752D-4C1A-89AB-638A7DAF60A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48551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3" name="Рисунок 32">
            <a:extLst>
              <a:ext uri="{FF2B5EF4-FFF2-40B4-BE49-F238E27FC236}">
                <a16:creationId xmlns:a16="http://schemas.microsoft.com/office/drawing/2014/main" xmlns="" id="{EDF00299-5001-4927-B344-D4AE0D5F039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81581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5" name="Рисунок 34">
            <a:extLst>
              <a:ext uri="{FF2B5EF4-FFF2-40B4-BE49-F238E27FC236}">
                <a16:creationId xmlns:a16="http://schemas.microsoft.com/office/drawing/2014/main" xmlns="" id="{4CBE51A8-3BCA-490E-93CB-B70BBCCD967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14613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1232522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графий среднего размера с описа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62000" y="2831932"/>
            <a:ext cx="3833907" cy="1562638"/>
          </a:xfrm>
        </p:spPr>
        <p:txBody>
          <a:bodyPr rtlCol="0" anchor="b"/>
          <a:lstStyle>
            <a:lvl1pPr>
              <a:defRPr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2A6A5D0-B183-4E14-8D6D-9D31BAED4668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1" y="4573117"/>
            <a:ext cx="3842551" cy="1178396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10">
            <a:extLst>
              <a:ext uri="{FF2B5EF4-FFF2-40B4-BE49-F238E27FC236}">
                <a16:creationId xmlns:a16="http://schemas.microsoft.com/office/drawing/2014/main" xmlns="" id="{4EDDE9BC-8D20-403B-A5FE-C277A3515DE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424737" y="482857"/>
            <a:ext cx="2179815" cy="217981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i="1"/>
            </a:lvl1pPr>
          </a:lstStyle>
          <a:p>
            <a:pPr rtl="0"/>
            <a:r>
              <a:rPr lang="ru-RU" noProof="0"/>
              <a:t>Вставьте портрет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xmlns="" id="{2BF5E186-AFA1-42AA-AE51-CF3AC059F0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1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2" name="Текст 8">
            <a:extLst>
              <a:ext uri="{FF2B5EF4-FFF2-40B4-BE49-F238E27FC236}">
                <a16:creationId xmlns:a16="http://schemas.microsoft.com/office/drawing/2014/main" xmlns="" id="{C860CCD0-F268-4994-9434-F0E0132A4E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xmlns="" id="{28D5E220-4F6C-4A47-9F47-4CA88EA230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4" name="Текст 6">
            <a:extLst>
              <a:ext uri="{FF2B5EF4-FFF2-40B4-BE49-F238E27FC236}">
                <a16:creationId xmlns:a16="http://schemas.microsoft.com/office/drawing/2014/main" xmlns="" id="{1DFEF73A-C0FC-4A4C-8342-991CEFF532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62551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5" name="Текст 15">
            <a:extLst>
              <a:ext uri="{FF2B5EF4-FFF2-40B4-BE49-F238E27FC236}">
                <a16:creationId xmlns:a16="http://schemas.microsoft.com/office/drawing/2014/main" xmlns="" id="{E60572FB-0574-4BE3-9637-7CA7B5ACA8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6" name="Текст 18">
            <a:extLst>
              <a:ext uri="{FF2B5EF4-FFF2-40B4-BE49-F238E27FC236}">
                <a16:creationId xmlns:a16="http://schemas.microsoft.com/office/drawing/2014/main" xmlns="" id="{155E2FBC-2458-49C4-B75C-CAEAC6D9F1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7" name="Рисунок 22">
            <a:extLst>
              <a:ext uri="{FF2B5EF4-FFF2-40B4-BE49-F238E27FC236}">
                <a16:creationId xmlns:a16="http://schemas.microsoft.com/office/drawing/2014/main" xmlns="" id="{844B1DAB-161E-44A0-9E15-DA816B46A48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234551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8" name="Рисунок 24">
            <a:extLst>
              <a:ext uri="{FF2B5EF4-FFF2-40B4-BE49-F238E27FC236}">
                <a16:creationId xmlns:a16="http://schemas.microsoft.com/office/drawing/2014/main" xmlns="" id="{8811849A-335B-47C0-980E-357EE8C4BCC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367581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9" name="Рисунок 26">
            <a:extLst>
              <a:ext uri="{FF2B5EF4-FFF2-40B4-BE49-F238E27FC236}">
                <a16:creationId xmlns:a16="http://schemas.microsoft.com/office/drawing/2014/main" xmlns="" id="{E1254A81-6A51-429E-91AC-6B4CADA71DC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500613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0" name="Рисунок 30">
            <a:extLst>
              <a:ext uri="{FF2B5EF4-FFF2-40B4-BE49-F238E27FC236}">
                <a16:creationId xmlns:a16="http://schemas.microsoft.com/office/drawing/2014/main" xmlns="" id="{64053090-461C-448F-9705-7FEE78A4133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234551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1" name="Рисунок 32">
            <a:extLst>
              <a:ext uri="{FF2B5EF4-FFF2-40B4-BE49-F238E27FC236}">
                <a16:creationId xmlns:a16="http://schemas.microsoft.com/office/drawing/2014/main" xmlns="" id="{7AD2F7CB-CFE4-4C72-864A-D00C1CEAA2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367581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2" name="Рисунок 34">
            <a:extLst>
              <a:ext uri="{FF2B5EF4-FFF2-40B4-BE49-F238E27FC236}">
                <a16:creationId xmlns:a16="http://schemas.microsoft.com/office/drawing/2014/main" xmlns="" id="{CCA07CA3-C8D4-41EA-A0FB-74E1A477039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500163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11080716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/>
          <p:cNvSpPr/>
          <p:nvPr/>
        </p:nvSpPr>
        <p:spPr bwMode="auto">
          <a:xfrm>
            <a:off x="11784011" y="-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47658" y="1264199"/>
            <a:ext cx="5670487" cy="4268965"/>
          </a:xfrm>
        </p:spPr>
        <p:txBody>
          <a:bodyPr rtlCol="0" anchor="ctr">
            <a:normAutofit/>
          </a:bodyPr>
          <a:lstStyle>
            <a:lvl1pPr algn="l">
              <a:lnSpc>
                <a:spcPct val="85000"/>
              </a:lnSpc>
              <a:defRPr sz="6000" cap="none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7666" y="4151085"/>
            <a:ext cx="4633807" cy="1591181"/>
          </a:xfrm>
        </p:spPr>
        <p:txBody>
          <a:bodyPr rtlCol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3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9" name="Прямая соединительная линия 8"/>
          <p:cNvCxnSpPr>
            <a:cxnSpLocks/>
          </p:cNvCxnSpPr>
          <p:nvPr/>
        </p:nvCxnSpPr>
        <p:spPr>
          <a:xfrm>
            <a:off x="5524563" y="1115733"/>
            <a:ext cx="0" cy="4626534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02053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7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E5E8C1A-958D-422C-B718-4339DF7CFCD4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1" y="2895602"/>
            <a:ext cx="3842551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FBC751F3-ABD6-4995-8494-4932D12ACE1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326065" y="559680"/>
            <a:ext cx="6103937" cy="519183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875451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7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68FFF422-A13E-4FC9-8E51-5489847B9FA0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1" y="2895602"/>
            <a:ext cx="3842551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1466EC8C-C8BE-4149-A684-18CFF4574C1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297488" y="559680"/>
            <a:ext cx="6132512" cy="519183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36874912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7" cy="5274923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F221CA07-0F3B-4066-856C-65F36CD51F62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бъект 2">
            <a:extLst>
              <a:ext uri="{FF2B5EF4-FFF2-40B4-BE49-F238E27FC236}">
                <a16:creationId xmlns:a16="http://schemas.microsoft.com/office/drawing/2014/main" xmlns="" id="{4889D34E-DF9E-41B7-A5EC-B9D63999B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559679"/>
            <a:ext cx="6172200" cy="561728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222617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14742FA-2F74-4E6C-AD8B-E20B6D55AF89}" type="datetime1">
              <a:rPr lang="ru-RU" noProof="0" smtClean="0"/>
              <a:pPr rtl="0"/>
              <a:t>27.11.2023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6" r:id="rId1"/>
    <p:sldLayoutId id="2147484607" r:id="rId2"/>
    <p:sldLayoutId id="2147484608" r:id="rId3"/>
    <p:sldLayoutId id="2147484609" r:id="rId4"/>
    <p:sldLayoutId id="2147484610" r:id="rId5"/>
    <p:sldLayoutId id="2147484611" r:id="rId6"/>
    <p:sldLayoutId id="2147484612" r:id="rId7"/>
    <p:sldLayoutId id="2147484613" r:id="rId8"/>
    <p:sldLayoutId id="2147484614" r:id="rId9"/>
    <p:sldLayoutId id="2147484615" r:id="rId10"/>
    <p:sldLayoutId id="2147484616" r:id="rId11"/>
    <p:sldLayoutId id="2147484479" r:id="rId12"/>
    <p:sldLayoutId id="2147484480" r:id="rId13"/>
    <p:sldLayoutId id="2147484490" r:id="rId14"/>
    <p:sldLayoutId id="2147484491" r:id="rId15"/>
    <p:sldLayoutId id="2147484492" r:id="rId16"/>
    <p:sldLayoutId id="2147484493" r:id="rId17"/>
    <p:sldLayoutId id="2147484496" r:id="rId18"/>
    <p:sldLayoutId id="2147484498" r:id="rId19"/>
    <p:sldLayoutId id="2147484499" r:id="rId20"/>
    <p:sldLayoutId id="2147484500" r:id="rId2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"/>
            <a:ext cx="12192000" cy="491705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1"/>
            <a:ext cx="12192000" cy="491706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477036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-28901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849374" y="172528"/>
            <a:ext cx="5072332" cy="11933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C7ABEF8-0730-4C2C-ACC8-CE3CC0E7CA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99773" y="255183"/>
            <a:ext cx="2471865" cy="10852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FC37B35-4A19-4274-AA69-4AB7AC3CB1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8079" y="255182"/>
            <a:ext cx="1661692" cy="9502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B56906C-2ABC-40C1-988B-4ABE1591AC7B}"/>
              </a:ext>
            </a:extLst>
          </p:cNvPr>
          <p:cNvSpPr txBox="1"/>
          <p:nvPr/>
        </p:nvSpPr>
        <p:spPr>
          <a:xfrm>
            <a:off x="1304812" y="2789236"/>
            <a:ext cx="100302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spc="-2" dirty="0" smtClean="0">
                <a:solidFill>
                  <a:srgbClr val="CB15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ТЕРМО</a:t>
            </a:r>
            <a:r>
              <a:rPr lang="ru-RU" sz="3200" b="1" spc="-2" dirty="0" smtClean="0">
                <a:solidFill>
                  <a:srgbClr val="F49A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ЭЛЕКТРИЧЕСКИЙ</a:t>
            </a:r>
            <a:r>
              <a:rPr lang="ru-RU" sz="3200" b="1" spc="-2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spc="-2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ПРЕОБРАЗОВАТЕЛЬ ЭНЕРГИИ</a:t>
            </a:r>
          </a:p>
          <a:p>
            <a:pPr algn="ctr"/>
            <a:endParaRPr lang="ru-RU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4CFC3E4-B7B3-4F63-8F2B-7A8546AF1B97}"/>
              </a:ext>
            </a:extLst>
          </p:cNvPr>
          <p:cNvSpPr txBox="1"/>
          <p:nvPr/>
        </p:nvSpPr>
        <p:spPr>
          <a:xfrm>
            <a:off x="172127" y="4169393"/>
            <a:ext cx="8091980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2000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Рынок НТИ: «Энерджинет»</a:t>
            </a:r>
            <a:r>
              <a:rPr lang="en-US" sz="2000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«Технет» </a:t>
            </a:r>
            <a:br>
              <a:rPr lang="ru-RU" sz="2000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Сквозная технология: «Технологии создания новых и портативных источников энергии</a:t>
            </a:r>
            <a:r>
              <a:rPr lang="ru-RU" sz="2000" spc="-2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1" name="Нижний колонтитул 3">
            <a:extLst>
              <a:ext uri="{FF2B5EF4-FFF2-40B4-BE49-F238E27FC236}">
                <a16:creationId xmlns:a16="http://schemas.microsoft.com/office/drawing/2014/main" xmlns="" id="{1302399F-BD96-45B5-A177-07AB3745C7F2}"/>
              </a:ext>
            </a:extLst>
          </p:cNvPr>
          <p:cNvSpPr txBox="1">
            <a:spLocks/>
          </p:cNvSpPr>
          <p:nvPr/>
        </p:nvSpPr>
        <p:spPr>
          <a:xfrm>
            <a:off x="297121" y="6278373"/>
            <a:ext cx="284908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2023, РГРТУ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5661" y="284672"/>
            <a:ext cx="3347048" cy="20789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7021" y="325647"/>
            <a:ext cx="3332115" cy="2115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Прямоугольник 15"/>
          <p:cNvSpPr/>
          <p:nvPr/>
        </p:nvSpPr>
        <p:spPr>
          <a:xfrm>
            <a:off x="0" y="5382884"/>
            <a:ext cx="7441721" cy="46006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03200" y="263677"/>
            <a:ext cx="3393440" cy="51284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569208" y="263677"/>
            <a:ext cx="51816" cy="260580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92024" y="263677"/>
            <a:ext cx="45719" cy="2125840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825411" y="165911"/>
            <a:ext cx="3393440" cy="51284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814235" y="165910"/>
            <a:ext cx="45719" cy="340057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8530566" y="163036"/>
            <a:ext cx="3393440" cy="51284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887200" y="163036"/>
            <a:ext cx="61190" cy="349028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0" y="514709"/>
            <a:ext cx="207034" cy="1883433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EAADA8A8-8C4F-4CC8-8202-74EE49C80255}"/>
              </a:ext>
            </a:extLst>
          </p:cNvPr>
          <p:cNvSpPr txBox="1"/>
          <p:nvPr/>
        </p:nvSpPr>
        <p:spPr>
          <a:xfrm>
            <a:off x="213444" y="5466988"/>
            <a:ext cx="9281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503" defTabSz="839876"/>
            <a:r>
              <a:rPr lang="ru-RU" sz="2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Акселерационная программа: </a:t>
            </a:r>
          </a:p>
          <a:p>
            <a:pPr marR="2503" defTabSz="839876"/>
            <a:r>
              <a:rPr lang="ru-RU" sz="2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Школа студенческого технологического предпринимательства «Мой стартап»</a:t>
            </a:r>
            <a:r>
              <a:rPr lang="ru-RU" sz="2000" spc="-5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0" y="6225397"/>
            <a:ext cx="7441721" cy="46006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767751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6217920"/>
            <a:ext cx="4037162" cy="41910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5F7FC4C-BED6-4A8F-A7C4-19049AE2BDD5}"/>
              </a:ext>
            </a:extLst>
          </p:cNvPr>
          <p:cNvSpPr txBox="1"/>
          <p:nvPr/>
        </p:nvSpPr>
        <p:spPr>
          <a:xfrm>
            <a:off x="245654" y="2259950"/>
            <a:ext cx="5016459" cy="34163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indent="288000"/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</a:p>
          <a:p>
            <a:pPr lvl="0" indent="28800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портативного прибора, способного эффективно преобразовывать тепло нагретых тел в электрическую энергию.</a:t>
            </a:r>
          </a:p>
          <a:p>
            <a:pPr lvl="0" indent="288000"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288000" algn="just"/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проекта:</a:t>
            </a:r>
          </a:p>
          <a:p>
            <a:pPr indent="28800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Разработанный прибор позволит решить проблему отсутствия электроэнергии для различных условий пребывания человека </a:t>
            </a:r>
          </a:p>
          <a:p>
            <a:pPr indent="28800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походно- туристических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полевых 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77036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25340" y="213360"/>
            <a:ext cx="6370320" cy="537138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B1517"/>
                </a:solidFill>
                <a:latin typeface="Muller ExtraBold"/>
              </a:rPr>
              <a:t>В НАШИХ СИЛАХ ЭТО СДЕЛАТЬ!</a:t>
            </a:r>
            <a:endParaRPr lang="ru-RU" sz="2800" b="1" dirty="0">
              <a:solidFill>
                <a:srgbClr val="CB1517"/>
              </a:solidFill>
              <a:latin typeface="Muller ExtraBold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1043940"/>
            <a:ext cx="99060" cy="483108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211821"/>
            <a:ext cx="1726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ERMA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164580"/>
            <a:ext cx="401990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853400" y="867098"/>
            <a:ext cx="4036730" cy="32766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B1517"/>
                </a:solidFill>
                <a:latin typeface="Muller ExtraBold"/>
              </a:rPr>
              <a:t>КОМАНДА ПРОЕКТА</a:t>
            </a:r>
            <a:endParaRPr lang="ru-RU" b="1" dirty="0">
              <a:solidFill>
                <a:srgbClr val="CB1517"/>
              </a:solidFill>
              <a:latin typeface="Muller ExtraBold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390503" y="1264920"/>
            <a:ext cx="769620" cy="93726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6627" y="1330866"/>
            <a:ext cx="689767" cy="8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0" name="Прямоугольник 49"/>
          <p:cNvSpPr/>
          <p:nvPr/>
        </p:nvSpPr>
        <p:spPr>
          <a:xfrm>
            <a:off x="5390503" y="2247900"/>
            <a:ext cx="769620" cy="93726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6627" y="2313846"/>
            <a:ext cx="689767" cy="8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Прямоугольник 51"/>
          <p:cNvSpPr/>
          <p:nvPr/>
        </p:nvSpPr>
        <p:spPr>
          <a:xfrm>
            <a:off x="5390503" y="3230880"/>
            <a:ext cx="769620" cy="93726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6627" y="3296826"/>
            <a:ext cx="689767" cy="8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" name="Прямоугольник 53"/>
          <p:cNvSpPr/>
          <p:nvPr/>
        </p:nvSpPr>
        <p:spPr>
          <a:xfrm>
            <a:off x="5382883" y="3230880"/>
            <a:ext cx="769620" cy="93726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9007" y="3296826"/>
            <a:ext cx="689767" cy="8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Прямоугольник 55"/>
          <p:cNvSpPr/>
          <p:nvPr/>
        </p:nvSpPr>
        <p:spPr>
          <a:xfrm>
            <a:off x="5394313" y="4221480"/>
            <a:ext cx="769620" cy="93726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0437" y="4287426"/>
            <a:ext cx="689767" cy="8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8" name="Прямоугольник 57"/>
          <p:cNvSpPr/>
          <p:nvPr/>
        </p:nvSpPr>
        <p:spPr>
          <a:xfrm>
            <a:off x="8804263" y="1272540"/>
            <a:ext cx="769620" cy="93726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40387" y="1338486"/>
            <a:ext cx="689767" cy="8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" name="Прямоугольник 59"/>
          <p:cNvSpPr/>
          <p:nvPr/>
        </p:nvSpPr>
        <p:spPr>
          <a:xfrm>
            <a:off x="8804263" y="2255520"/>
            <a:ext cx="769620" cy="93726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40387" y="2321466"/>
            <a:ext cx="689767" cy="8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2" name="Прямоугольник 61"/>
          <p:cNvSpPr/>
          <p:nvPr/>
        </p:nvSpPr>
        <p:spPr>
          <a:xfrm>
            <a:off x="8796643" y="3238500"/>
            <a:ext cx="769620" cy="93726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32767" y="3304446"/>
            <a:ext cx="689767" cy="8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4" name="Прямоугольник 63"/>
          <p:cNvSpPr/>
          <p:nvPr/>
        </p:nvSpPr>
        <p:spPr>
          <a:xfrm>
            <a:off x="8796643" y="4221480"/>
            <a:ext cx="769620" cy="93726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pic>
        <p:nvPicPr>
          <p:cNvPr id="6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32767" y="4287426"/>
            <a:ext cx="689767" cy="8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6" name="Прямоугольник 65"/>
          <p:cNvSpPr/>
          <p:nvPr/>
        </p:nvSpPr>
        <p:spPr>
          <a:xfrm>
            <a:off x="6892506" y="5263407"/>
            <a:ext cx="4149305" cy="32766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B1517"/>
                </a:solidFill>
                <a:latin typeface="Muller ExtraBold"/>
              </a:rPr>
              <a:t>ТРЕКЕРЫ ПРОЕКТА</a:t>
            </a:r>
            <a:endParaRPr lang="ru-RU" b="1" dirty="0">
              <a:solidFill>
                <a:srgbClr val="CB1517"/>
              </a:solidFill>
              <a:latin typeface="Muller ExtraBold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6190052" y="1879527"/>
            <a:ext cx="2466004" cy="31759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Muller ExtraBold"/>
              </a:rPr>
              <a:t>Гл.директор, </a:t>
            </a:r>
            <a:r>
              <a:rPr lang="en-US" sz="1200" b="1" dirty="0" smtClean="0">
                <a:solidFill>
                  <a:schemeClr val="tx1"/>
                </a:solidFill>
                <a:latin typeface="Muller ExtraBold"/>
              </a:rPr>
              <a:t>SEO-</a:t>
            </a:r>
            <a:r>
              <a:rPr lang="ru-RU" sz="1200" b="1" dirty="0" smtClean="0">
                <a:solidFill>
                  <a:schemeClr val="tx1"/>
                </a:solidFill>
                <a:latin typeface="Muller ExtraBold"/>
              </a:rPr>
              <a:t>менеджер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6190052" y="1274063"/>
            <a:ext cx="2466004" cy="54330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Muller ExtraBold"/>
              </a:rPr>
              <a:t>Каменский Арсений 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6190052" y="2860983"/>
            <a:ext cx="2466004" cy="31759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Muller ExtraBold"/>
              </a:rPr>
              <a:t>Инженер-конструктор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6190052" y="2255519"/>
            <a:ext cx="2466004" cy="54330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Muller ExtraBold"/>
              </a:rPr>
              <a:t>Слугин</a:t>
            </a:r>
            <a:r>
              <a:rPr lang="ru-RU" sz="1600" b="1" dirty="0" smtClean="0">
                <a:solidFill>
                  <a:schemeClr val="tx1"/>
                </a:solidFill>
                <a:latin typeface="Muller ExtraBold"/>
              </a:rPr>
              <a:t> Антон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6190052" y="3842439"/>
            <a:ext cx="2466004" cy="31759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Muller ExtraBold"/>
              </a:rPr>
              <a:t>Инженер-испытатель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6190052" y="3236975"/>
            <a:ext cx="2466004" cy="54330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Muller ExtraBold"/>
              </a:rPr>
              <a:t>Зорин Алексей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6190052" y="4823895"/>
            <a:ext cx="2466004" cy="31759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Muller ExtraBold"/>
              </a:rPr>
              <a:t>Инженер-разработчик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6190052" y="4218431"/>
            <a:ext cx="2466004" cy="54330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Muller ExtraBold"/>
              </a:rPr>
              <a:t>Самсонов Владимир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9611863" y="1885278"/>
            <a:ext cx="2466004" cy="31759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Muller ExtraBold"/>
              </a:rPr>
              <a:t>Гл.финансовый аналитик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9611863" y="1279814"/>
            <a:ext cx="2466004" cy="54330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Muller ExtraBold"/>
              </a:rPr>
              <a:t>Макарова Екатерина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9611863" y="2866734"/>
            <a:ext cx="2466004" cy="31759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Muller ExtraBold"/>
              </a:rPr>
              <a:t>Гл.маркетолог</a:t>
            </a:r>
            <a:r>
              <a:rPr lang="ru-RU" sz="1200" b="1" dirty="0" smtClean="0">
                <a:solidFill>
                  <a:schemeClr val="tx1"/>
                </a:solidFill>
                <a:latin typeface="Muller ExtraBold"/>
              </a:rPr>
              <a:t>, дизайнер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9611863" y="2261270"/>
            <a:ext cx="2466004" cy="54330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Muller ExtraBold"/>
              </a:rPr>
              <a:t>Соловьёва Полина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9611863" y="3848190"/>
            <a:ext cx="2466004" cy="31759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Muller ExtraBold"/>
              </a:rPr>
              <a:t>Инженер-разработчик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9611863" y="3242726"/>
            <a:ext cx="2466004" cy="54330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Muller ExtraBold"/>
              </a:rPr>
              <a:t>Рубцов Дмитрий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9611863" y="4829646"/>
            <a:ext cx="2466004" cy="31759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Muller ExtraBold"/>
              </a:rPr>
              <a:t>Координатор-аналитик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9611863" y="4224182"/>
            <a:ext cx="2466004" cy="543307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Muller ExtraBold"/>
              </a:rPr>
              <a:t>Коновалова София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5360670" y="5680278"/>
            <a:ext cx="830580" cy="1093902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6240517" y="5684850"/>
            <a:ext cx="2466004" cy="612433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Muller ExtraBold"/>
              </a:rPr>
              <a:t>Сливкин</a:t>
            </a:r>
            <a:r>
              <a:rPr lang="ru-RU" sz="1600" b="1" dirty="0" smtClean="0">
                <a:solidFill>
                  <a:schemeClr val="tx1"/>
                </a:solidFill>
                <a:latin typeface="Muller ExtraBold"/>
              </a:rPr>
              <a:t> Евгений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Muller ExtraBold"/>
              </a:rPr>
              <a:t>Владимирович</a:t>
            </a:r>
          </a:p>
        </p:txBody>
      </p:sp>
      <p:sp>
        <p:nvSpPr>
          <p:cNvPr id="110" name="Прямоугольник 109"/>
          <p:cNvSpPr/>
          <p:nvPr/>
        </p:nvSpPr>
        <p:spPr>
          <a:xfrm>
            <a:off x="11680166" y="1"/>
            <a:ext cx="511834" cy="465825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CB1517"/>
                </a:solidFill>
                <a:latin typeface="Muller ExtraBold"/>
              </a:rPr>
              <a:t>2</a:t>
            </a:r>
            <a:endParaRPr lang="ru-RU" sz="2400" b="1" i="1" dirty="0">
              <a:solidFill>
                <a:srgbClr val="CB1517"/>
              </a:solidFill>
              <a:latin typeface="Muller ExtraBold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0" y="-28901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3" name="Picture 12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5424541" y="2317367"/>
            <a:ext cx="689239" cy="844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4" name="Picture 5" descr="C:\Users\user\Downloads\pDSC_6801_p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8900" y="3301365"/>
            <a:ext cx="683957" cy="845565"/>
          </a:xfrm>
          <a:prstGeom prst="rect">
            <a:avLst/>
          </a:prstGeom>
          <a:noFill/>
          <a:effectLst/>
        </p:spPr>
      </p:pic>
      <p:pic>
        <p:nvPicPr>
          <p:cNvPr id="115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3886" y="4288924"/>
            <a:ext cx="689926" cy="850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7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09114" y="5705856"/>
            <a:ext cx="744036" cy="104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8" name="Прямоугольник 117"/>
          <p:cNvSpPr/>
          <p:nvPr/>
        </p:nvSpPr>
        <p:spPr>
          <a:xfrm>
            <a:off x="8754709" y="5676468"/>
            <a:ext cx="830580" cy="1093902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9634556" y="5681041"/>
            <a:ext cx="2466004" cy="633496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Muller ExtraBold"/>
              </a:rPr>
              <a:t>Сливкин</a:t>
            </a:r>
            <a:r>
              <a:rPr lang="ru-RU" sz="1600" b="1" dirty="0" smtClean="0">
                <a:solidFill>
                  <a:schemeClr val="tx1"/>
                </a:solidFill>
                <a:latin typeface="Muller ExtraBold"/>
              </a:rPr>
              <a:t> Евгений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Muller ExtraBold"/>
              </a:rPr>
              <a:t>Владимирович</a:t>
            </a:r>
          </a:p>
        </p:txBody>
      </p:sp>
      <p:pic>
        <p:nvPicPr>
          <p:cNvPr id="12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03153" y="5702046"/>
            <a:ext cx="744036" cy="104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1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794858" y="5705475"/>
            <a:ext cx="751097" cy="1036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841684" y="1338568"/>
            <a:ext cx="690893" cy="848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3" name="Рисунок 122">
            <a:extLst>
              <a:ext uri="{FF2B5EF4-FFF2-40B4-BE49-F238E27FC236}">
                <a16:creationId xmlns:a16="http://schemas.microsoft.com/office/drawing/2014/main" xmlns="" id="{225B8640-5504-4255-8804-A4634B7FDED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9925" b="9925"/>
          <a:stretch/>
        </p:blipFill>
        <p:spPr>
          <a:xfrm>
            <a:off x="8840429" y="2321018"/>
            <a:ext cx="699093" cy="8489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</p:pic>
      <p:pic>
        <p:nvPicPr>
          <p:cNvPr id="124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833616" y="3302375"/>
            <a:ext cx="687574" cy="85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5" name="Picture 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830987" y="4288025"/>
            <a:ext cx="692045" cy="84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6" name="Picture 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" y="155277"/>
            <a:ext cx="2865120" cy="18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7" name="Прямоугольник 126"/>
          <p:cNvSpPr/>
          <p:nvPr/>
        </p:nvSpPr>
        <p:spPr>
          <a:xfrm>
            <a:off x="0" y="129104"/>
            <a:ext cx="2895600" cy="53776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2849881" y="127000"/>
            <a:ext cx="57912" cy="397256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767751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6217920"/>
            <a:ext cx="4037162" cy="41910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77036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46785" y="213360"/>
            <a:ext cx="4934310" cy="537138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B1517"/>
                </a:solidFill>
                <a:latin typeface="Muller ExtraBold"/>
              </a:rPr>
              <a:t>АКТУАЛЬНОСТЬ ПРОЕКТА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295" y="0"/>
            <a:ext cx="1015942" cy="73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0" y="1043940"/>
            <a:ext cx="99060" cy="483108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211821"/>
            <a:ext cx="1726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ERMA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164580"/>
            <a:ext cx="401990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1680166" y="1"/>
            <a:ext cx="511834" cy="465825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CB1517"/>
                </a:solidFill>
                <a:latin typeface="Muller ExtraBold"/>
              </a:rPr>
              <a:t>3</a:t>
            </a:r>
            <a:endParaRPr lang="ru-RU" sz="2400" b="1" i="1" dirty="0">
              <a:solidFill>
                <a:srgbClr val="CB1517"/>
              </a:solidFill>
              <a:latin typeface="Muller ExtraBold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0" y="-28901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249398" y="1030231"/>
            <a:ext cx="396891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Несмотря на распространённость внешних аккумуляторов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Powerbank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их ресурс является ограниченным. В связи с этим становится невозможным их использование при появлении долгосрочной временной необходимости, например, в полевых условиях.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бъект 4">
            <a:extLst>
              <a:ext uri="{FF2B5EF4-FFF2-40B4-BE49-F238E27FC236}">
                <a16:creationId xmlns="" xmlns:a16="http://schemas.microsoft.com/office/drawing/2014/main" id="{201504A2-AEEB-4E06-A02B-B7E3BB72C72D}"/>
              </a:ext>
            </a:extLst>
          </p:cNvPr>
          <p:cNvSpPr txBox="1">
            <a:spLocks/>
          </p:cNvSpPr>
          <p:nvPr/>
        </p:nvSpPr>
        <p:spPr>
          <a:xfrm>
            <a:off x="6668219" y="888520"/>
            <a:ext cx="1932316" cy="275182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/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Гражданкий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Туристический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сектор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Текст 7">
            <a:extLst>
              <a:ext uri="{FF2B5EF4-FFF2-40B4-BE49-F238E27FC236}">
                <a16:creationId xmlns="" xmlns:a16="http://schemas.microsoft.com/office/drawing/2014/main" id="{7C248DB5-9932-42A2-91E5-07707490F7DA}"/>
              </a:ext>
            </a:extLst>
          </p:cNvPr>
          <p:cNvSpPr txBox="1">
            <a:spLocks/>
          </p:cNvSpPr>
          <p:nvPr/>
        </p:nvSpPr>
        <p:spPr>
          <a:xfrm>
            <a:off x="6657089" y="3795623"/>
            <a:ext cx="1917568" cy="2510286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/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5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Военный сектор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6B1F3CF3-0CAE-4C8B-8F6B-766CF46619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42" r="19742"/>
          <a:stretch>
            <a:fillRect/>
          </a:stretch>
        </p:blipFill>
        <p:spPr>
          <a:xfrm>
            <a:off x="6940363" y="1043796"/>
            <a:ext cx="1347919" cy="1345721"/>
          </a:xfrm>
          <a:prstGeom prst="ellipse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B2274256-AF1F-4C6C-A153-F202315163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118" r="16118"/>
          <a:stretch>
            <a:fillRect/>
          </a:stretch>
        </p:blipFill>
        <p:spPr>
          <a:xfrm>
            <a:off x="6956424" y="4149306"/>
            <a:ext cx="1324936" cy="1322776"/>
          </a:xfrm>
          <a:prstGeom prst="ellipse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666996" y="3801376"/>
            <a:ext cx="1916287" cy="8913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672747" y="856893"/>
            <a:ext cx="1916287" cy="8913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бъект 4">
            <a:extLst>
              <a:ext uri="{FF2B5EF4-FFF2-40B4-BE49-F238E27FC236}">
                <a16:creationId xmlns="" xmlns:a16="http://schemas.microsoft.com/office/drawing/2014/main" id="{201504A2-AEEB-4E06-A02B-B7E3BB72C72D}"/>
              </a:ext>
            </a:extLst>
          </p:cNvPr>
          <p:cNvSpPr txBox="1">
            <a:spLocks/>
          </p:cNvSpPr>
          <p:nvPr/>
        </p:nvSpPr>
        <p:spPr>
          <a:xfrm>
            <a:off x="9848492" y="2904226"/>
            <a:ext cx="1935192" cy="160738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/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Несение</a:t>
            </a:r>
            <a:r>
              <a:rPr kumimoji="0" lang="ru-RU" sz="1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вахты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853019" y="2829466"/>
            <a:ext cx="1916287" cy="8913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323934" y="3007203"/>
            <a:ext cx="1046954" cy="102133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34" name="Штриховая стрелка вправо 33"/>
          <p:cNvSpPr/>
          <p:nvPr/>
        </p:nvSpPr>
        <p:spPr>
          <a:xfrm rot="1455255">
            <a:off x="8922770" y="2977571"/>
            <a:ext cx="577429" cy="402565"/>
          </a:xfrm>
          <a:prstGeom prst="stripedRightArrow">
            <a:avLst/>
          </a:prstGeom>
          <a:solidFill>
            <a:srgbClr val="F49A19"/>
          </a:solidFill>
          <a:ln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Штриховая стрелка вправо 35"/>
          <p:cNvSpPr/>
          <p:nvPr/>
        </p:nvSpPr>
        <p:spPr>
          <a:xfrm rot="20208121">
            <a:off x="8819708" y="4174032"/>
            <a:ext cx="651418" cy="402565"/>
          </a:xfrm>
          <a:prstGeom prst="stripedRightArrow">
            <a:avLst/>
          </a:prstGeom>
          <a:solidFill>
            <a:srgbClr val="F49A19"/>
          </a:solidFill>
          <a:ln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бъект 4">
            <a:extLst>
              <a:ext uri="{FF2B5EF4-FFF2-40B4-BE49-F238E27FC236}">
                <a16:creationId xmlns="" xmlns:a16="http://schemas.microsoft.com/office/drawing/2014/main" id="{201504A2-AEEB-4E06-A02B-B7E3BB72C72D}"/>
              </a:ext>
            </a:extLst>
          </p:cNvPr>
          <p:cNvSpPr txBox="1">
            <a:spLocks/>
          </p:cNvSpPr>
          <p:nvPr/>
        </p:nvSpPr>
        <p:spPr>
          <a:xfrm>
            <a:off x="9845616" y="1089804"/>
            <a:ext cx="1935192" cy="160738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/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Зимовки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9850143" y="1015044"/>
            <a:ext cx="1916287" cy="8913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бъект 4">
            <a:extLst>
              <a:ext uri="{FF2B5EF4-FFF2-40B4-BE49-F238E27FC236}">
                <a16:creationId xmlns="" xmlns:a16="http://schemas.microsoft.com/office/drawing/2014/main" id="{201504A2-AEEB-4E06-A02B-B7E3BB72C72D}"/>
              </a:ext>
            </a:extLst>
          </p:cNvPr>
          <p:cNvSpPr txBox="1">
            <a:spLocks/>
          </p:cNvSpPr>
          <p:nvPr/>
        </p:nvSpPr>
        <p:spPr>
          <a:xfrm>
            <a:off x="9854243" y="4704271"/>
            <a:ext cx="1935192" cy="190356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/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858770" y="4629511"/>
            <a:ext cx="1916287" cy="8913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Штриховая стрелка вправо 44"/>
          <p:cNvSpPr/>
          <p:nvPr/>
        </p:nvSpPr>
        <p:spPr>
          <a:xfrm>
            <a:off x="8807570" y="5543910"/>
            <a:ext cx="646980" cy="365184"/>
          </a:xfrm>
          <a:prstGeom prst="stripedRightArrow">
            <a:avLst/>
          </a:prstGeom>
          <a:solidFill>
            <a:srgbClr val="F49A19"/>
          </a:solidFill>
          <a:ln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Штриховая стрелка вправо 45"/>
          <p:cNvSpPr/>
          <p:nvPr/>
        </p:nvSpPr>
        <p:spPr>
          <a:xfrm>
            <a:off x="8842075" y="1443486"/>
            <a:ext cx="609600" cy="385313"/>
          </a:xfrm>
          <a:prstGeom prst="stripedRightArrow">
            <a:avLst/>
          </a:prstGeom>
          <a:solidFill>
            <a:srgbClr val="F49A19"/>
          </a:solidFill>
          <a:ln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4347713" y="3795621"/>
            <a:ext cx="2165230" cy="29329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Наше устройство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4350589" y="5443267"/>
            <a:ext cx="2170982" cy="2932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 скрытность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339086" y="5786597"/>
            <a:ext cx="2191110" cy="295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бесшумно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347713" y="4166556"/>
            <a:ext cx="2173857" cy="12163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Реализуемо в качестве источника для подзарядки военной аппаратуры в полевых условиях</a:t>
            </a:r>
            <a:endParaRPr lang="ru-RU" sz="1600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4364967" y="872418"/>
            <a:ext cx="2199736" cy="30077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Наше устройство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353464" y="1254856"/>
            <a:ext cx="2228491" cy="22819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 комфорт жизни туриста за счёт возможности восполнения электроэнергии на отдаленных участках территорий от источников тепла</a:t>
            </a:r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310502" y="1173192"/>
            <a:ext cx="1093620" cy="104516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4" name="Прямоугольник 53"/>
          <p:cNvSpPr/>
          <p:nvPr/>
        </p:nvSpPr>
        <p:spPr>
          <a:xfrm>
            <a:off x="9986754" y="5881519"/>
            <a:ext cx="183769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Доп. источник энергии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80" name="Picture 8" descr="https://avatars.mds.yandex.net/i?id=88040bf9ef8da63676e0231dc7f32510_l-5906549-images-thumbs&amp;n=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294488" y="4809316"/>
            <a:ext cx="1030766" cy="103076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5044" y="3896983"/>
            <a:ext cx="3332115" cy="2115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767751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6217920"/>
            <a:ext cx="4037162" cy="41910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77036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25340" y="213360"/>
            <a:ext cx="6370320" cy="537138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B1517"/>
                </a:solidFill>
                <a:latin typeface="Muller ExtraBold"/>
              </a:rPr>
              <a:t>ПРОБЛЕМАМ НУЖНЫ РЕШЕНИЯ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295" y="0"/>
            <a:ext cx="1015942" cy="73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0" y="1043940"/>
            <a:ext cx="99060" cy="483108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211821"/>
            <a:ext cx="1726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ERMA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164580"/>
            <a:ext cx="401990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1680166" y="1"/>
            <a:ext cx="511834" cy="465825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CB1517"/>
                </a:solidFill>
                <a:latin typeface="Muller ExtraBold"/>
              </a:rPr>
              <a:t>4</a:t>
            </a:r>
            <a:endParaRPr lang="ru-RU" sz="2400" b="1" i="1" dirty="0">
              <a:solidFill>
                <a:srgbClr val="CB1517"/>
              </a:solidFill>
              <a:latin typeface="Muller ExtraBold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0" y="-28901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кругленный прямоугольник 8">
            <a:extLst>
              <a:ext uri="{FF2B5EF4-FFF2-40B4-BE49-F238E27FC236}">
                <a16:creationId xmlns:a16="http://schemas.microsoft.com/office/drawing/2014/main" xmlns="" id="{739FFA53-72C8-4186-A9BF-C900F5399068}"/>
              </a:ext>
            </a:extLst>
          </p:cNvPr>
          <p:cNvSpPr/>
          <p:nvPr/>
        </p:nvSpPr>
        <p:spPr>
          <a:xfrm>
            <a:off x="467360" y="1797732"/>
            <a:ext cx="5262880" cy="2184988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432000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стабильной генерации электроэнергии в отдалённых местах пребывания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человека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(где обеспечение электричеством либо отсутствует,  либо ограничено его использование</a:t>
            </a:r>
            <a:r>
              <a:rPr lang="ru-RU" sz="2000" dirty="0">
                <a:solidFill>
                  <a:schemeClr val="tx1"/>
                </a:solidFill>
                <a:latin typeface="Muller ExtraBold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5" name="Штриховая стрелка вправо 14"/>
          <p:cNvSpPr/>
          <p:nvPr/>
        </p:nvSpPr>
        <p:spPr>
          <a:xfrm>
            <a:off x="5937657" y="2541917"/>
            <a:ext cx="1199072" cy="543464"/>
          </a:xfrm>
          <a:prstGeom prst="stripedRightArrow">
            <a:avLst/>
          </a:prstGeom>
          <a:solidFill>
            <a:srgbClr val="F49A19"/>
          </a:solidFill>
          <a:ln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502" y="4044206"/>
            <a:ext cx="2567298" cy="163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Стрелка углом 22"/>
          <p:cNvSpPr/>
          <p:nvPr/>
        </p:nvSpPr>
        <p:spPr>
          <a:xfrm rot="10800000">
            <a:off x="7934960" y="3921760"/>
            <a:ext cx="1767840" cy="1229360"/>
          </a:xfrm>
          <a:prstGeom prst="bentArrow">
            <a:avLst/>
          </a:prstGeom>
          <a:solidFill>
            <a:srgbClr val="F49A19"/>
          </a:solidFill>
          <a:ln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Скругленный прямоугольник 8">
            <a:extLst>
              <a:ext uri="{FF2B5EF4-FFF2-40B4-BE49-F238E27FC236}">
                <a16:creationId xmlns:a16="http://schemas.microsoft.com/office/drawing/2014/main" xmlns="" id="{91688404-42C9-4A85-A5D9-C005C0FC9201}"/>
              </a:ext>
            </a:extLst>
          </p:cNvPr>
          <p:cNvSpPr/>
          <p:nvPr/>
        </p:nvSpPr>
        <p:spPr>
          <a:xfrm>
            <a:off x="7287566" y="1776857"/>
            <a:ext cx="4483696" cy="1836142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432000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портативного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помогающего постоянно восполнять электроэнергию и не терять связь с миром.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59740" y="1158240"/>
            <a:ext cx="5280660" cy="537138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Muller ExtraBold"/>
              </a:rPr>
              <a:t>ПРОБЛЕМА ПОТРЕБИТЕЛЯ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254240" y="1158240"/>
            <a:ext cx="4521200" cy="537138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Muller ExtraBold"/>
              </a:rPr>
              <a:t>РЕШЕНИЕ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16560" y="1793240"/>
            <a:ext cx="101600" cy="2199640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7264400" y="1767840"/>
            <a:ext cx="96520" cy="1854200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767751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6217920"/>
            <a:ext cx="4037162" cy="41910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77036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167222" y="213360"/>
            <a:ext cx="5287993" cy="537138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B1517"/>
                </a:solidFill>
                <a:latin typeface="Muller ExtraBold"/>
              </a:rPr>
              <a:t>АКТУАЛЬНОСТЬ ПРОЕКТА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295" y="0"/>
            <a:ext cx="1015942" cy="73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0" y="1043940"/>
            <a:ext cx="99060" cy="483108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211821"/>
            <a:ext cx="1726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ERMA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164580"/>
            <a:ext cx="401990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1680166" y="1"/>
            <a:ext cx="511834" cy="465825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CB1517"/>
                </a:solidFill>
                <a:latin typeface="Muller ExtraBold"/>
              </a:rPr>
              <a:t>5</a:t>
            </a:r>
            <a:endParaRPr lang="ru-RU" sz="2400" b="1" i="1" dirty="0">
              <a:solidFill>
                <a:srgbClr val="CB1517"/>
              </a:solidFill>
              <a:latin typeface="Muller ExtraBold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0" y="-28901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86375" y="1340773"/>
            <a:ext cx="4414807" cy="1754326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pc="-1" dirty="0">
                <a:solidFill>
                  <a:srgbClr val="000000"/>
                </a:solidFill>
                <a:latin typeface="Times New Roman"/>
              </a:rPr>
              <a:t>В век прогрессирующего развития информационной сферы тяжело представить человека не использующего электронные устройства, поэтому рынок портативных аккумуляторов  непрерывно растёт.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2151" y="3797439"/>
            <a:ext cx="4414807" cy="2246769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imes New Roman"/>
                <a:ea typeface="NSimSun"/>
              </a:rPr>
              <a:t>Поскольку отечественных компаний, выпускающих портативные устройства зарядки почти что нет, а также имея большой спрос в отрасли, наш продукт может </a:t>
            </a:r>
            <a:r>
              <a:rPr lang="ru-RU" sz="2000" b="1" spc="-1" dirty="0">
                <a:solidFill>
                  <a:srgbClr val="000000"/>
                </a:solidFill>
                <a:latin typeface="Times New Roman"/>
                <a:ea typeface="NSimSun"/>
              </a:rPr>
              <a:t>занять 9% от всего </a:t>
            </a:r>
            <a:r>
              <a:rPr lang="ru-RU" sz="2000" b="1" spc="-1" dirty="0" smtClean="0">
                <a:solidFill>
                  <a:srgbClr val="000000"/>
                </a:solidFill>
                <a:latin typeface="Times New Roman"/>
                <a:ea typeface="NSimSun"/>
              </a:rPr>
              <a:t>российского рынка</a:t>
            </a:r>
            <a:r>
              <a:rPr lang="ru-RU" sz="2000" spc="-1" dirty="0">
                <a:solidFill>
                  <a:srgbClr val="000000"/>
                </a:solidFill>
                <a:latin typeface="Times New Roman"/>
                <a:ea typeface="NSimSun"/>
              </a:rPr>
              <a:t>, что является </a:t>
            </a:r>
            <a:r>
              <a:rPr lang="ru-RU" sz="2000" spc="-1" dirty="0" smtClean="0">
                <a:solidFill>
                  <a:srgbClr val="000000"/>
                </a:solidFill>
                <a:latin typeface="Times New Roman"/>
                <a:ea typeface="NSimSun"/>
              </a:rPr>
              <a:t>неплохим показателем</a:t>
            </a:r>
            <a:r>
              <a:rPr lang="ru-RU" sz="2000" spc="-1" dirty="0">
                <a:solidFill>
                  <a:srgbClr val="000000"/>
                </a:solidFill>
                <a:latin typeface="Times New Roman"/>
                <a:ea typeface="NSimSun"/>
              </a:rPr>
              <a:t>.</a:t>
            </a:r>
            <a:endParaRPr lang="ru-RU" sz="2000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4899" y="3355676"/>
            <a:ext cx="4414807" cy="388188"/>
          </a:xfrm>
          <a:prstGeom prst="rect">
            <a:avLst/>
          </a:prstGeom>
          <a:solidFill>
            <a:srgbClr val="F49A19"/>
          </a:solidFill>
          <a:ln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ОТЕЧЕСТВО = СИЛА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56431" y="824110"/>
            <a:ext cx="4414807" cy="387032"/>
          </a:xfrm>
          <a:prstGeom prst="rect">
            <a:avLst/>
          </a:prstGeom>
          <a:solidFill>
            <a:srgbClr val="F49A19"/>
          </a:solidFill>
          <a:ln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СПРОС РОЖДАЕТ ПРЕДЛОЖЕНИЕ</a:t>
            </a: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xmlns="" val="1460006183"/>
              </p:ext>
            </p:extLst>
          </p:nvPr>
        </p:nvGraphicFramePr>
        <p:xfrm>
          <a:off x="6525125" y="4462554"/>
          <a:ext cx="4545280" cy="187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xmlns="" val="1872698074"/>
              </p:ext>
            </p:extLst>
          </p:nvPr>
        </p:nvGraphicFramePr>
        <p:xfrm>
          <a:off x="5477306" y="895814"/>
          <a:ext cx="6437480" cy="263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5791200" y="3842732"/>
            <a:ext cx="601313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–  </a:t>
            </a:r>
            <a:r>
              <a:rPr lang="ru-RU" sz="1600" b="1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Рост рынка портативных аккумуляторов(в млрд.$)</a:t>
            </a:r>
          </a:p>
          <a:p>
            <a:pPr algn="ctr"/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708331" y="6338794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–  </a:t>
            </a:r>
            <a:r>
              <a:rPr lang="ru-RU" sz="1600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Рынок</a:t>
            </a:r>
            <a:r>
              <a:rPr lang="ru-RU" sz="1600" spc="-1" dirty="0" smtClean="0">
                <a:solidFill>
                  <a:srgbClr val="000000"/>
                </a:solidFill>
                <a:latin typeface="Times New Roman" pitchFamily="18" charset="0"/>
                <a:ea typeface="NSimSun"/>
                <a:cs typeface="Times New Roman" pitchFamily="18" charset="0"/>
              </a:rPr>
              <a:t> </a:t>
            </a:r>
            <a:r>
              <a:rPr lang="ru-RU" sz="1600" b="1" spc="-1" dirty="0">
                <a:solidFill>
                  <a:srgbClr val="000000"/>
                </a:solidFill>
                <a:latin typeface="Times New Roman" pitchFamily="18" charset="0"/>
                <a:ea typeface="NSimSun"/>
                <a:cs typeface="Times New Roman" pitchFamily="18" charset="0"/>
              </a:rPr>
              <a:t>портативных устройств зарядки </a:t>
            </a:r>
            <a:endParaRPr lang="ru-RU" sz="1600" b="1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691D9C83-39EF-47AB-8B73-2A4606BE54CE}"/>
              </a:ext>
            </a:extLst>
          </p:cNvPr>
          <p:cNvSpPr txBox="1"/>
          <p:nvPr/>
        </p:nvSpPr>
        <p:spPr>
          <a:xfrm>
            <a:off x="7501674" y="3494315"/>
            <a:ext cx="241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в годах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CD45094-BDBD-4AD6-B3CE-5C742AF23C3F}"/>
              </a:ext>
            </a:extLst>
          </p:cNvPr>
          <p:cNvSpPr txBox="1"/>
          <p:nvPr/>
        </p:nvSpPr>
        <p:spPr>
          <a:xfrm>
            <a:off x="5135360" y="779974"/>
            <a:ext cx="369332" cy="213858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в млрд. 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98157" y="1336750"/>
            <a:ext cx="102175" cy="1764590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98157" y="3783330"/>
            <a:ext cx="102175" cy="2266950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767751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6217920"/>
            <a:ext cx="4037162" cy="41910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77036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106838" y="213360"/>
            <a:ext cx="5888822" cy="537138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B1517"/>
                </a:solidFill>
                <a:latin typeface="Muller ExtraBold"/>
              </a:rPr>
              <a:t>РЫНОЧНЫЕ СОСТАВЛЯЮЩИЕ 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295" y="0"/>
            <a:ext cx="1015942" cy="73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0" y="1043940"/>
            <a:ext cx="99060" cy="483108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211821"/>
            <a:ext cx="1726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ERMA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164580"/>
            <a:ext cx="401990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1680166" y="1"/>
            <a:ext cx="511834" cy="465825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CB1517"/>
                </a:solidFill>
                <a:latin typeface="Muller ExtraBold"/>
              </a:rPr>
              <a:t>6</a:t>
            </a:r>
            <a:endParaRPr lang="ru-RU" sz="2400" b="1" i="1" dirty="0">
              <a:solidFill>
                <a:srgbClr val="CB1517"/>
              </a:solidFill>
              <a:latin typeface="Muller ExtraBold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0" y="-28901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90872" y="975360"/>
            <a:ext cx="4414807" cy="415284"/>
          </a:xfrm>
          <a:prstGeom prst="rect">
            <a:avLst/>
          </a:prstGeom>
          <a:solidFill>
            <a:srgbClr val="F49A19"/>
          </a:solidFill>
          <a:ln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ЦЕНОВЫЕ ПАРАМЕТРЫ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506720" y="436567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–  </a:t>
            </a:r>
            <a:r>
              <a:rPr lang="ru-RU" b="1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Составляющие рыночной цены продукта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63600" y="3319195"/>
            <a:ext cx="3881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Рентабельность продукта будет составлять </a:t>
            </a:r>
            <a:r>
              <a:rPr lang="ru-RU" sz="2000" b="1" spc="-1" dirty="0">
                <a:solidFill>
                  <a:srgbClr val="000000"/>
                </a:solidFill>
                <a:latin typeface="Times New Roman"/>
              </a:rPr>
              <a:t>30%</a:t>
            </a:r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, что является довольно неплохим показателем</a:t>
            </a:r>
            <a:endParaRPr lang="ru-RU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94583" y="4554974"/>
            <a:ext cx="36875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Концепция </a:t>
            </a:r>
            <a:r>
              <a:rPr lang="ru-RU" sz="2000" spc="-1" dirty="0" smtClean="0">
                <a:solidFill>
                  <a:srgbClr val="000000"/>
                </a:solidFill>
                <a:latin typeface="Times New Roman"/>
              </a:rPr>
              <a:t>работы: «в любых условиях»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78315" y="1527506"/>
            <a:ext cx="4439920" cy="163121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По оценкам </a:t>
            </a:r>
            <a:r>
              <a:rPr lang="ru-RU" sz="2000" spc="-1" dirty="0" smtClean="0">
                <a:solidFill>
                  <a:srgbClr val="000000"/>
                </a:solidFill>
                <a:latin typeface="Times New Roman"/>
              </a:rPr>
              <a:t>Совета </a:t>
            </a:r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инвестиций, в настоящее время вкладываться в сектор портативных аккумуляторов </a:t>
            </a:r>
            <a:r>
              <a:rPr lang="ru-RU" sz="2000" b="1" spc="-1" dirty="0">
                <a:solidFill>
                  <a:srgbClr val="000000"/>
                </a:solidFill>
                <a:latin typeface="Times New Roman"/>
              </a:rPr>
              <a:t>очень выгодно</a:t>
            </a:r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, потому что стоимость инвестиций за год </a:t>
            </a:r>
            <a:r>
              <a:rPr lang="ru-RU" sz="2000" b="1" spc="-1" dirty="0">
                <a:solidFill>
                  <a:srgbClr val="000000"/>
                </a:solidFill>
                <a:latin typeface="Times New Roman"/>
              </a:rPr>
              <a:t>выросла на 5,4%.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81874" y="3440415"/>
            <a:ext cx="396240" cy="396240"/>
          </a:xfrm>
          <a:prstGeom prst="rect">
            <a:avLst/>
          </a:prstGeom>
          <a:solidFill>
            <a:srgbClr val="CB1517"/>
          </a:solidFill>
          <a:ln>
            <a:solidFill>
              <a:srgbClr val="F49A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81874" y="4687426"/>
            <a:ext cx="396240" cy="396240"/>
          </a:xfrm>
          <a:prstGeom prst="rect">
            <a:avLst/>
          </a:prstGeom>
          <a:solidFill>
            <a:srgbClr val="CB1517"/>
          </a:solidFill>
          <a:ln>
            <a:solidFill>
              <a:srgbClr val="F49A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63367" y="5560814"/>
            <a:ext cx="3518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Потенциальная сдача в аренду</a:t>
            </a:r>
            <a:endParaRPr lang="ru-RU" sz="20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381874" y="5564684"/>
            <a:ext cx="396240" cy="396240"/>
          </a:xfrm>
          <a:prstGeom prst="rect">
            <a:avLst/>
          </a:prstGeom>
          <a:solidFill>
            <a:srgbClr val="CB1517"/>
          </a:solidFill>
          <a:ln>
            <a:solidFill>
              <a:srgbClr val="F49A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028523" y="5108415"/>
            <a:ext cx="6756164" cy="1477328"/>
          </a:xfrm>
          <a:prstGeom prst="rect">
            <a:avLst/>
          </a:prstGeom>
          <a:ln>
            <a:solidFill>
              <a:srgbClr val="F8A34E"/>
            </a:solidFill>
          </a:ln>
        </p:spPr>
        <p:txBody>
          <a:bodyPr wrap="square">
            <a:spAutoFit/>
          </a:bodyPr>
          <a:lstStyle/>
          <a:p>
            <a:r>
              <a:rPr lang="ru-RU" spc="-1" dirty="0">
                <a:solidFill>
                  <a:srgbClr val="000000"/>
                </a:solidFill>
                <a:latin typeface="Times New Roman"/>
              </a:rPr>
              <a:t>Рыночная цена</a:t>
            </a:r>
            <a:r>
              <a:rPr lang="en-US" spc="-1" dirty="0">
                <a:solidFill>
                  <a:srgbClr val="000000"/>
                </a:solidFill>
                <a:latin typeface="Times New Roman"/>
              </a:rPr>
              <a:t>:</a:t>
            </a:r>
            <a:r>
              <a:rPr lang="en-US" b="1" spc="-1" dirty="0">
                <a:solidFill>
                  <a:srgbClr val="000000"/>
                </a:solidFill>
                <a:latin typeface="Times New Roman"/>
              </a:rPr>
              <a:t> </a:t>
            </a:r>
          </a:p>
          <a:p>
            <a:r>
              <a:rPr lang="ru-RU" b="1" spc="-1" dirty="0">
                <a:solidFill>
                  <a:srgbClr val="000000"/>
                </a:solidFill>
                <a:latin typeface="Times New Roman"/>
              </a:rPr>
              <a:t>11000 рублей. </a:t>
            </a:r>
            <a:endParaRPr lang="en-US" b="1" spc="-1" dirty="0">
              <a:solidFill>
                <a:srgbClr val="000000"/>
              </a:solidFill>
              <a:latin typeface="Times New Roman"/>
            </a:endParaRPr>
          </a:p>
          <a:p>
            <a:endParaRPr lang="en-US" spc="-1" dirty="0">
              <a:solidFill>
                <a:srgbClr val="000000"/>
              </a:solidFill>
              <a:latin typeface="Times New Roman"/>
            </a:endParaRPr>
          </a:p>
          <a:p>
            <a:r>
              <a:rPr lang="en-US" spc="-1" dirty="0">
                <a:solidFill>
                  <a:srgbClr val="000000"/>
                </a:solidFill>
                <a:latin typeface="Times New Roman"/>
              </a:rPr>
              <a:t>C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реди других производителей на мировом рынке средняя цена</a:t>
            </a:r>
            <a:r>
              <a:rPr lang="en-US" spc="-1" dirty="0">
                <a:solidFill>
                  <a:srgbClr val="000000"/>
                </a:solidFill>
                <a:latin typeface="Times New Roman"/>
              </a:rPr>
              <a:t>: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 </a:t>
            </a:r>
            <a:endParaRPr lang="en-US" spc="-1" dirty="0">
              <a:solidFill>
                <a:srgbClr val="000000"/>
              </a:solidFill>
              <a:latin typeface="Times New Roman"/>
            </a:endParaRPr>
          </a:p>
          <a:p>
            <a:r>
              <a:rPr lang="ru-RU" b="1" spc="-1" dirty="0">
                <a:latin typeface="Times New Roman"/>
              </a:rPr>
              <a:t>450$ ~ 40000 рублей. </a:t>
            </a:r>
            <a:endParaRPr lang="ru-RU" b="1" dirty="0"/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E14FFA45-9F9C-452C-AD49-A869A1EA3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401" y="987444"/>
            <a:ext cx="5292558" cy="3193590"/>
          </a:xfrm>
          <a:prstGeom prst="rect">
            <a:avLst/>
          </a:prstGeom>
          <a:ln>
            <a:noFill/>
          </a:ln>
        </p:spPr>
      </p:pic>
      <p:sp>
        <p:nvSpPr>
          <p:cNvPr id="38" name="Прямоугольник 37"/>
          <p:cNvSpPr/>
          <p:nvPr/>
        </p:nvSpPr>
        <p:spPr>
          <a:xfrm>
            <a:off x="294640" y="1517905"/>
            <a:ext cx="113792" cy="1645920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767751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6217920"/>
            <a:ext cx="4037162" cy="41910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77036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167886" y="221987"/>
            <a:ext cx="4088921" cy="537138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B1517"/>
                </a:solidFill>
                <a:latin typeface="Muller ExtraBold"/>
              </a:rPr>
              <a:t>ЗАДЕЛ НА БУДУЩЕЕ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295" y="0"/>
            <a:ext cx="1015942" cy="73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0" y="1043940"/>
            <a:ext cx="99060" cy="483108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211821"/>
            <a:ext cx="1726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ERMA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164580"/>
            <a:ext cx="401990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1680166" y="1"/>
            <a:ext cx="511834" cy="465825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CB1517"/>
                </a:solidFill>
                <a:latin typeface="Muller ExtraBold"/>
              </a:rPr>
              <a:t>7</a:t>
            </a:r>
            <a:endParaRPr lang="ru-RU" sz="2400" b="1" i="1" dirty="0">
              <a:solidFill>
                <a:srgbClr val="CB1517"/>
              </a:solidFill>
              <a:latin typeface="Muller ExtraBold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0" y="-28901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5370" y="947422"/>
            <a:ext cx="4439919" cy="489405"/>
          </a:xfrm>
          <a:prstGeom prst="rect">
            <a:avLst/>
          </a:prstGeom>
          <a:solidFill>
            <a:srgbClr val="F49A19"/>
          </a:solidFill>
          <a:ln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ОЦЕНКА ВОЗМОЖНЫХ ДОХОДОВ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50576" y="1676584"/>
            <a:ext cx="4439920" cy="1477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b="1" spc="-1" dirty="0">
                <a:solidFill>
                  <a:srgbClr val="000000"/>
                </a:solidFill>
                <a:latin typeface="Times New Roman"/>
              </a:rPr>
              <a:t>Динамично растущее сальдо 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указывает на то, что доходы превышают расходы, что является позитивным индикатором финансового состояния нашего будущего проекта.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9E4DA9B6-D40C-4414-8DF6-62DF70C3A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105" y="884072"/>
            <a:ext cx="6104820" cy="2547669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39" name="Рисунок 38">
            <a:extLst>
              <a:ext uri="{FF2B5EF4-FFF2-40B4-BE49-F238E27FC236}">
                <a16:creationId xmlns="" xmlns:a16="http://schemas.microsoft.com/office/drawing/2014/main" id="{09EE9AB6-7322-49AD-9752-09C727B471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8476" y="3768645"/>
            <a:ext cx="6122074" cy="2554869"/>
          </a:xfrm>
          <a:prstGeom prst="rect">
            <a:avLst/>
          </a:prstGeom>
          <a:solidFill>
            <a:srgbClr val="FFCC00"/>
          </a:solidFill>
          <a:ln>
            <a:solidFill>
              <a:srgbClr val="FFC000"/>
            </a:solidFill>
          </a:ln>
        </p:spPr>
      </p:pic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5EE1F5DA-9629-4C25-BCEF-EDE03E246C13}"/>
              </a:ext>
            </a:extLst>
          </p:cNvPr>
          <p:cNvSpPr/>
          <p:nvPr/>
        </p:nvSpPr>
        <p:spPr>
          <a:xfrm>
            <a:off x="380482" y="3872309"/>
            <a:ext cx="4439920" cy="489405"/>
          </a:xfrm>
          <a:prstGeom prst="rect">
            <a:avLst/>
          </a:prstGeom>
          <a:solidFill>
            <a:srgbClr val="F49A19"/>
          </a:solidFill>
          <a:ln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ШАГИ К УСПЕХУ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9B618202-6F4F-4ADA-8E51-E370A723B4BB}"/>
              </a:ext>
            </a:extLst>
          </p:cNvPr>
          <p:cNvSpPr/>
          <p:nvPr/>
        </p:nvSpPr>
        <p:spPr>
          <a:xfrm>
            <a:off x="5716552" y="3416975"/>
            <a:ext cx="60131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4 –  </a:t>
            </a:r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Сальдо на р/счете, кассе на конец периода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6911AEBA-8004-496D-A4E5-B0151425E81A}"/>
              </a:ext>
            </a:extLst>
          </p:cNvPr>
          <p:cNvSpPr/>
          <p:nvPr/>
        </p:nvSpPr>
        <p:spPr>
          <a:xfrm>
            <a:off x="371856" y="4484887"/>
            <a:ext cx="4439920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pc="-1" dirty="0">
                <a:solidFill>
                  <a:srgbClr val="000000"/>
                </a:solidFill>
                <a:latin typeface="Times New Roman"/>
              </a:rPr>
              <a:t>В общей сумме в год мы планируем </a:t>
            </a: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произвести </a:t>
            </a:r>
            <a:r>
              <a:rPr lang="ru-RU" b="1" spc="-1" dirty="0">
                <a:solidFill>
                  <a:srgbClr val="000000"/>
                </a:solidFill>
                <a:latin typeface="Times New Roman"/>
              </a:rPr>
              <a:t>800 единиц товара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. Постепенно увеличивая </a:t>
            </a: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объем производства</a:t>
            </a:r>
            <a:endParaRPr lang="ru-RU" b="1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9B618202-6F4F-4ADA-8E51-E370A723B4BB}"/>
              </a:ext>
            </a:extLst>
          </p:cNvPr>
          <p:cNvSpPr/>
          <p:nvPr/>
        </p:nvSpPr>
        <p:spPr>
          <a:xfrm>
            <a:off x="5627412" y="6347081"/>
            <a:ext cx="60131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 –  </a:t>
            </a:r>
            <a:r>
              <a:rPr lang="ru-RU" sz="1400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Объём производства по месяцам </a:t>
            </a:r>
            <a:endParaRPr lang="ru-RU" sz="1400" b="1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94640" y="1673525"/>
            <a:ext cx="103033" cy="1490300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276045" y="4477110"/>
            <a:ext cx="101500" cy="1220006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767751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6217920"/>
            <a:ext cx="4037162" cy="41910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77036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753819" y="276045"/>
            <a:ext cx="4477110" cy="396816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B1517"/>
                </a:solidFill>
                <a:latin typeface="Muller ExtraBold"/>
              </a:rPr>
              <a:t>ДЕНЕЖНЫЕ ПОТОКИ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295" y="0"/>
            <a:ext cx="1015942" cy="73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0" y="1043940"/>
            <a:ext cx="99060" cy="483108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211821"/>
            <a:ext cx="1726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ERMA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164580"/>
            <a:ext cx="401990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1680166" y="1"/>
            <a:ext cx="511834" cy="465825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CB1517"/>
                </a:solidFill>
                <a:latin typeface="Muller ExtraBold"/>
              </a:rPr>
              <a:t>8</a:t>
            </a:r>
            <a:endParaRPr lang="ru-RU" sz="2400" b="1" i="1" dirty="0">
              <a:solidFill>
                <a:srgbClr val="CB1517"/>
              </a:solidFill>
              <a:latin typeface="Muller ExtraBold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0" y="-28901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44541" y="877179"/>
            <a:ext cx="4414808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На запуск проекта нам требуется </a:t>
            </a:r>
            <a:r>
              <a:rPr lang="ru-RU" sz="2000" b="1" spc="-1" dirty="0">
                <a:solidFill>
                  <a:srgbClr val="000000"/>
                </a:solidFill>
                <a:latin typeface="Times New Roman"/>
              </a:rPr>
              <a:t>1.200.000 руб</a:t>
            </a:r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. 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9AD3B7A1-A713-43C6-A643-74307086E1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55626" y="1679729"/>
            <a:ext cx="11628990" cy="4022331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716A758C-8C96-413C-8FA7-6AAD09DABCC7}"/>
              </a:ext>
            </a:extLst>
          </p:cNvPr>
          <p:cNvSpPr/>
          <p:nvPr/>
        </p:nvSpPr>
        <p:spPr>
          <a:xfrm>
            <a:off x="3071367" y="5769682"/>
            <a:ext cx="6013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Таблица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1 –  </a:t>
            </a:r>
            <a:r>
              <a:rPr lang="ru-RU" sz="1400" b="1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Запуск проекта</a:t>
            </a:r>
          </a:p>
          <a:p>
            <a:pPr algn="ctr"/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767751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6217920"/>
            <a:ext cx="4037162" cy="41910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77036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57004" y="276045"/>
            <a:ext cx="5244859" cy="396816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B1517"/>
                </a:solidFill>
                <a:latin typeface="Muller ExtraBold"/>
              </a:rPr>
              <a:t>ОСНОВНЫЕ КОНКУРЕНТЫ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295" y="0"/>
            <a:ext cx="1015942" cy="73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0" y="1043940"/>
            <a:ext cx="99060" cy="483108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211821"/>
            <a:ext cx="1726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ERMA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164580"/>
            <a:ext cx="401990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1680166" y="1"/>
            <a:ext cx="511834" cy="465825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CB1517"/>
                </a:solidFill>
                <a:latin typeface="Muller ExtraBold"/>
              </a:rPr>
              <a:t>9</a:t>
            </a:r>
            <a:endParaRPr lang="ru-RU" sz="2400" b="1" i="1" dirty="0">
              <a:solidFill>
                <a:srgbClr val="CB1517"/>
              </a:solidFill>
              <a:latin typeface="Muller ExtraBold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0" y="-28901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Picture 2" descr="https://i.pinimg.com/736x/fc/28/92/fc289251f18ab7ffd7eee1a01c7472b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7229" y="1673068"/>
            <a:ext cx="2772792" cy="2358381"/>
          </a:xfrm>
          <a:prstGeom prst="rect">
            <a:avLst/>
          </a:prstGeom>
          <a:noFill/>
        </p:spPr>
      </p:pic>
      <p:pic>
        <p:nvPicPr>
          <p:cNvPr id="17" name="Picture 4" descr="https://ekaterinburg.podarkinadom.ru/obj/img/wmarket/BioLite/zoom/biolite-campstove_2_plu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19951" y="1453358"/>
            <a:ext cx="2497906" cy="2654523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4239309" y="4163031"/>
            <a:ext cx="3603490" cy="489405"/>
          </a:xfrm>
          <a:prstGeom prst="rect">
            <a:avLst/>
          </a:prstGeom>
          <a:solidFill>
            <a:srgbClr val="F49A19"/>
          </a:solidFill>
          <a:ln w="38100"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Рисунок 5 – 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PowerPot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X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144142" y="4163031"/>
            <a:ext cx="3976238" cy="489405"/>
          </a:xfrm>
          <a:prstGeom prst="rect">
            <a:avLst/>
          </a:prstGeom>
          <a:solidFill>
            <a:srgbClr val="F49A19"/>
          </a:solidFill>
          <a:ln w="38100"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Рисунок 6 – 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Biolite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Campstove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1883" y="958358"/>
            <a:ext cx="119867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-1" dirty="0">
                <a:solidFill>
                  <a:srgbClr val="000000"/>
                </a:solidFill>
                <a:latin typeface="Times New Roman"/>
              </a:rPr>
              <a:t>Зарядные станции: </a:t>
            </a:r>
            <a:r>
              <a:rPr lang="ru-RU" sz="2000" spc="-1" dirty="0" err="1">
                <a:solidFill>
                  <a:srgbClr val="000000"/>
                </a:solidFill>
                <a:latin typeface="Times New Roman"/>
              </a:rPr>
              <a:t>EcoFlow</a:t>
            </a:r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, ALLPOWERS;</a:t>
            </a:r>
            <a:r>
              <a:rPr lang="ru-RU" sz="2000" b="1" spc="-1" dirty="0">
                <a:solidFill>
                  <a:srgbClr val="000000"/>
                </a:solidFill>
                <a:latin typeface="Times New Roman"/>
              </a:rPr>
              <a:t> Посуда: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PowerPot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Печи: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Biolite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Campstove</a:t>
            </a:r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sz="20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8144142" y="4772388"/>
            <a:ext cx="404785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" dirty="0">
                <a:solidFill>
                  <a:srgbClr val="000000"/>
                </a:solidFill>
                <a:latin typeface="Times New Roman"/>
              </a:rPr>
              <a:t>Недостатки:</a:t>
            </a:r>
          </a:p>
          <a:p>
            <a:pPr marL="285750" indent="-285750">
              <a:buFontTx/>
              <a:buChar char="-"/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большой вес - около 1 кг;</a:t>
            </a:r>
          </a:p>
          <a:p>
            <a:pPr marL="285750" indent="-285750">
              <a:buFontTx/>
              <a:buChar char="-"/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малая мощность нагрева;</a:t>
            </a:r>
          </a:p>
          <a:p>
            <a:pPr marL="285750" indent="-285750">
              <a:buFontTx/>
              <a:buChar char="-"/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не подходит для отопления;</a:t>
            </a:r>
          </a:p>
          <a:p>
            <a:pPr marL="285750" indent="-285750">
              <a:buFontTx/>
              <a:buChar char="-"/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Высокая стоимость </a:t>
            </a:r>
            <a:r>
              <a:rPr lang="en-US" b="1" spc="-1" dirty="0">
                <a:solidFill>
                  <a:srgbClr val="000000"/>
                </a:solidFill>
                <a:latin typeface="Times New Roman"/>
              </a:rPr>
              <a:t>&gt; 35000 </a:t>
            </a:r>
            <a:r>
              <a:rPr lang="ru-RU" b="1" spc="-1" dirty="0">
                <a:solidFill>
                  <a:srgbClr val="000000"/>
                </a:solidFill>
                <a:latin typeface="Times New Roman"/>
              </a:rPr>
              <a:t>руб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325252" y="4772387"/>
            <a:ext cx="36650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" dirty="0">
                <a:solidFill>
                  <a:srgbClr val="000000"/>
                </a:solidFill>
                <a:latin typeface="Times New Roman"/>
              </a:rPr>
              <a:t>Недостатки:</a:t>
            </a:r>
          </a:p>
          <a:p>
            <a:r>
              <a:rPr lang="ru-RU" spc="-1" dirty="0">
                <a:solidFill>
                  <a:srgbClr val="000000"/>
                </a:solidFill>
                <a:latin typeface="Times New Roman"/>
              </a:rPr>
              <a:t>-    Высокая стоимость </a:t>
            </a:r>
            <a:r>
              <a:rPr lang="en-US" b="1" spc="-1" dirty="0">
                <a:solidFill>
                  <a:srgbClr val="000000"/>
                </a:solidFill>
                <a:latin typeface="Times New Roman"/>
              </a:rPr>
              <a:t>&gt;</a:t>
            </a:r>
            <a:r>
              <a:rPr lang="ru-RU" b="1" spc="-1" dirty="0">
                <a:solidFill>
                  <a:srgbClr val="000000"/>
                </a:solidFill>
                <a:latin typeface="Times New Roman"/>
              </a:rPr>
              <a:t>10</a:t>
            </a:r>
            <a:r>
              <a:rPr lang="en-US" b="1" spc="-1" dirty="0">
                <a:solidFill>
                  <a:srgbClr val="000000"/>
                </a:solidFill>
                <a:latin typeface="Times New Roman"/>
              </a:rPr>
              <a:t>000 </a:t>
            </a:r>
            <a:r>
              <a:rPr lang="ru-RU" b="1" spc="-1" dirty="0" err="1">
                <a:solidFill>
                  <a:srgbClr val="000000"/>
                </a:solidFill>
                <a:latin typeface="Times New Roman"/>
              </a:rPr>
              <a:t>руб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Малый ассортимент посуды.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87439" y="4670993"/>
            <a:ext cx="37510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" dirty="0">
                <a:solidFill>
                  <a:srgbClr val="000000"/>
                </a:solidFill>
                <a:latin typeface="Times New Roman"/>
              </a:rPr>
              <a:t>Недостатки:</a:t>
            </a:r>
          </a:p>
          <a:p>
            <a:pPr marL="285750" indent="-285750">
              <a:buFontTx/>
              <a:buChar char="-"/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большой вес - около 5 кг;</a:t>
            </a:r>
          </a:p>
          <a:p>
            <a:pPr marL="285750" indent="-285750">
              <a:buFontTx/>
              <a:buChar char="-"/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ограниченный заряд;</a:t>
            </a:r>
          </a:p>
          <a:p>
            <a:pPr marL="285750" indent="-285750">
              <a:buFontTx/>
              <a:buChar char="-"/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ограниченный срок службы АКБ</a:t>
            </a:r>
          </a:p>
          <a:p>
            <a:pPr marL="285750" indent="-285750">
              <a:buFontTx/>
              <a:buChar char="-"/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Высокая стоимость </a:t>
            </a:r>
            <a:r>
              <a:rPr lang="en-US" b="1" spc="-1" dirty="0">
                <a:solidFill>
                  <a:srgbClr val="000000"/>
                </a:solidFill>
                <a:latin typeface="Times New Roman"/>
              </a:rPr>
              <a:t>&gt;</a:t>
            </a:r>
            <a:r>
              <a:rPr lang="ru-RU" b="1" spc="-1" dirty="0">
                <a:solidFill>
                  <a:srgbClr val="000000"/>
                </a:solidFill>
                <a:latin typeface="Times New Roman"/>
              </a:rPr>
              <a:t>30</a:t>
            </a:r>
            <a:r>
              <a:rPr lang="en-US" b="1" spc="-1" dirty="0">
                <a:solidFill>
                  <a:srgbClr val="000000"/>
                </a:solidFill>
                <a:latin typeface="Times New Roman"/>
              </a:rPr>
              <a:t>000 </a:t>
            </a:r>
            <a:r>
              <a:rPr lang="ru-RU" b="1" spc="-1" dirty="0">
                <a:solidFill>
                  <a:srgbClr val="000000"/>
                </a:solidFill>
                <a:latin typeface="Times New Roman"/>
              </a:rPr>
              <a:t>руб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.</a:t>
            </a:r>
            <a:endParaRPr lang="ru-RU" dirty="0"/>
          </a:p>
        </p:txBody>
      </p:sp>
      <p:pic>
        <p:nvPicPr>
          <p:cNvPr id="31" name="Picture 2" descr="EcoFlow RIVER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850" b="18794"/>
          <a:stretch/>
        </p:blipFill>
        <p:spPr bwMode="auto">
          <a:xfrm>
            <a:off x="547421" y="1936750"/>
            <a:ext cx="3265454" cy="206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334477" y="4163533"/>
            <a:ext cx="3603490" cy="489405"/>
          </a:xfrm>
          <a:prstGeom prst="rect">
            <a:avLst/>
          </a:prstGeom>
          <a:solidFill>
            <a:srgbClr val="F49A19"/>
          </a:solidFill>
          <a:ln w="38100"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EcoFlow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767751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6217920"/>
            <a:ext cx="4037162" cy="41910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77036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771072" y="276045"/>
            <a:ext cx="4218317" cy="396816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B1517"/>
                </a:solidFill>
                <a:latin typeface="Muller ExtraBold"/>
              </a:rPr>
              <a:t>У НАС ЕСТЬ МАКЕТЫ!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295" y="0"/>
            <a:ext cx="1015942" cy="73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0" y="1043940"/>
            <a:ext cx="99060" cy="483108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211821"/>
            <a:ext cx="1726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ERMA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164580"/>
            <a:ext cx="401990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1619781" y="1"/>
            <a:ext cx="572219" cy="465825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CB1517"/>
                </a:solidFill>
                <a:latin typeface="Muller ExtraBold"/>
              </a:rPr>
              <a:t>10</a:t>
            </a:r>
            <a:endParaRPr lang="ru-RU" sz="2400" b="1" i="1" dirty="0">
              <a:solidFill>
                <a:srgbClr val="CB1517"/>
              </a:solidFill>
              <a:latin typeface="Muller ExtraBold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0" y="-28901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888521" y="4385703"/>
            <a:ext cx="51977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7 –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Первый вариант исполнения, для металлических печей</a:t>
            </a:r>
          </a:p>
          <a:p>
            <a:pPr algn="ctr"/>
            <a:endParaRPr lang="ru-RU" sz="1600" b="1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638472" y="5031726"/>
            <a:ext cx="4266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Рисунок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8  –  </a:t>
            </a:r>
            <a:r>
              <a:rPr lang="ru-RU" sz="1600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Второй вариант исполнения, для металлической посуды</a:t>
            </a:r>
            <a:endParaRPr lang="ru-RU" sz="1600" b="1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9458" y="1012764"/>
            <a:ext cx="4908731" cy="3935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162" y="1677956"/>
            <a:ext cx="6505574" cy="2626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6771737" y="1354348"/>
            <a:ext cx="146648" cy="47962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767751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6217920"/>
            <a:ext cx="4037162" cy="41910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77036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93920" y="276045"/>
            <a:ext cx="6126480" cy="396816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B1517"/>
                </a:solidFill>
                <a:latin typeface="Muller ExtraBold"/>
              </a:rPr>
              <a:t>ПОТЕНЦИАЛЬНОЕ ПРИМЕНЕНИЕ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295" y="0"/>
            <a:ext cx="1015942" cy="73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0" y="1043940"/>
            <a:ext cx="99060" cy="483108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211821"/>
            <a:ext cx="1726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ERMA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164580"/>
            <a:ext cx="401990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1680166" y="1"/>
            <a:ext cx="511834" cy="465825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CB1517"/>
                </a:solidFill>
                <a:latin typeface="Muller ExtraBold"/>
              </a:rPr>
              <a:t>11</a:t>
            </a:r>
            <a:endParaRPr lang="ru-RU" sz="2400" b="1" i="1" dirty="0">
              <a:solidFill>
                <a:srgbClr val="CB1517"/>
              </a:solidFill>
              <a:latin typeface="Muller ExtraBold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0" y="-28901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7006" y="1041318"/>
            <a:ext cx="5719352" cy="37032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19000" endPos="24000" dist="5000" dir="5400000" sy="-100000" algn="bl" rotWithShape="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9189" y="1038703"/>
            <a:ext cx="5689000" cy="3697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500332" y="4799770"/>
            <a:ext cx="5197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9  – Буржуйки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изготовленные для отправки в зону СВО     </a:t>
            </a:r>
            <a:endParaRPr lang="ru-RU" sz="1600" b="1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250284" y="4772935"/>
            <a:ext cx="42746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Рисунок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10  – </a:t>
            </a:r>
            <a:r>
              <a:rPr lang="ru-RU" sz="1600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Буржуйка</a:t>
            </a:r>
            <a:r>
              <a:rPr lang="en-US" sz="1600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1600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применяемая  для отопления  </a:t>
            </a:r>
            <a:r>
              <a:rPr lang="en-US" sz="1600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600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зимовки</a:t>
            </a:r>
            <a:r>
              <a:rPr lang="en-US" sz="1600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1600" b="1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7315200" y="4195505"/>
            <a:ext cx="4602480" cy="60001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5257129" y="4720756"/>
            <a:ext cx="1976791" cy="151192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192000" cy="767751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6217920"/>
            <a:ext cx="4037162" cy="41910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77036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020574" y="276045"/>
            <a:ext cx="5598543" cy="396816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B1517"/>
                </a:solidFill>
              </a:rPr>
              <a:t>ПЛАНИРУЕМЫЕ ТЕХ.ПАРАМЕТРЫ</a:t>
            </a:r>
            <a:endParaRPr lang="ru-RU" sz="2800" b="1" dirty="0">
              <a:solidFill>
                <a:srgbClr val="CB1517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295" y="0"/>
            <a:ext cx="1015942" cy="73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0" y="1043940"/>
            <a:ext cx="99060" cy="483108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211821"/>
            <a:ext cx="1726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ERMA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164580"/>
            <a:ext cx="401990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1576649" y="1"/>
            <a:ext cx="615351" cy="465825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CB1517"/>
                </a:solidFill>
                <a:latin typeface="Muller ExtraBold"/>
              </a:rPr>
              <a:t>12</a:t>
            </a:r>
            <a:endParaRPr lang="ru-RU" sz="2400" b="1" i="1" dirty="0">
              <a:solidFill>
                <a:srgbClr val="CB1517"/>
              </a:solidFill>
              <a:latin typeface="Muller ExtraBold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0" y="-28901"/>
            <a:ext cx="12192000" cy="57801"/>
          </a:xfrm>
          <a:prstGeom prst="rect">
            <a:avLst/>
          </a:prstGeom>
          <a:solidFill>
            <a:srgbClr val="CB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Picture 2" descr="https://sun9-73.userapi.com/impg/wA1YK4PbuaxJ1OzM5-HJqPwOenxWkUwSoEexJg/HeiAdUghqyc.jpg?size=2560x1153&amp;quality=95&amp;sign=8c9d582fda877222a3f18da991e7c1e1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340840" y="823152"/>
            <a:ext cx="5755160" cy="2964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179813" y="379499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Рисунок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ru-RU" b="1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Результаты экспериментов тестового образца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421593" y="4163299"/>
            <a:ext cx="2017048" cy="489405"/>
          </a:xfrm>
          <a:prstGeom prst="rect">
            <a:avLst/>
          </a:prstGeom>
          <a:solidFill>
            <a:srgbClr val="F49A1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Макет №1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89593" y="4881592"/>
            <a:ext cx="1785667" cy="489405"/>
          </a:xfrm>
          <a:prstGeom prst="rect">
            <a:avLst/>
          </a:prstGeom>
          <a:solidFill>
            <a:srgbClr val="F49A1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Размеры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711811" y="4960798"/>
            <a:ext cx="1595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160x60x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80 мм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843303" y="4930318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160x160x100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мм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398220" y="5595859"/>
            <a:ext cx="1815380" cy="489405"/>
          </a:xfrm>
          <a:prstGeom prst="rect">
            <a:avLst/>
          </a:prstGeom>
          <a:solidFill>
            <a:srgbClr val="F49A1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Вых.мощность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044011" y="5629824"/>
            <a:ext cx="13163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10 – 25 Вт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809276" y="5632892"/>
            <a:ext cx="1188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5 – 15 Вт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9537172" y="4287328"/>
            <a:ext cx="133038" cy="188477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9758393" y="4163299"/>
            <a:ext cx="2017048" cy="489405"/>
          </a:xfrm>
          <a:prstGeom prst="rect">
            <a:avLst/>
          </a:prstGeom>
          <a:solidFill>
            <a:srgbClr val="F49A1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Макет №2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311955" y="5435024"/>
            <a:ext cx="6554925" cy="98917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277450" y="4713664"/>
            <a:ext cx="6569110" cy="12153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5268822" y="6146418"/>
            <a:ext cx="6567577" cy="10140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7254240" y="4195505"/>
            <a:ext cx="60960" cy="198119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11846560" y="4266625"/>
            <a:ext cx="60960" cy="198119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68953" y="4405965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spc="-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Вых</a:t>
            </a:r>
            <a:r>
              <a:rPr lang="ru-RU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напряжение</a:t>
            </a:r>
            <a:r>
              <a:rPr lang="en-US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7,</a:t>
            </a:r>
            <a:r>
              <a:rPr lang="ru-RU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72</a:t>
            </a:r>
            <a:r>
              <a:rPr lang="en-US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r>
              <a:rPr lang="ru-RU" sz="2000" spc="-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Вых</a:t>
            </a:r>
            <a:r>
              <a:rPr lang="ru-RU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ток</a:t>
            </a:r>
            <a:r>
              <a:rPr lang="en-US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80 мА</a:t>
            </a:r>
          </a:p>
          <a:p>
            <a:r>
              <a:rPr lang="ru-RU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Температура холодной стороны</a:t>
            </a:r>
            <a:r>
              <a:rPr lang="en-US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5 °С</a:t>
            </a:r>
            <a:endParaRPr lang="en-US" sz="2000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Температура горячей стороны</a:t>
            </a:r>
            <a:r>
              <a:rPr lang="en-US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  °С</a:t>
            </a:r>
          </a:p>
          <a:p>
            <a:r>
              <a:rPr lang="ru-RU" sz="2000" spc="-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Вых</a:t>
            </a:r>
            <a:r>
              <a:rPr lang="ru-RU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Мощность</a:t>
            </a:r>
            <a:r>
              <a:rPr lang="en-US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0</a:t>
            </a:r>
            <a:r>
              <a:rPr lang="en-US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,6 </a:t>
            </a:r>
            <a:r>
              <a:rPr lang="ru-RU" sz="2000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Вт</a:t>
            </a:r>
            <a:endParaRPr lang="ru-RU" b="1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82619" y="1233578"/>
            <a:ext cx="3736314" cy="237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3F078116-B70D-482B-B8C8-90CF27B27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2510" y="5641424"/>
            <a:ext cx="407988" cy="365125"/>
          </a:xfrm>
        </p:spPr>
        <p:txBody>
          <a:bodyPr/>
          <a:lstStyle/>
          <a:p>
            <a:pPr rtl="0"/>
            <a:r>
              <a:rPr lang="ru-RU" dirty="0"/>
              <a:t>9</a:t>
            </a:r>
            <a:endParaRPr lang="ru-RU" noProof="0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4282F9E-51FB-40FE-A994-AD35AD8052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96" r="1496"/>
          <a:stretch/>
        </p:blipFill>
        <p:spPr>
          <a:xfrm>
            <a:off x="4934014" y="945829"/>
            <a:ext cx="2323972" cy="1935793"/>
          </a:xfrm>
          <a:prstGeom prst="ellipse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2A924EF-DAE7-4A05-B13E-7C4CCF34A607}"/>
              </a:ext>
            </a:extLst>
          </p:cNvPr>
          <p:cNvSpPr txBox="1"/>
          <p:nvPr/>
        </p:nvSpPr>
        <p:spPr>
          <a:xfrm>
            <a:off x="2191455" y="2916127"/>
            <a:ext cx="8048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i="1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8" name="Нижний колонтитул 3">
            <a:extLst>
              <a:ext uri="{FF2B5EF4-FFF2-40B4-BE49-F238E27FC236}">
                <a16:creationId xmlns="" xmlns:a16="http://schemas.microsoft.com/office/drawing/2014/main" id="{76B986B5-C735-436F-BB9B-935458CB2A44}"/>
              </a:ext>
            </a:extLst>
          </p:cNvPr>
          <p:cNvSpPr txBox="1">
            <a:spLocks/>
          </p:cNvSpPr>
          <p:nvPr/>
        </p:nvSpPr>
        <p:spPr>
          <a:xfrm>
            <a:off x="288494" y="6217986"/>
            <a:ext cx="284908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1218" y="610318"/>
            <a:ext cx="3332114" cy="2115628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115018" y="3469603"/>
            <a:ext cx="6096000" cy="321607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2400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endParaRPr lang="en-US" spc="-2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</a:t>
            </a:r>
            <a:r>
              <a:rPr lang="en-US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+7</a:t>
            </a:r>
            <a:r>
              <a:rPr lang="ru-RU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977</a:t>
            </a:r>
            <a:r>
              <a:rPr lang="ru-RU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563</a:t>
            </a:r>
            <a:r>
              <a:rPr lang="ru-RU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97</a:t>
            </a:r>
            <a:r>
              <a:rPr lang="ru-RU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endParaRPr lang="ru-RU" spc="-2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Почта</a:t>
            </a:r>
            <a:r>
              <a:rPr lang="en-US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en-US" u="sng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kanfetskiy@mail.ru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en-US" u="sng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kanfetskiy@gmail.com 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en-US" u="sng" spc="-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kanfetskiy@yandex.ru</a:t>
            </a:r>
          </a:p>
          <a:p>
            <a:pPr marL="953508" marR="18146" lvl="2">
              <a:lnSpc>
                <a:spcPct val="111800"/>
              </a:lnSpc>
              <a:spcBef>
                <a:spcPts val="628"/>
              </a:spcBef>
            </a:pPr>
            <a:endParaRPr lang="en-US" u="sng" spc="-2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endParaRPr lang="ru-RU" spc="-2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sun9-21.userapi.com/impg/J89PdXH5EjHpFPHPkGK0LftLJPJ5kJZ6zn1RZg/Qg-UQMA1eJU.jpg?size=699x699&amp;quality=95&amp;sign=35e546cc547e91d1d96121dfa042110b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96193" y="4434445"/>
            <a:ext cx="1389542" cy="138954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863202" y="3562709"/>
            <a:ext cx="6565470" cy="112143"/>
          </a:xfrm>
          <a:prstGeom prst="rect">
            <a:avLst/>
          </a:prstGeom>
          <a:solidFill>
            <a:srgbClr val="F49A19"/>
          </a:solidFill>
          <a:ln>
            <a:solidFill>
              <a:srgbClr val="CB1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911791"/>
            <a:ext cx="2297502" cy="45719"/>
          </a:xfrm>
          <a:prstGeom prst="rect">
            <a:avLst/>
          </a:prstGeom>
          <a:solidFill>
            <a:srgbClr val="F49A19"/>
          </a:solidFill>
          <a:ln>
            <a:solidFill>
              <a:srgbClr val="F49A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5848710"/>
            <a:ext cx="4490720" cy="69012"/>
          </a:xfrm>
          <a:prstGeom prst="rect">
            <a:avLst/>
          </a:prstGeom>
          <a:solidFill>
            <a:srgbClr val="F49A19"/>
          </a:solidFill>
          <a:ln>
            <a:solidFill>
              <a:srgbClr val="F49A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502670"/>
            <a:ext cx="133614" cy="5349489"/>
          </a:xfrm>
          <a:prstGeom prst="rect">
            <a:avLst/>
          </a:prstGeom>
          <a:solidFill>
            <a:srgbClr val="F49A19"/>
          </a:solidFill>
          <a:ln>
            <a:solidFill>
              <a:srgbClr val="F49A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485735" y="4528869"/>
            <a:ext cx="45719" cy="1388852"/>
          </a:xfrm>
          <a:prstGeom prst="rect">
            <a:avLst/>
          </a:prstGeom>
          <a:solidFill>
            <a:srgbClr val="F49A19"/>
          </a:solidFill>
          <a:ln>
            <a:solidFill>
              <a:srgbClr val="F49A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6164580"/>
            <a:ext cx="401990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217920"/>
            <a:ext cx="4037162" cy="419100"/>
          </a:xfrm>
          <a:prstGeom prst="rect">
            <a:avLst/>
          </a:prstGeom>
          <a:solidFill>
            <a:srgbClr val="F49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2023, РГРТУ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6164580"/>
            <a:ext cx="401990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343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</TotalTime>
  <Words>772</Words>
  <Application>Microsoft Office PowerPoint</Application>
  <PresentationFormat>Произвольный</PresentationFormat>
  <Paragraphs>174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Полина Соловьева</dc:creator>
  <cp:lastModifiedBy>user</cp:lastModifiedBy>
  <cp:revision>45</cp:revision>
  <dcterms:created xsi:type="dcterms:W3CDTF">2023-11-21T15:30:10Z</dcterms:created>
  <dcterms:modified xsi:type="dcterms:W3CDTF">2023-11-27T00:43:51Z</dcterms:modified>
</cp:coreProperties>
</file>