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3" r:id="rId3"/>
    <p:sldId id="287" r:id="rId4"/>
    <p:sldId id="284" r:id="rId5"/>
    <p:sldId id="263" r:id="rId6"/>
    <p:sldId id="285" r:id="rId7"/>
    <p:sldId id="274" r:id="rId8"/>
    <p:sldId id="277" r:id="rId9"/>
    <p:sldId id="266" r:id="rId10"/>
    <p:sldId id="268" r:id="rId11"/>
    <p:sldId id="280" r:id="rId12"/>
    <p:sldId id="281" r:id="rId13"/>
    <p:sldId id="286" r:id="rId14"/>
    <p:sldId id="282" r:id="rId15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FDA"/>
    <a:srgbClr val="FAB910"/>
    <a:srgbClr val="FEC619"/>
    <a:srgbClr val="CB9813"/>
    <a:srgbClr val="6C7073"/>
    <a:srgbClr val="95744C"/>
    <a:srgbClr val="BAA995"/>
    <a:srgbClr val="EFF0F5"/>
    <a:srgbClr val="C1B19E"/>
    <a:srgbClr val="F7FB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14"/>
  </p:normalViewPr>
  <p:slideViewPr>
    <p:cSldViewPr snapToGrid="0" snapToObjects="1">
      <p:cViewPr>
        <p:scale>
          <a:sx n="75" d="100"/>
          <a:sy n="75" d="100"/>
        </p:scale>
        <p:origin x="946" y="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7"/>
          <c:dPt>
            <c:idx val="0"/>
            <c:bubble3D val="0"/>
            <c:explosion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83D-44C7-917E-EFC8B3F72A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83D-44C7-917E-EFC8B3F72AA9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88.5</c:v>
                </c:pt>
                <c:pt idx="1">
                  <c:v>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3D-44C7-917E-EFC8B3F72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E3A-40DE-A3B6-7EECC3CC669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E3A-40DE-A3B6-7EECC3CC6695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28-4B65-B431-0A69B14847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201-4E50-B00D-4477062865D6}"/>
              </c:ext>
            </c:extLst>
          </c:dPt>
          <c:dPt>
            <c:idx val="1"/>
            <c:bubble3D val="0"/>
            <c:explosion val="7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B201-4E50-B00D-4477062865D6}"/>
              </c:ext>
            </c:extLst>
          </c:dPt>
          <c:dPt>
            <c:idx val="2"/>
            <c:bubble3D val="0"/>
            <c:explosion val="41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201-4E50-B00D-4477062865D6}"/>
              </c:ext>
            </c:extLst>
          </c:dPt>
          <c:dPt>
            <c:idx val="3"/>
            <c:bubble3D val="0"/>
            <c:explosion val="5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201-4E50-B00D-4477062865D6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74</c:v>
                </c:pt>
                <c:pt idx="1">
                  <c:v>50</c:v>
                </c:pt>
                <c:pt idx="2">
                  <c:v>7</c:v>
                </c:pt>
                <c:pt idx="3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01-4E50-B00D-4477062865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0.46392</cdr:x>
      <cdr:y>0.57377</cdr:y>
    </cdr:from>
    <cdr:to>
      <cdr:x>0.62051</cdr:x>
      <cdr:y>0.71301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55574" y="1720188"/>
          <a:ext cx="795130" cy="4174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u="sng" dirty="0" smtClean="0">
              <a:solidFill>
                <a:schemeClr val="tx1"/>
              </a:solidFill>
            </a:rPr>
            <a:t>Да</a:t>
          </a:r>
          <a:endParaRPr lang="ru-RU" sz="2000" u="sng" dirty="0">
            <a:solidFill>
              <a:schemeClr val="tx1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81163A-9AAD-CD45-B4AF-FDFE4F21AF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090732-A618-5A4E-A537-64A4B51DBF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8408" y="1324244"/>
            <a:ext cx="5962402" cy="2387600"/>
          </a:xfrm>
        </p:spPr>
        <p:txBody>
          <a:bodyPr anchor="b"/>
          <a:lstStyle>
            <a:lvl1pPr algn="l">
              <a:defRPr sz="6000">
                <a:solidFill>
                  <a:srgbClr val="CB981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B81846-9D9A-1D48-92A5-021FC167E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8408" y="3803919"/>
            <a:ext cx="596240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B87F3-D628-A44F-8A71-6B5B8A4DF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05/17/2023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91E38-62B0-8045-9769-C5AE194EE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2D7D1-E196-7F41-90C4-8E5B6201A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160369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57925-613C-8F4C-898F-6D8E28BAE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E8AEF-A169-0A42-A7FC-B7BFA281F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3F5BF-3B8F-A441-9A1E-787664CE8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05/17/2023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90D71-0132-B74F-AD43-4E63924C4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44F60-AD23-9B4A-85BC-49CF6F6F9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062204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CD35F-2DE7-044D-9304-4D0E27C6B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14C52-09E4-0142-8C93-9205AFB92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60AB2-67FE-C342-BEE5-51174E49F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05/17/2023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DFC55-2E13-584D-9D9C-483FA1164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4BBE1-4D03-1848-9FAF-D2A30348A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23643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897D9-C720-FB4C-99A6-E445499FC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FFF7A-6894-C343-8B2B-8CFB6B3963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11E1F2-BB81-C84C-8A0E-597E1D6BD7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CFDE69-843F-2F45-A01D-7A6455D9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05/17/2023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EC541-CB0F-1447-A506-BD02C21E4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2364D8-2F86-5249-AC00-826CF62D6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377776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39618-D58A-3E49-8DBF-D185F900F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3A620-4AFC-9442-A00C-5510DF8CA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34134F-3AB2-EB41-8F58-E4D3BED981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A31031-5110-B148-9012-2884EAD357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11604A-9105-DF44-B650-A1CDCA6DC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653A2E-AE44-7C4F-AD8A-5F36F9C07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05/17/2023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0CA3C9-D689-5B43-8F60-5DE3EB385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1D2C46-9E97-CA48-B838-A1DDA3155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1590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15520-22D4-3640-9D6F-597D86B97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0402F3-0F1B-F04F-8083-FE485CB3E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05/17/2023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BE8DC6-F039-8F4F-B92C-661E778DE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A092C0-3DBB-0C4D-B089-D6C4E4BC8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756236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9A5E4A-1220-D446-BFF2-E1B1A29E5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05/17/2023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970E6-167F-3A4C-9E6F-0D0471B4F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790E22-C2AC-9449-9D85-E56E7D2FA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426594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90BD6-680C-F145-A915-786F60844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18EA1-3EA0-D141-8A9E-4B0E2D1CB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F6717-0AE9-A949-B7AD-CBBECBA102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C583AA-572B-E44C-BA53-CC26402E6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05/17/2023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C6B4A8-79E2-0A42-BF1C-E322E051C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C163C5-04D9-D149-B649-5C57AA533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643353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19A20-09BC-224C-966B-185E6E82F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DE4764-B322-6D45-9B1F-7B7BC65DD6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ABEFD-5A6F-8643-923F-DEFDD3EE0D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1069A7-6823-6749-A5A0-441D11337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05/17/2023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5EFE2E-5D71-494E-B417-95968039D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9D1E64-6BCA-7947-AE30-65C339C3F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763616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9C6D8-FAE2-CB48-B6AF-599145010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2E4046-1F2A-4549-875D-8B6B8B32A5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EC362-F507-E74D-A2C6-C5E7696D8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05/17/2023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D965-AD9F-644D-9131-2745EC311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CBF72-9E7A-C148-95AB-B935E67E5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783083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46FE51-5627-FC4A-A9A8-42553B4EA8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B8741F-A682-2943-9C3F-0EF5CE5ECC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6AE9C-D32B-0741-85DC-E155CB25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05/17/2023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3E463-3A1C-6143-A147-7218C72CC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D7D94-A99D-EB42-9BD5-192CF6015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53340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3945941-387D-394B-AB4A-8F41333371C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8F7AC8-1812-A049-A6C6-68DF81168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5E004-3B16-8247-A495-FDDBB5542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16F0A-2448-D74F-A923-12E842E64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0EA87-86B7-834A-A87D-CEE75A2A3BFC}" type="datetimeFigureOut">
              <a:rPr lang="en-UA" smtClean="0"/>
              <a:t>05/17/2023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F9B30-A15F-DA40-8258-123C4CBC7D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01F1E-3986-CD43-A0EB-5C56A273E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888247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10" Type="http://schemas.microsoft.com/office/2007/relationships/hdphoto" Target="../media/hdphoto5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7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9.wdp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6A8F9-4B70-7344-BB17-971292C49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0663" y="1558309"/>
            <a:ext cx="6677891" cy="23876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ВЕНДИНГОВАЯ ТИПОГРАФИЯ в ТОГУ</a:t>
            </a:r>
            <a:endParaRPr lang="en-UA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7B0B40-7554-4F48-967E-E248A4DDE8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663" y="3924029"/>
            <a:ext cx="6217228" cy="1655762"/>
          </a:xfrm>
        </p:spPr>
        <p:txBody>
          <a:bodyPr>
            <a:normAutofit/>
          </a:bodyPr>
          <a:lstStyle/>
          <a:p>
            <a:r>
              <a:rPr lang="ru-RU" sz="2800" i="1" spc="300" dirty="0" smtClean="0"/>
              <a:t>Будущее современной печати </a:t>
            </a:r>
            <a:br>
              <a:rPr lang="ru-RU" sz="2800" i="1" spc="300" dirty="0" smtClean="0"/>
            </a:br>
            <a:endParaRPr lang="ru-RU" sz="2800" i="1" spc="300" dirty="0"/>
          </a:p>
        </p:txBody>
      </p:sp>
      <p:sp>
        <p:nvSpPr>
          <p:cNvPr id="4" name="TextBox 3"/>
          <p:cNvSpPr txBox="1"/>
          <p:nvPr/>
        </p:nvSpPr>
        <p:spPr>
          <a:xfrm>
            <a:off x="460663" y="4780047"/>
            <a:ext cx="4966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rgbClr val="CB9813"/>
                </a:solidFill>
              </a:rPr>
              <a:t>Выполнили </a:t>
            </a:r>
            <a:r>
              <a:rPr lang="ru-RU" sz="1600" i="1" dirty="0" smtClean="0">
                <a:solidFill>
                  <a:srgbClr val="CB9813"/>
                </a:solidFill>
              </a:rPr>
              <a:t>студенты гр. МБ(б)-01: </a:t>
            </a:r>
          </a:p>
          <a:p>
            <a:r>
              <a:rPr lang="ru-RU" sz="1600" i="1" dirty="0">
                <a:solidFill>
                  <a:srgbClr val="6C7073"/>
                </a:solidFill>
              </a:rPr>
              <a:t>Вольф </a:t>
            </a:r>
            <a:r>
              <a:rPr lang="ru-RU" sz="1600" i="1" dirty="0" smtClean="0">
                <a:solidFill>
                  <a:srgbClr val="6C7073"/>
                </a:solidFill>
              </a:rPr>
              <a:t>Вадим, </a:t>
            </a:r>
            <a:r>
              <a:rPr lang="ru-RU" sz="1600" i="1" dirty="0" err="1" smtClean="0">
                <a:solidFill>
                  <a:srgbClr val="6C7073"/>
                </a:solidFill>
              </a:rPr>
              <a:t>Генералова</a:t>
            </a:r>
            <a:r>
              <a:rPr lang="ru-RU" sz="1600" i="1" dirty="0" smtClean="0">
                <a:solidFill>
                  <a:srgbClr val="6C7073"/>
                </a:solidFill>
              </a:rPr>
              <a:t> Анастасия, Карпова </a:t>
            </a:r>
            <a:r>
              <a:rPr lang="ru-RU" sz="1600" i="1" dirty="0" smtClean="0">
                <a:solidFill>
                  <a:srgbClr val="6C7073"/>
                </a:solidFill>
              </a:rPr>
              <a:t>Арина, Олейник Кирилл, Шолохова Ксения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0663" y="5661642"/>
            <a:ext cx="4637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rgbClr val="CB9813"/>
                </a:solidFill>
              </a:rPr>
              <a:t>Руководитель:</a:t>
            </a:r>
          </a:p>
          <a:p>
            <a:r>
              <a:rPr lang="ru-RU" sz="1600" i="1" dirty="0" err="1" smtClean="0">
                <a:solidFill>
                  <a:srgbClr val="6C7073"/>
                </a:solidFill>
              </a:rPr>
              <a:t>Курашова</a:t>
            </a:r>
            <a:r>
              <a:rPr lang="ru-RU" sz="1600" i="1" dirty="0" smtClean="0">
                <a:solidFill>
                  <a:srgbClr val="6C7073"/>
                </a:solidFill>
              </a:rPr>
              <a:t> Екатерина Анатольевна</a:t>
            </a:r>
          </a:p>
        </p:txBody>
      </p:sp>
    </p:spTree>
    <p:extLst>
      <p:ext uri="{BB962C8B-B14F-4D97-AF65-F5344CB8AC3E}">
        <p14:creationId xmlns:p14="http://schemas.microsoft.com/office/powerpoint/2010/main" val="94225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39658" y="392804"/>
            <a:ext cx="10515600" cy="779463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6C7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Выявление </a:t>
            </a:r>
            <a:r>
              <a:rPr lang="ru-RU" sz="5400" b="1" dirty="0" smtClean="0">
                <a:solidFill>
                  <a:srgbClr val="6C7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потребности </a:t>
            </a:r>
            <a:r>
              <a:rPr lang="ru-RU" sz="5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5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1295" y="1599830"/>
            <a:ext cx="8207611" cy="463789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6359" y="1843422"/>
            <a:ext cx="7656442" cy="447704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600" b="1" dirty="0" smtClean="0">
                <a:latin typeface="+mj-lt"/>
              </a:rPr>
              <a:t>     Основным</a:t>
            </a:r>
            <a:r>
              <a:rPr lang="ru-RU" sz="2600" dirty="0" smtClean="0">
                <a:latin typeface="+mj-lt"/>
              </a:rPr>
              <a:t> направлением деятельности университетов является </a:t>
            </a:r>
            <a:r>
              <a:rPr lang="ru-RU" sz="2600" b="1" dirty="0" smtClean="0">
                <a:latin typeface="+mj-lt"/>
              </a:rPr>
              <a:t>научно-исследовательская</a:t>
            </a:r>
            <a:r>
              <a:rPr lang="ru-RU" sz="2600" dirty="0" smtClean="0">
                <a:latin typeface="+mj-lt"/>
              </a:rPr>
              <a:t> деятельность. </a:t>
            </a:r>
          </a:p>
          <a:p>
            <a:pPr marL="0" indent="0" algn="just">
              <a:buNone/>
            </a:pPr>
            <a:r>
              <a:rPr lang="ru-RU" sz="2600" dirty="0" smtClean="0">
                <a:latin typeface="+mj-lt"/>
              </a:rPr>
              <a:t>     Для </a:t>
            </a:r>
            <a:r>
              <a:rPr lang="ru-RU" sz="2600" b="1" dirty="0" smtClean="0">
                <a:latin typeface="+mj-lt"/>
              </a:rPr>
              <a:t>повышения</a:t>
            </a:r>
            <a:r>
              <a:rPr lang="ru-RU" sz="2600" dirty="0" smtClean="0">
                <a:latin typeface="+mj-lt"/>
              </a:rPr>
              <a:t> </a:t>
            </a:r>
            <a:r>
              <a:rPr lang="ru-RU" sz="2600" dirty="0">
                <a:latin typeface="+mj-lt"/>
              </a:rPr>
              <a:t>степени </a:t>
            </a:r>
            <a:r>
              <a:rPr lang="ru-RU" sz="2600" b="1" dirty="0">
                <a:latin typeface="+mj-lt"/>
              </a:rPr>
              <a:t>продуктивности</a:t>
            </a:r>
            <a:r>
              <a:rPr lang="ru-RU" sz="2600" dirty="0">
                <a:latin typeface="+mj-lt"/>
              </a:rPr>
              <a:t> </a:t>
            </a:r>
            <a:r>
              <a:rPr lang="ru-RU" sz="2600" dirty="0" smtClean="0">
                <a:latin typeface="+mj-lt"/>
              </a:rPr>
              <a:t>учебного процесса в </a:t>
            </a:r>
            <a:r>
              <a:rPr lang="ru-RU" sz="2600" dirty="0">
                <a:latin typeface="+mj-lt"/>
              </a:rPr>
              <a:t>силу наличия в образовательном процессе </a:t>
            </a:r>
            <a:r>
              <a:rPr lang="ru-RU" sz="2600" b="1" dirty="0">
                <a:latin typeface="+mj-lt"/>
              </a:rPr>
              <a:t>большого </a:t>
            </a:r>
            <a:r>
              <a:rPr lang="ru-RU" sz="2600" dirty="0">
                <a:latin typeface="+mj-lt"/>
              </a:rPr>
              <a:t>количества</a:t>
            </a:r>
            <a:r>
              <a:rPr lang="ru-RU" sz="2600" b="1" dirty="0">
                <a:latin typeface="+mj-lt"/>
              </a:rPr>
              <a:t> печатных работ</a:t>
            </a:r>
            <a:r>
              <a:rPr lang="ru-RU" sz="2600" dirty="0">
                <a:latin typeface="+mj-lt"/>
              </a:rPr>
              <a:t> появляется </a:t>
            </a:r>
            <a:r>
              <a:rPr lang="ru-RU" sz="2600" b="1" dirty="0" smtClean="0">
                <a:solidFill>
                  <a:srgbClr val="FF0000"/>
                </a:solidFill>
                <a:latin typeface="+mj-lt"/>
              </a:rPr>
              <a:t>необходимость</a:t>
            </a:r>
            <a:r>
              <a:rPr lang="ru-RU" sz="2600" dirty="0">
                <a:latin typeface="+mj-lt"/>
              </a:rPr>
              <a:t> </a:t>
            </a:r>
            <a:r>
              <a:rPr lang="ru-RU" sz="2600" dirty="0" smtClean="0">
                <a:latin typeface="+mj-lt"/>
              </a:rPr>
              <a:t>в:</a:t>
            </a:r>
          </a:p>
          <a:p>
            <a:pPr algn="just"/>
            <a:r>
              <a:rPr lang="ru-RU" sz="2600" b="1" dirty="0">
                <a:latin typeface="+mj-lt"/>
              </a:rPr>
              <a:t>д</a:t>
            </a:r>
            <a:r>
              <a:rPr lang="ru-RU" sz="2600" b="1" dirty="0" smtClean="0">
                <a:latin typeface="+mj-lt"/>
              </a:rPr>
              <a:t>оступной</a:t>
            </a:r>
            <a:r>
              <a:rPr lang="ru-RU" sz="2600" dirty="0">
                <a:latin typeface="+mj-lt"/>
              </a:rPr>
              <a:t>,</a:t>
            </a:r>
            <a:endParaRPr lang="ru-RU" sz="2600" dirty="0" smtClean="0">
              <a:latin typeface="+mj-lt"/>
            </a:endParaRPr>
          </a:p>
          <a:p>
            <a:pPr algn="just"/>
            <a:r>
              <a:rPr lang="ru-RU" sz="2600" b="1" dirty="0">
                <a:latin typeface="+mj-lt"/>
              </a:rPr>
              <a:t>б</a:t>
            </a:r>
            <a:r>
              <a:rPr lang="ru-RU" sz="2600" b="1" dirty="0" smtClean="0">
                <a:latin typeface="+mj-lt"/>
              </a:rPr>
              <a:t>ыстрой</a:t>
            </a:r>
            <a:r>
              <a:rPr lang="ru-RU" sz="2600" dirty="0">
                <a:latin typeface="+mj-lt"/>
              </a:rPr>
              <a:t>,</a:t>
            </a:r>
            <a:r>
              <a:rPr lang="ru-RU" sz="2600" dirty="0" smtClean="0">
                <a:latin typeface="+mj-lt"/>
              </a:rPr>
              <a:t> </a:t>
            </a:r>
          </a:p>
          <a:p>
            <a:pPr algn="just"/>
            <a:r>
              <a:rPr lang="ru-RU" sz="2600" b="1" dirty="0" err="1" smtClean="0">
                <a:latin typeface="+mj-lt"/>
              </a:rPr>
              <a:t>малозатратной</a:t>
            </a:r>
            <a:r>
              <a:rPr lang="ru-RU" sz="2600" dirty="0" smtClean="0">
                <a:latin typeface="+mj-lt"/>
              </a:rPr>
              <a:t> </a:t>
            </a:r>
            <a:r>
              <a:rPr lang="ru-RU" sz="2600" dirty="0">
                <a:latin typeface="+mj-lt"/>
              </a:rPr>
              <a:t>печати документов.</a:t>
            </a:r>
          </a:p>
          <a:p>
            <a:pPr marL="0" indent="0" algn="just">
              <a:buNone/>
            </a:pPr>
            <a:endParaRPr lang="ru-RU" sz="2600" dirty="0">
              <a:latin typeface="+mj-lt"/>
            </a:endParaRPr>
          </a:p>
        </p:txBody>
      </p:sp>
      <p:grpSp>
        <p:nvGrpSpPr>
          <p:cNvPr id="6" name="Группа 5"/>
          <p:cNvGrpSpPr/>
          <p:nvPr/>
        </p:nvGrpSpPr>
        <p:grpSpPr>
          <a:xfrm rot="10800000">
            <a:off x="8552872" y="2022763"/>
            <a:ext cx="3565236" cy="1257082"/>
            <a:chOff x="-350982" y="1899516"/>
            <a:chExt cx="7185891" cy="2013529"/>
          </a:xfrm>
          <a:solidFill>
            <a:schemeClr val="bg2"/>
          </a:solidFill>
        </p:grpSpPr>
        <p:sp>
          <p:nvSpPr>
            <p:cNvPr id="7" name="Прямоугольник 6"/>
            <p:cNvSpPr/>
            <p:nvPr/>
          </p:nvSpPr>
          <p:spPr>
            <a:xfrm>
              <a:off x="-350982" y="1899517"/>
              <a:ext cx="5320145" cy="2013528"/>
            </a:xfrm>
            <a:prstGeom prst="rect">
              <a:avLst/>
            </a:prstGeom>
            <a:solidFill>
              <a:srgbClr val="6C70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Блок-схема: задержка 7"/>
            <p:cNvSpPr/>
            <p:nvPr/>
          </p:nvSpPr>
          <p:spPr>
            <a:xfrm>
              <a:off x="4821381" y="1899516"/>
              <a:ext cx="2013528" cy="2013528"/>
            </a:xfrm>
            <a:prstGeom prst="flowChartDelay">
              <a:avLst/>
            </a:prstGeom>
            <a:solidFill>
              <a:srgbClr val="6C70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9" name="Прямая соединительная линия 8"/>
          <p:cNvCxnSpPr/>
          <p:nvPr/>
        </p:nvCxnSpPr>
        <p:spPr>
          <a:xfrm>
            <a:off x="1967345" y="1184918"/>
            <a:ext cx="6775248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973539" y="2202502"/>
            <a:ext cx="31445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EFF0F5"/>
                </a:solidFill>
              </a:rPr>
              <a:t>Актуально</a:t>
            </a:r>
            <a:endParaRPr lang="ru-RU" sz="4400" b="1" dirty="0">
              <a:solidFill>
                <a:srgbClr val="EFF0F5"/>
              </a:solidFill>
            </a:endParaRPr>
          </a:p>
        </p:txBody>
      </p:sp>
      <p:grpSp>
        <p:nvGrpSpPr>
          <p:cNvPr id="11" name="Группа 10"/>
          <p:cNvGrpSpPr/>
          <p:nvPr/>
        </p:nvGrpSpPr>
        <p:grpSpPr>
          <a:xfrm rot="1567936">
            <a:off x="7351598" y="4949836"/>
            <a:ext cx="1416261" cy="1154903"/>
            <a:chOff x="4934989" y="1636078"/>
            <a:chExt cx="512250" cy="421705"/>
          </a:xfrm>
          <a:solidFill>
            <a:srgbClr val="FAB910"/>
          </a:solidFill>
        </p:grpSpPr>
        <p:sp>
          <p:nvSpPr>
            <p:cNvPr id="12" name="Овал 11"/>
            <p:cNvSpPr/>
            <p:nvPr/>
          </p:nvSpPr>
          <p:spPr>
            <a:xfrm>
              <a:off x="493498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515653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537808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493498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515653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537808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3498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515653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537808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35381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264533" y="2077278"/>
            <a:ext cx="3689725" cy="13417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191" y="571934"/>
            <a:ext cx="10654747" cy="779463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AB9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опроса обучающихся</a:t>
            </a:r>
            <a:endParaRPr lang="ru-RU" sz="5400" b="1" dirty="0">
              <a:solidFill>
                <a:srgbClr val="FAB91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 title="Кому приходилось терять время в типографиях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5089472"/>
              </p:ext>
            </p:extLst>
          </p:nvPr>
        </p:nvGraphicFramePr>
        <p:xfrm>
          <a:off x="-617742" y="3348769"/>
          <a:ext cx="5077597" cy="2998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64533" y="2148440"/>
            <a:ext cx="3689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«Кто терял время в копи-центрах в ожидании очереди?»</a:t>
            </a:r>
            <a:endParaRPr lang="ru-RU" sz="2400" dirty="0">
              <a:latin typeface="+mj-lt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1276718" y="3697679"/>
            <a:ext cx="795130" cy="41744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chemeClr val="bg1"/>
                </a:solidFill>
              </a:rPr>
              <a:t>Нет</a:t>
            </a:r>
            <a:endParaRPr lang="ru-RU" sz="2000" dirty="0">
              <a:solidFill>
                <a:schemeClr val="bg1"/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114782192"/>
              </p:ext>
            </p:extLst>
          </p:nvPr>
        </p:nvGraphicFramePr>
        <p:xfrm>
          <a:off x="3516769" y="1950094"/>
          <a:ext cx="4498009" cy="2937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Скругленный прямоугольник 15"/>
          <p:cNvSpPr/>
          <p:nvPr/>
        </p:nvSpPr>
        <p:spPr>
          <a:xfrm>
            <a:off x="3861227" y="5005014"/>
            <a:ext cx="3689725" cy="13417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3861227" y="5086373"/>
            <a:ext cx="3689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«Довольны ли предоставляемыми услугами типографии?»</a:t>
            </a:r>
            <a:endParaRPr lang="ru-RU" sz="2400" dirty="0">
              <a:latin typeface="+mj-lt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4910959" y="3140047"/>
            <a:ext cx="795130" cy="41744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chemeClr val="bg1"/>
                </a:solidFill>
              </a:rPr>
              <a:t>Да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6122021" y="3140046"/>
            <a:ext cx="795130" cy="41744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u="sng" dirty="0" smtClean="0"/>
              <a:t>Нет</a:t>
            </a:r>
            <a:endParaRPr lang="ru-RU" sz="2000" u="sng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916158" y="2066036"/>
            <a:ext cx="3689725" cy="13417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7916158" y="2280820"/>
            <a:ext cx="36897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«На что ориентируетесь при выборе типографии»</a:t>
            </a:r>
            <a:endParaRPr lang="ru-RU" sz="2400" dirty="0">
              <a:latin typeface="+mj-lt"/>
            </a:endParaRPr>
          </a:p>
        </p:txBody>
      </p:sp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2641519207"/>
              </p:ext>
            </p:extLst>
          </p:nvPr>
        </p:nvGraphicFramePr>
        <p:xfrm>
          <a:off x="7550952" y="3592885"/>
          <a:ext cx="4460544" cy="2973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TextBox 1"/>
          <p:cNvSpPr txBox="1"/>
          <p:nvPr/>
        </p:nvSpPr>
        <p:spPr>
          <a:xfrm>
            <a:off x="8643892" y="4350808"/>
            <a:ext cx="989480" cy="41744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Время </a:t>
            </a:r>
            <a:endParaRPr lang="ru-RU" sz="2000" dirty="0"/>
          </a:p>
        </p:txBody>
      </p:sp>
      <p:sp>
        <p:nvSpPr>
          <p:cNvPr id="26" name="TextBox 1"/>
          <p:cNvSpPr txBox="1"/>
          <p:nvPr/>
        </p:nvSpPr>
        <p:spPr>
          <a:xfrm>
            <a:off x="9974011" y="4633167"/>
            <a:ext cx="1131864" cy="41744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Локация</a:t>
            </a:r>
            <a:endParaRPr lang="ru-RU" sz="2000" dirty="0"/>
          </a:p>
        </p:txBody>
      </p:sp>
      <p:sp>
        <p:nvSpPr>
          <p:cNvPr id="27" name="TextBox 1"/>
          <p:cNvSpPr txBox="1"/>
          <p:nvPr/>
        </p:nvSpPr>
        <p:spPr>
          <a:xfrm>
            <a:off x="8938824" y="5686537"/>
            <a:ext cx="1389096" cy="41744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chemeClr val="bg1"/>
                </a:solidFill>
              </a:rPr>
              <a:t>Качество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9" name="TextBox 1"/>
          <p:cNvSpPr txBox="1"/>
          <p:nvPr/>
        </p:nvSpPr>
        <p:spPr>
          <a:xfrm>
            <a:off x="7879275" y="6100796"/>
            <a:ext cx="1259357" cy="41744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Личный контакт </a:t>
            </a:r>
            <a:endParaRPr lang="ru-RU" sz="2000" dirty="0"/>
          </a:p>
        </p:txBody>
      </p:sp>
      <p:cxnSp>
        <p:nvCxnSpPr>
          <p:cNvPr id="31" name="Прямая со стрелкой 30"/>
          <p:cNvCxnSpPr/>
          <p:nvPr/>
        </p:nvCxnSpPr>
        <p:spPr>
          <a:xfrm flipH="1" flipV="1">
            <a:off x="8348013" y="5718349"/>
            <a:ext cx="29818" cy="45153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181059" y="3961233"/>
            <a:ext cx="8035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11%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14583" y="5368128"/>
            <a:ext cx="8035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89%</a:t>
            </a:r>
            <a:endParaRPr lang="ru-RU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6020100" y="3451540"/>
            <a:ext cx="8035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60%</a:t>
            </a:r>
            <a:endParaRPr lang="ru-RU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4780533" y="3451541"/>
            <a:ext cx="8035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40%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736850" y="4620588"/>
            <a:ext cx="8035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27%</a:t>
            </a:r>
            <a:endParaRPr lang="ru-RU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10138161" y="4896721"/>
            <a:ext cx="8035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40%</a:t>
            </a:r>
            <a:endParaRPr lang="ru-RU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9138632" y="5953133"/>
            <a:ext cx="8035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28%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22593" y="5432001"/>
            <a:ext cx="8035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5</a:t>
            </a:r>
            <a:r>
              <a:rPr lang="ru-RU" sz="1400" dirty="0" smtClean="0"/>
              <a:t>%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10353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585" y="494404"/>
            <a:ext cx="10515600" cy="779463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6C7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существуют проблемы с копи-центрами?</a:t>
            </a:r>
            <a:endParaRPr lang="ru-RU" sz="5400" b="1" dirty="0">
              <a:solidFill>
                <a:srgbClr val="6C70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组合 1">
            <a:extLst>
              <a:ext uri="{FF2B5EF4-FFF2-40B4-BE49-F238E27FC236}">
                <a16:creationId xmlns:a16="http://schemas.microsoft.com/office/drawing/2014/main" id="{2CF13DF9-9D71-FE42-AF70-897C1C1DDA1C}"/>
              </a:ext>
            </a:extLst>
          </p:cNvPr>
          <p:cNvGrpSpPr/>
          <p:nvPr/>
        </p:nvGrpSpPr>
        <p:grpSpPr>
          <a:xfrm>
            <a:off x="4803059" y="1722430"/>
            <a:ext cx="1819380" cy="3414254"/>
            <a:chOff x="4923304" y="1684213"/>
            <a:chExt cx="2229277" cy="4183471"/>
          </a:xfrm>
        </p:grpSpPr>
        <p:sp>
          <p:nvSpPr>
            <p:cNvPr id="6" name="Freeform 4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71CEFFB3-47C7-9F42-940E-4532F34282FE}"/>
                </a:ext>
              </a:extLst>
            </p:cNvPr>
            <p:cNvSpPr/>
            <p:nvPr/>
          </p:nvSpPr>
          <p:spPr>
            <a:xfrm>
              <a:off x="5793154" y="2315778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7" name="Freeform 5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4923B1A9-4BDE-6945-AA3B-2466172733B1}"/>
                </a:ext>
              </a:extLst>
            </p:cNvPr>
            <p:cNvSpPr/>
            <p:nvPr/>
          </p:nvSpPr>
          <p:spPr>
            <a:xfrm>
              <a:off x="5306522" y="3320269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8" name="Freeform 6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EC874660-1513-6B4C-A80F-AD05AC09EF91}"/>
                </a:ext>
              </a:extLst>
            </p:cNvPr>
            <p:cNvSpPr/>
            <p:nvPr/>
          </p:nvSpPr>
          <p:spPr>
            <a:xfrm>
              <a:off x="5793154" y="4299283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b="1" kern="1200">
                <a:solidFill>
                  <a:srgbClr val="595959">
                    <a:hueOff val="0"/>
                    <a:satOff val="0"/>
                    <a:lumOff val="0"/>
                    <a:alphaOff val="0"/>
                  </a:srgb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9" name="Freeform 7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3508B5E7-F1C4-5840-B4ED-8A32086E06B6}"/>
                </a:ext>
              </a:extLst>
            </p:cNvPr>
            <p:cNvSpPr/>
            <p:nvPr/>
          </p:nvSpPr>
          <p:spPr>
            <a:xfrm>
              <a:off x="5306522" y="5329250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grpSp>
          <p:nvGrpSpPr>
            <p:cNvPr id="10" name="Group 8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6078E9E7-6F42-AA41-B27E-49151C597E61}"/>
                </a:ext>
              </a:extLst>
            </p:cNvPr>
            <p:cNvGrpSpPr/>
            <p:nvPr/>
          </p:nvGrpSpPr>
          <p:grpSpPr>
            <a:xfrm>
              <a:off x="5407972" y="3693193"/>
              <a:ext cx="1744609" cy="1744787"/>
              <a:chOff x="5466028" y="3573608"/>
              <a:chExt cx="1744609" cy="1744787"/>
            </a:xfrm>
          </p:grpSpPr>
          <p:sp>
            <p:nvSpPr>
              <p:cNvPr id="20" name="Circular Arrow 18">
                <a:extLst>
                  <a:ext uri="{FF2B5EF4-FFF2-40B4-BE49-F238E27FC236}">
                    <a16:creationId xmlns:a16="http://schemas.microsoft.com/office/drawing/2014/main" id="{5902EFAC-1100-0B4D-B407-081ABAE3A1BA}"/>
                  </a:ext>
                </a:extLst>
              </p:cNvPr>
              <p:cNvSpPr/>
              <p:nvPr/>
            </p:nvSpPr>
            <p:spPr>
              <a:xfrm>
                <a:off x="5466028" y="357360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3500000"/>
                  <a:gd name="adj5" fmla="val 12500"/>
                </a:avLst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1" name="Oval 19">
                <a:extLst>
                  <a:ext uri="{FF2B5EF4-FFF2-40B4-BE49-F238E27FC236}">
                    <a16:creationId xmlns:a16="http://schemas.microsoft.com/office/drawing/2014/main" id="{071EED87-77EF-6F44-B9CE-7EA034B2AE80}"/>
                  </a:ext>
                </a:extLst>
              </p:cNvPr>
              <p:cNvSpPr/>
              <p:nvPr/>
            </p:nvSpPr>
            <p:spPr>
              <a:xfrm>
                <a:off x="6018081" y="4121528"/>
                <a:ext cx="584388" cy="584388"/>
              </a:xfrm>
              <a:prstGeom prst="ellipse">
                <a:avLst/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80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3</a:t>
                </a:r>
                <a:endParaRPr kumimoji="0" lang="en-US" sz="28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19" name="Oval 17">
              <a:extLst>
                <a:ext uri="{FF2B5EF4-FFF2-40B4-BE49-F238E27FC236}">
                  <a16:creationId xmlns:a16="http://schemas.microsoft.com/office/drawing/2014/main" id="{86143A44-E28B-A447-93A8-496C9D0434CE}"/>
                </a:ext>
              </a:extLst>
            </p:cNvPr>
            <p:cNvSpPr/>
            <p:nvPr/>
          </p:nvSpPr>
          <p:spPr>
            <a:xfrm>
              <a:off x="5518487" y="5283296"/>
              <a:ext cx="584388" cy="584388"/>
            </a:xfrm>
            <a:prstGeom prst="ellipse">
              <a:avLst/>
            </a:prstGeom>
            <a:solidFill>
              <a:srgbClr val="CB981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4</a:t>
              </a:r>
              <a:endPara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12" name="Group 10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BF41C622-7D5B-1F47-A66C-11A27984D68B}"/>
                </a:ext>
              </a:extLst>
            </p:cNvPr>
            <p:cNvGrpSpPr/>
            <p:nvPr/>
          </p:nvGrpSpPr>
          <p:grpSpPr>
            <a:xfrm>
              <a:off x="4923304" y="2686852"/>
              <a:ext cx="1744609" cy="1744787"/>
              <a:chOff x="4981360" y="2567267"/>
              <a:chExt cx="1744609" cy="1744787"/>
            </a:xfrm>
          </p:grpSpPr>
          <p:sp>
            <p:nvSpPr>
              <p:cNvPr id="16" name="Shape 15">
                <a:extLst>
                  <a:ext uri="{FF2B5EF4-FFF2-40B4-BE49-F238E27FC236}">
                    <a16:creationId xmlns:a16="http://schemas.microsoft.com/office/drawing/2014/main" id="{E6D6344C-31DC-3946-8046-46F889444BA7}"/>
                  </a:ext>
                </a:extLst>
              </p:cNvPr>
              <p:cNvSpPr/>
              <p:nvPr/>
            </p:nvSpPr>
            <p:spPr>
              <a:xfrm>
                <a:off x="4981360" y="2567267"/>
                <a:ext cx="1744609" cy="1744787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8900000"/>
                  <a:gd name="adj5" fmla="val 12500"/>
                </a:avLst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7" name="Oval 15">
                <a:extLst>
                  <a:ext uri="{FF2B5EF4-FFF2-40B4-BE49-F238E27FC236}">
                    <a16:creationId xmlns:a16="http://schemas.microsoft.com/office/drawing/2014/main" id="{2BAE6471-CFF3-B945-8CF5-5C02EB1795E7}"/>
                  </a:ext>
                </a:extLst>
              </p:cNvPr>
              <p:cNvSpPr/>
              <p:nvPr/>
            </p:nvSpPr>
            <p:spPr>
              <a:xfrm>
                <a:off x="5576543" y="3163803"/>
                <a:ext cx="584388" cy="584388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80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2</a:t>
                </a:r>
                <a:endParaRPr kumimoji="0" lang="en-US" sz="28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3" name="Group 11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163EDCB4-DCC1-3045-92AB-BF51E47552F4}"/>
                </a:ext>
              </a:extLst>
            </p:cNvPr>
            <p:cNvGrpSpPr/>
            <p:nvPr/>
          </p:nvGrpSpPr>
          <p:grpSpPr>
            <a:xfrm>
              <a:off x="5407972" y="1684213"/>
              <a:ext cx="1744609" cy="1744787"/>
              <a:chOff x="5466028" y="1564628"/>
              <a:chExt cx="1744609" cy="1744787"/>
            </a:xfrm>
          </p:grpSpPr>
          <p:sp>
            <p:nvSpPr>
              <p:cNvPr id="14" name="Circular Arrow 12">
                <a:extLst>
                  <a:ext uri="{FF2B5EF4-FFF2-40B4-BE49-F238E27FC236}">
                    <a16:creationId xmlns:a16="http://schemas.microsoft.com/office/drawing/2014/main" id="{83C2A2E4-05E2-EB4D-8DD5-4DC8E18C862B}"/>
                  </a:ext>
                </a:extLst>
              </p:cNvPr>
              <p:cNvSpPr/>
              <p:nvPr/>
            </p:nvSpPr>
            <p:spPr>
              <a:xfrm>
                <a:off x="5466028" y="156462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0800000"/>
                  <a:gd name="adj5" fmla="val 12500"/>
                </a:avLst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5" name="Oval 13">
                <a:extLst>
                  <a:ext uri="{FF2B5EF4-FFF2-40B4-BE49-F238E27FC236}">
                    <a16:creationId xmlns:a16="http://schemas.microsoft.com/office/drawing/2014/main" id="{C595AE00-7FD9-3E42-893F-83785B60F62B}"/>
                  </a:ext>
                </a:extLst>
              </p:cNvPr>
              <p:cNvSpPr/>
              <p:nvPr/>
            </p:nvSpPr>
            <p:spPr>
              <a:xfrm>
                <a:off x="6050547" y="2147096"/>
                <a:ext cx="584388" cy="5843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80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1</a:t>
                </a:r>
                <a:endParaRPr kumimoji="0" lang="en-US" sz="28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</p:grpSp>
      <p:sp>
        <p:nvSpPr>
          <p:cNvPr id="25" name="矩形 35">
            <a:extLst>
              <a:ext uri="{FF2B5EF4-FFF2-40B4-BE49-F238E27FC236}">
                <a16:creationId xmlns:a16="http://schemas.microsoft.com/office/drawing/2014/main" id="{39A755D7-D049-4F44-8DD1-7C70AB604316}"/>
              </a:ext>
            </a:extLst>
          </p:cNvPr>
          <p:cNvSpPr/>
          <p:nvPr/>
        </p:nvSpPr>
        <p:spPr>
          <a:xfrm>
            <a:off x="6610139" y="3545280"/>
            <a:ext cx="3760542" cy="93794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ru-RU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Отсутствие сотрудника в рабочее время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  <p:sp>
        <p:nvSpPr>
          <p:cNvPr id="28" name="矩形 35">
            <a:extLst>
              <a:ext uri="{FF2B5EF4-FFF2-40B4-BE49-F238E27FC236}">
                <a16:creationId xmlns:a16="http://schemas.microsoft.com/office/drawing/2014/main" id="{39A755D7-D049-4F44-8DD1-7C70AB604316}"/>
              </a:ext>
            </a:extLst>
          </p:cNvPr>
          <p:cNvSpPr/>
          <p:nvPr/>
        </p:nvSpPr>
        <p:spPr>
          <a:xfrm>
            <a:off x="6610139" y="1945051"/>
            <a:ext cx="3709025" cy="93794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ru-RU" altLang="zh-CN" sz="2400" b="1" dirty="0" smtClean="0">
                <a:solidFill>
                  <a:srgbClr val="6C7073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Неудобное месторасположение</a:t>
            </a:r>
            <a:endParaRPr lang="ru-RU" altLang="zh-CN" sz="2400" b="1" dirty="0">
              <a:solidFill>
                <a:srgbClr val="6C7073"/>
              </a:solidFill>
              <a:latin typeface="Arial" panose="020B0604020202020204" pitchFamily="34" charset="0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  <p:sp>
        <p:nvSpPr>
          <p:cNvPr id="29" name="矩形 35">
            <a:extLst>
              <a:ext uri="{FF2B5EF4-FFF2-40B4-BE49-F238E27FC236}">
                <a16:creationId xmlns:a16="http://schemas.microsoft.com/office/drawing/2014/main" id="{39A755D7-D049-4F44-8DD1-7C70AB604316}"/>
              </a:ext>
            </a:extLst>
          </p:cNvPr>
          <p:cNvSpPr/>
          <p:nvPr/>
        </p:nvSpPr>
        <p:spPr>
          <a:xfrm>
            <a:off x="1501886" y="2837624"/>
            <a:ext cx="3385985" cy="9787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ru-RU" altLang="zh-CN" sz="2400" b="1" dirty="0" smtClean="0">
                <a:solidFill>
                  <a:srgbClr val="CB9813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Печать только в </a:t>
            </a:r>
            <a:r>
              <a:rPr lang="ru-RU" altLang="zh-CN" sz="2400" b="1" dirty="0" smtClean="0">
                <a:solidFill>
                  <a:srgbClr val="CB9813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рабочее время</a:t>
            </a:r>
            <a:endParaRPr lang="ru-RU" altLang="zh-CN" sz="2400" b="1" dirty="0">
              <a:solidFill>
                <a:srgbClr val="CB9813"/>
              </a:solidFill>
              <a:latin typeface="Arial" panose="020B0604020202020204" pitchFamily="34" charset="0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  <p:sp>
        <p:nvSpPr>
          <p:cNvPr id="30" name="矩形 35">
            <a:extLst>
              <a:ext uri="{FF2B5EF4-FFF2-40B4-BE49-F238E27FC236}">
                <a16:creationId xmlns:a16="http://schemas.microsoft.com/office/drawing/2014/main" id="{39A755D7-D049-4F44-8DD1-7C70AB604316}"/>
              </a:ext>
            </a:extLst>
          </p:cNvPr>
          <p:cNvSpPr/>
          <p:nvPr/>
        </p:nvSpPr>
        <p:spPr>
          <a:xfrm>
            <a:off x="6623901" y="5234974"/>
            <a:ext cx="4699174" cy="9787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ru-RU" altLang="zh-CN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Печать без «</a:t>
            </a:r>
            <a:r>
              <a:rPr lang="ru-RU" altLang="zh-CN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флеш</a:t>
            </a:r>
            <a:r>
              <a:rPr lang="ru-RU" altLang="zh-CN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-карты» невозможна</a:t>
            </a:r>
            <a:endParaRPr lang="ru-RU" altLang="zh-CN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  <p:sp>
        <p:nvSpPr>
          <p:cNvPr id="33" name="Shape 32">
            <a:extLst>
              <a:ext uri="{FF2B5EF4-FFF2-40B4-BE49-F238E27FC236}">
                <a16:creationId xmlns:a16="http://schemas.microsoft.com/office/drawing/2014/main" id="{E6D6344C-31DC-3946-8046-46F889444BA7}"/>
              </a:ext>
            </a:extLst>
          </p:cNvPr>
          <p:cNvSpPr/>
          <p:nvPr/>
        </p:nvSpPr>
        <p:spPr>
          <a:xfrm>
            <a:off x="4815359" y="4183889"/>
            <a:ext cx="1423828" cy="1423972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8900000"/>
              <a:gd name="adj5" fmla="val 12500"/>
            </a:avLst>
          </a:prstGeom>
          <a:solidFill>
            <a:srgbClr val="CB981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4" name="Circular Arrow 18">
            <a:extLst>
              <a:ext uri="{FF2B5EF4-FFF2-40B4-BE49-F238E27FC236}">
                <a16:creationId xmlns:a16="http://schemas.microsoft.com/office/drawing/2014/main" id="{5902EFAC-1100-0B4D-B407-081ABAE3A1BA}"/>
              </a:ext>
            </a:extLst>
          </p:cNvPr>
          <p:cNvSpPr/>
          <p:nvPr/>
        </p:nvSpPr>
        <p:spPr>
          <a:xfrm>
            <a:off x="5200073" y="5012353"/>
            <a:ext cx="1423828" cy="1423972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3500000"/>
              <a:gd name="adj5" fmla="val 12500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5" name="Oval 19">
            <a:extLst>
              <a:ext uri="{FF2B5EF4-FFF2-40B4-BE49-F238E27FC236}">
                <a16:creationId xmlns:a16="http://schemas.microsoft.com/office/drawing/2014/main" id="{071EED87-77EF-6F44-B9CE-7EA034B2AE80}"/>
              </a:ext>
            </a:extLst>
          </p:cNvPr>
          <p:cNvSpPr/>
          <p:nvPr/>
        </p:nvSpPr>
        <p:spPr>
          <a:xfrm>
            <a:off x="5671923" y="5485871"/>
            <a:ext cx="476937" cy="476936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71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5</a:t>
            </a:r>
            <a:endParaRPr kumimoji="0" lang="en-US" sz="28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7" name="矩形 35">
            <a:extLst>
              <a:ext uri="{FF2B5EF4-FFF2-40B4-BE49-F238E27FC236}">
                <a16:creationId xmlns:a16="http://schemas.microsoft.com/office/drawing/2014/main" id="{39A755D7-D049-4F44-8DD1-7C70AB604316}"/>
              </a:ext>
            </a:extLst>
          </p:cNvPr>
          <p:cNvSpPr/>
          <p:nvPr/>
        </p:nvSpPr>
        <p:spPr>
          <a:xfrm>
            <a:off x="1501886" y="4427546"/>
            <a:ext cx="3379009" cy="9787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ru-RU" altLang="zh-CN" sz="2400" b="1" dirty="0" smtClean="0">
                <a:solidFill>
                  <a:srgbClr val="6C7073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Неудобная оплата наличными</a:t>
            </a:r>
            <a:endParaRPr lang="ru-RU" altLang="zh-CN" sz="2400" b="1" dirty="0">
              <a:solidFill>
                <a:srgbClr val="6C7073"/>
              </a:solidFill>
              <a:latin typeface="Arial" panose="020B0604020202020204" pitchFamily="34" charset="0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81" y="6047624"/>
            <a:ext cx="2499577" cy="403895"/>
          </a:xfrm>
          <a:prstGeom prst="rect">
            <a:avLst/>
          </a:prstGeom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637154" y="1647487"/>
            <a:ext cx="5972985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45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Скругленный прямоугольник 30"/>
          <p:cNvSpPr/>
          <p:nvPr/>
        </p:nvSpPr>
        <p:spPr>
          <a:xfrm>
            <a:off x="794328" y="290536"/>
            <a:ext cx="9485745" cy="935870"/>
          </a:xfrm>
          <a:prstGeom prst="roundRect">
            <a:avLst>
              <a:gd name="adj" fmla="val 50000"/>
            </a:avLst>
          </a:prstGeom>
          <a:solidFill>
            <a:srgbClr val="FAB9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0" y="2028646"/>
            <a:ext cx="3565236" cy="1257082"/>
            <a:chOff x="-350982" y="1899516"/>
            <a:chExt cx="7185891" cy="2013529"/>
          </a:xfrm>
          <a:solidFill>
            <a:schemeClr val="bg2"/>
          </a:solidFill>
        </p:grpSpPr>
        <p:sp>
          <p:nvSpPr>
            <p:cNvPr id="5" name="Прямоугольник 4"/>
            <p:cNvSpPr/>
            <p:nvPr/>
          </p:nvSpPr>
          <p:spPr>
            <a:xfrm>
              <a:off x="-350982" y="1899517"/>
              <a:ext cx="5320145" cy="2013528"/>
            </a:xfrm>
            <a:prstGeom prst="rect">
              <a:avLst/>
            </a:prstGeom>
            <a:solidFill>
              <a:srgbClr val="6C70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Блок-схема: задержка 3"/>
            <p:cNvSpPr/>
            <p:nvPr/>
          </p:nvSpPr>
          <p:spPr>
            <a:xfrm>
              <a:off x="4821381" y="1899516"/>
              <a:ext cx="2013528" cy="2013528"/>
            </a:xfrm>
            <a:prstGeom prst="flowChartDelay">
              <a:avLst/>
            </a:prstGeom>
            <a:solidFill>
              <a:srgbClr val="6C70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-155730" y="320275"/>
            <a:ext cx="1161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spc="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Вендинговая</a:t>
            </a:r>
            <a:r>
              <a:rPr lang="ru-RU" sz="4800" b="1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типография?</a:t>
            </a:r>
            <a:endParaRPr lang="ru-RU" sz="4800" b="1" spc="3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783425" y="1940929"/>
            <a:ext cx="7827292" cy="42751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grpSp>
        <p:nvGrpSpPr>
          <p:cNvPr id="13" name="Группа 12"/>
          <p:cNvGrpSpPr/>
          <p:nvPr/>
        </p:nvGrpSpPr>
        <p:grpSpPr>
          <a:xfrm>
            <a:off x="2951421" y="3572242"/>
            <a:ext cx="1085359" cy="878539"/>
            <a:chOff x="4934989" y="1636078"/>
            <a:chExt cx="512250" cy="42170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2" name="Овал 11"/>
            <p:cNvSpPr/>
            <p:nvPr/>
          </p:nvSpPr>
          <p:spPr>
            <a:xfrm>
              <a:off x="493498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515653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537808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3498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515653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537808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493498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515653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537808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252714" y="2289682"/>
            <a:ext cx="694297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+mj-lt"/>
              </a:rPr>
              <a:t>- это оказание услуг печати, копирования и сканирования </a:t>
            </a:r>
            <a:r>
              <a:rPr lang="ru-RU" sz="2800" dirty="0">
                <a:latin typeface="+mj-lt"/>
              </a:rPr>
              <a:t>с помощью автоматизированных систем. </a:t>
            </a:r>
          </a:p>
          <a:p>
            <a:pPr algn="just"/>
            <a:endParaRPr lang="ru-RU" sz="2800" dirty="0" smtClean="0">
              <a:latin typeface="+mj-lt"/>
            </a:endParaRPr>
          </a:p>
          <a:p>
            <a:pPr algn="just"/>
            <a:r>
              <a:rPr lang="ru-RU" sz="2800" dirty="0" smtClean="0">
                <a:latin typeface="+mj-lt"/>
              </a:rPr>
              <a:t>Клиент </a:t>
            </a:r>
            <a:r>
              <a:rPr lang="ru-RU" sz="2800" dirty="0">
                <a:latin typeface="+mj-lt"/>
              </a:rPr>
              <a:t>оплачивает и </a:t>
            </a:r>
            <a:r>
              <a:rPr lang="ru-RU" sz="2800" dirty="0" smtClean="0">
                <a:latin typeface="+mj-lt"/>
              </a:rPr>
              <a:t>получает </a:t>
            </a:r>
            <a:r>
              <a:rPr lang="ru-RU" sz="2800" dirty="0">
                <a:latin typeface="+mj-lt"/>
              </a:rPr>
              <a:t>услугу благодаря техническим приспособлениям без участия продавца или специалиста.</a:t>
            </a:r>
          </a:p>
        </p:txBody>
      </p:sp>
      <p:pic>
        <p:nvPicPr>
          <p:cNvPr id="1028" name="Picture 4" descr="https://w7.pngwing.com/pngs/561/354/png-transparent-paper-printing-cmyk-color-model-printing-miscellaneous-text-logo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7826" y1="63889" x2="17826" y2="63889"/>
                        <a14:foregroundMark x1="23478" y1="36000" x2="23478" y2="36000"/>
                        <a14:foregroundMark x1="24348" y1="76000" x2="24348" y2="7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41" y="4209478"/>
            <a:ext cx="2494137" cy="243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155682" y="2327338"/>
            <a:ext cx="30932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EFF0F5"/>
                </a:solidFill>
              </a:rPr>
              <a:t>ВСЕ ПРОСТО!</a:t>
            </a:r>
            <a:endParaRPr lang="ru-RU" sz="4000" b="1" dirty="0">
              <a:solidFill>
                <a:srgbClr val="EFF0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76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Группа 64"/>
          <p:cNvGrpSpPr/>
          <p:nvPr/>
        </p:nvGrpSpPr>
        <p:grpSpPr>
          <a:xfrm>
            <a:off x="637317" y="1702053"/>
            <a:ext cx="10488736" cy="3861258"/>
            <a:chOff x="1064335" y="1822753"/>
            <a:chExt cx="10020644" cy="368893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C1B06D1-9D27-414C-BECF-B02CC58E3BDC}"/>
                </a:ext>
              </a:extLst>
            </p:cNvPr>
            <p:cNvGrpSpPr/>
            <p:nvPr/>
          </p:nvGrpSpPr>
          <p:grpSpPr>
            <a:xfrm>
              <a:off x="1355717" y="1822753"/>
              <a:ext cx="1049867" cy="1049867"/>
              <a:chOff x="4343400" y="1854885"/>
              <a:chExt cx="457200" cy="457200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019DD0E3-D548-E14F-B423-C017ED644577}"/>
                  </a:ext>
                </a:extLst>
              </p:cNvPr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07AB0B8D-8596-A546-9F1A-D41182FA0740}"/>
                  </a:ext>
                </a:extLst>
              </p:cNvPr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1680980-D510-A845-B3FC-D53E82094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021" y="2847220"/>
              <a:ext cx="1547259" cy="1949967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E27608FE-8EC0-D347-97FA-58D507E9F943}"/>
                </a:ext>
              </a:extLst>
            </p:cNvPr>
            <p:cNvGrpSpPr/>
            <p:nvPr/>
          </p:nvGrpSpPr>
          <p:grpSpPr>
            <a:xfrm>
              <a:off x="3463392" y="1822753"/>
              <a:ext cx="1049867" cy="1049867"/>
              <a:chOff x="4343400" y="1854885"/>
              <a:chExt cx="457200" cy="457200"/>
            </a:xfrm>
          </p:grpSpPr>
          <p:sp>
            <p:nvSpPr>
              <p:cNvPr id="15" name="Oval 15">
                <a:extLst>
                  <a:ext uri="{FF2B5EF4-FFF2-40B4-BE49-F238E27FC236}">
                    <a16:creationId xmlns:a16="http://schemas.microsoft.com/office/drawing/2014/main" id="{EAA7841C-7AA8-4243-B3BE-55D29526B254}"/>
                  </a:ext>
                </a:extLst>
              </p:cNvPr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" name="Oval 16">
                <a:extLst>
                  <a:ext uri="{FF2B5EF4-FFF2-40B4-BE49-F238E27FC236}">
                    <a16:creationId xmlns:a16="http://schemas.microsoft.com/office/drawing/2014/main" id="{85CD68A4-0C3C-824F-A6FA-AB20F163BD02}"/>
                  </a:ext>
                </a:extLst>
              </p:cNvPr>
              <p:cNvSpPr/>
              <p:nvPr/>
            </p:nvSpPr>
            <p:spPr>
              <a:xfrm>
                <a:off x="4405287" y="1919516"/>
                <a:ext cx="327939" cy="32793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Group 17">
              <a:extLst>
                <a:ext uri="{FF2B5EF4-FFF2-40B4-BE49-F238E27FC236}">
                  <a16:creationId xmlns:a16="http://schemas.microsoft.com/office/drawing/2014/main" id="{CA3F21DF-DE44-D64A-829B-CFD6B26BD38C}"/>
                </a:ext>
              </a:extLst>
            </p:cNvPr>
            <p:cNvGrpSpPr/>
            <p:nvPr/>
          </p:nvGrpSpPr>
          <p:grpSpPr>
            <a:xfrm>
              <a:off x="3214696" y="2847220"/>
              <a:ext cx="1547259" cy="1949967"/>
              <a:chOff x="1388111" y="2459015"/>
              <a:chExt cx="1219200" cy="1536522"/>
            </a:xfrm>
          </p:grpSpPr>
          <p:sp>
            <p:nvSpPr>
              <p:cNvPr id="18" name="Freeform: Shape 18">
                <a:extLst>
                  <a:ext uri="{FF2B5EF4-FFF2-40B4-BE49-F238E27FC236}">
                    <a16:creationId xmlns:a16="http://schemas.microsoft.com/office/drawing/2014/main" id="{8A785149-2749-5641-A210-DDE343C720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8111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" name="Freeform: Shape 19">
                <a:extLst>
                  <a:ext uri="{FF2B5EF4-FFF2-40B4-BE49-F238E27FC236}">
                    <a16:creationId xmlns:a16="http://schemas.microsoft.com/office/drawing/2014/main" id="{6AE558C0-34E8-C847-9B2E-6909A08F18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069" y="3565018"/>
                <a:ext cx="426440" cy="330708"/>
              </a:xfrm>
              <a:custGeom>
                <a:avLst/>
                <a:gdLst/>
                <a:ahLst/>
                <a:cxnLst>
                  <a:cxn ang="0">
                    <a:pos x="68" y="51"/>
                  </a:cxn>
                  <a:cxn ang="0">
                    <a:pos x="66" y="53"/>
                  </a:cxn>
                  <a:cxn ang="0">
                    <a:pos x="3" y="53"/>
                  </a:cxn>
                  <a:cxn ang="0">
                    <a:pos x="0" y="51"/>
                  </a:cxn>
                  <a:cxn ang="0">
                    <a:pos x="0" y="46"/>
                  </a:cxn>
                  <a:cxn ang="0">
                    <a:pos x="3" y="43"/>
                  </a:cxn>
                  <a:cxn ang="0">
                    <a:pos x="66" y="43"/>
                  </a:cxn>
                  <a:cxn ang="0">
                    <a:pos x="68" y="46"/>
                  </a:cxn>
                  <a:cxn ang="0">
                    <a:pos x="68" y="51"/>
                  </a:cxn>
                  <a:cxn ang="0">
                    <a:pos x="64" y="21"/>
                  </a:cxn>
                  <a:cxn ang="0">
                    <a:pos x="61" y="24"/>
                  </a:cxn>
                  <a:cxn ang="0">
                    <a:pos x="8" y="24"/>
                  </a:cxn>
                  <a:cxn ang="0">
                    <a:pos x="5" y="21"/>
                  </a:cxn>
                  <a:cxn ang="0">
                    <a:pos x="5" y="17"/>
                  </a:cxn>
                  <a:cxn ang="0">
                    <a:pos x="8" y="14"/>
                  </a:cxn>
                  <a:cxn ang="0">
                    <a:pos x="61" y="14"/>
                  </a:cxn>
                  <a:cxn ang="0">
                    <a:pos x="64" y="17"/>
                  </a:cxn>
                  <a:cxn ang="0">
                    <a:pos x="64" y="21"/>
                  </a:cxn>
                  <a:cxn ang="0">
                    <a:pos x="54" y="36"/>
                  </a:cxn>
                  <a:cxn ang="0">
                    <a:pos x="51" y="38"/>
                  </a:cxn>
                  <a:cxn ang="0">
                    <a:pos x="17" y="38"/>
                  </a:cxn>
                  <a:cxn ang="0">
                    <a:pos x="15" y="36"/>
                  </a:cxn>
                  <a:cxn ang="0">
                    <a:pos x="15" y="31"/>
                  </a:cxn>
                  <a:cxn ang="0">
                    <a:pos x="17" y="29"/>
                  </a:cxn>
                  <a:cxn ang="0">
                    <a:pos x="51" y="29"/>
                  </a:cxn>
                  <a:cxn ang="0">
                    <a:pos x="54" y="31"/>
                  </a:cxn>
                  <a:cxn ang="0">
                    <a:pos x="54" y="36"/>
                  </a:cxn>
                  <a:cxn ang="0">
                    <a:pos x="49" y="7"/>
                  </a:cxn>
                  <a:cxn ang="0">
                    <a:pos x="47" y="9"/>
                  </a:cxn>
                  <a:cxn ang="0">
                    <a:pos x="22" y="9"/>
                  </a:cxn>
                  <a:cxn ang="0">
                    <a:pos x="20" y="7"/>
                  </a:cxn>
                  <a:cxn ang="0">
                    <a:pos x="20" y="2"/>
                  </a:cxn>
                  <a:cxn ang="0">
                    <a:pos x="22" y="0"/>
                  </a:cxn>
                  <a:cxn ang="0">
                    <a:pos x="47" y="0"/>
                  </a:cxn>
                  <a:cxn ang="0">
                    <a:pos x="49" y="2"/>
                  </a:cxn>
                  <a:cxn ang="0">
                    <a:pos x="49" y="7"/>
                  </a:cxn>
                </a:cxnLst>
                <a:rect l="0" t="0" r="r" b="b"/>
                <a:pathLst>
                  <a:path w="68" h="53">
                    <a:moveTo>
                      <a:pt x="68" y="51"/>
                    </a:moveTo>
                    <a:cubicBezTo>
                      <a:pt x="68" y="52"/>
                      <a:pt x="67" y="53"/>
                      <a:pt x="66" y="53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2" y="53"/>
                      <a:pt x="0" y="52"/>
                      <a:pt x="0" y="5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4"/>
                      <a:pt x="2" y="43"/>
                      <a:pt x="3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4"/>
                      <a:pt x="68" y="46"/>
                    </a:cubicBezTo>
                    <a:lnTo>
                      <a:pt x="68" y="51"/>
                    </a:lnTo>
                    <a:close/>
                    <a:moveTo>
                      <a:pt x="64" y="21"/>
                    </a:moveTo>
                    <a:cubicBezTo>
                      <a:pt x="64" y="23"/>
                      <a:pt x="63" y="24"/>
                      <a:pt x="61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6" y="24"/>
                      <a:pt x="5" y="23"/>
                      <a:pt x="5" y="2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5"/>
                      <a:pt x="6" y="14"/>
                      <a:pt x="8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3" y="14"/>
                      <a:pt x="64" y="15"/>
                      <a:pt x="64" y="17"/>
                    </a:cubicBezTo>
                    <a:lnTo>
                      <a:pt x="64" y="21"/>
                    </a:lnTo>
                    <a:close/>
                    <a:moveTo>
                      <a:pt x="54" y="36"/>
                    </a:moveTo>
                    <a:cubicBezTo>
                      <a:pt x="54" y="37"/>
                      <a:pt x="53" y="38"/>
                      <a:pt x="51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38"/>
                      <a:pt x="15" y="37"/>
                      <a:pt x="15" y="36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6" y="29"/>
                      <a:pt x="17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30"/>
                      <a:pt x="54" y="31"/>
                    </a:cubicBezTo>
                    <a:lnTo>
                      <a:pt x="54" y="36"/>
                    </a:lnTo>
                    <a:close/>
                    <a:moveTo>
                      <a:pt x="49" y="7"/>
                    </a:moveTo>
                    <a:cubicBezTo>
                      <a:pt x="49" y="8"/>
                      <a:pt x="48" y="9"/>
                      <a:pt x="47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9"/>
                      <a:pt x="20" y="8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9" y="1"/>
                      <a:pt x="49" y="2"/>
                    </a:cubicBezTo>
                    <a:lnTo>
                      <a:pt x="49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Group 22">
              <a:extLst>
                <a:ext uri="{FF2B5EF4-FFF2-40B4-BE49-F238E27FC236}">
                  <a16:creationId xmlns:a16="http://schemas.microsoft.com/office/drawing/2014/main" id="{AE067047-17ED-0042-B3CD-4755C1B36047}"/>
                </a:ext>
              </a:extLst>
            </p:cNvPr>
            <p:cNvGrpSpPr/>
            <p:nvPr/>
          </p:nvGrpSpPr>
          <p:grpSpPr>
            <a:xfrm>
              <a:off x="5571067" y="1822753"/>
              <a:ext cx="1049867" cy="1049867"/>
              <a:chOff x="4343400" y="1854885"/>
              <a:chExt cx="457200" cy="457200"/>
            </a:xfrm>
          </p:grpSpPr>
          <p:sp>
            <p:nvSpPr>
              <p:cNvPr id="23" name="Oval 24">
                <a:extLst>
                  <a:ext uri="{FF2B5EF4-FFF2-40B4-BE49-F238E27FC236}">
                    <a16:creationId xmlns:a16="http://schemas.microsoft.com/office/drawing/2014/main" id="{4A2A5270-29A5-2D4C-A1D7-1C41B419E977}"/>
                  </a:ext>
                </a:extLst>
              </p:cNvPr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Oval 25">
                <a:extLst>
                  <a:ext uri="{FF2B5EF4-FFF2-40B4-BE49-F238E27FC236}">
                    <a16:creationId xmlns:a16="http://schemas.microsoft.com/office/drawing/2014/main" id="{4D0E82FC-FDAA-5D4B-8E33-4F761C2A0DE1}"/>
                  </a:ext>
                </a:extLst>
              </p:cNvPr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Group 26">
              <a:extLst>
                <a:ext uri="{FF2B5EF4-FFF2-40B4-BE49-F238E27FC236}">
                  <a16:creationId xmlns:a16="http://schemas.microsoft.com/office/drawing/2014/main" id="{AA51DE34-B574-204E-A4F5-DF0421DDFD28}"/>
                </a:ext>
              </a:extLst>
            </p:cNvPr>
            <p:cNvGrpSpPr/>
            <p:nvPr/>
          </p:nvGrpSpPr>
          <p:grpSpPr>
            <a:xfrm>
              <a:off x="5322371" y="2847220"/>
              <a:ext cx="1547259" cy="1949967"/>
              <a:chOff x="1388111" y="2459015"/>
              <a:chExt cx="1219200" cy="1536522"/>
            </a:xfrm>
          </p:grpSpPr>
          <p:sp>
            <p:nvSpPr>
              <p:cNvPr id="26" name="Freeform: Shape 27">
                <a:extLst>
                  <a:ext uri="{FF2B5EF4-FFF2-40B4-BE49-F238E27FC236}">
                    <a16:creationId xmlns:a16="http://schemas.microsoft.com/office/drawing/2014/main" id="{F3DF0746-20EF-E149-AC81-64E68D3830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8111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3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Freeform: Shape 28">
                <a:extLst>
                  <a:ext uri="{FF2B5EF4-FFF2-40B4-BE49-F238E27FC236}">
                    <a16:creationId xmlns:a16="http://schemas.microsoft.com/office/drawing/2014/main" id="{227E1181-394E-B348-B948-D79DB93838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1019" y="3482889"/>
                <a:ext cx="577235" cy="447650"/>
              </a:xfrm>
              <a:custGeom>
                <a:avLst/>
                <a:gdLst/>
                <a:ahLst/>
                <a:cxnLst>
                  <a:cxn ang="0">
                    <a:pos x="68" y="51"/>
                  </a:cxn>
                  <a:cxn ang="0">
                    <a:pos x="66" y="53"/>
                  </a:cxn>
                  <a:cxn ang="0">
                    <a:pos x="3" y="53"/>
                  </a:cxn>
                  <a:cxn ang="0">
                    <a:pos x="0" y="51"/>
                  </a:cxn>
                  <a:cxn ang="0">
                    <a:pos x="0" y="46"/>
                  </a:cxn>
                  <a:cxn ang="0">
                    <a:pos x="3" y="43"/>
                  </a:cxn>
                  <a:cxn ang="0">
                    <a:pos x="66" y="43"/>
                  </a:cxn>
                  <a:cxn ang="0">
                    <a:pos x="68" y="46"/>
                  </a:cxn>
                  <a:cxn ang="0">
                    <a:pos x="68" y="51"/>
                  </a:cxn>
                  <a:cxn ang="0">
                    <a:pos x="64" y="21"/>
                  </a:cxn>
                  <a:cxn ang="0">
                    <a:pos x="61" y="24"/>
                  </a:cxn>
                  <a:cxn ang="0">
                    <a:pos x="8" y="24"/>
                  </a:cxn>
                  <a:cxn ang="0">
                    <a:pos x="5" y="21"/>
                  </a:cxn>
                  <a:cxn ang="0">
                    <a:pos x="5" y="17"/>
                  </a:cxn>
                  <a:cxn ang="0">
                    <a:pos x="8" y="14"/>
                  </a:cxn>
                  <a:cxn ang="0">
                    <a:pos x="61" y="14"/>
                  </a:cxn>
                  <a:cxn ang="0">
                    <a:pos x="64" y="17"/>
                  </a:cxn>
                  <a:cxn ang="0">
                    <a:pos x="64" y="21"/>
                  </a:cxn>
                  <a:cxn ang="0">
                    <a:pos x="54" y="36"/>
                  </a:cxn>
                  <a:cxn ang="0">
                    <a:pos x="51" y="38"/>
                  </a:cxn>
                  <a:cxn ang="0">
                    <a:pos x="17" y="38"/>
                  </a:cxn>
                  <a:cxn ang="0">
                    <a:pos x="15" y="36"/>
                  </a:cxn>
                  <a:cxn ang="0">
                    <a:pos x="15" y="31"/>
                  </a:cxn>
                  <a:cxn ang="0">
                    <a:pos x="17" y="29"/>
                  </a:cxn>
                  <a:cxn ang="0">
                    <a:pos x="51" y="29"/>
                  </a:cxn>
                  <a:cxn ang="0">
                    <a:pos x="54" y="31"/>
                  </a:cxn>
                  <a:cxn ang="0">
                    <a:pos x="54" y="36"/>
                  </a:cxn>
                  <a:cxn ang="0">
                    <a:pos x="49" y="7"/>
                  </a:cxn>
                  <a:cxn ang="0">
                    <a:pos x="47" y="9"/>
                  </a:cxn>
                  <a:cxn ang="0">
                    <a:pos x="22" y="9"/>
                  </a:cxn>
                  <a:cxn ang="0">
                    <a:pos x="20" y="7"/>
                  </a:cxn>
                  <a:cxn ang="0">
                    <a:pos x="20" y="2"/>
                  </a:cxn>
                  <a:cxn ang="0">
                    <a:pos x="22" y="0"/>
                  </a:cxn>
                  <a:cxn ang="0">
                    <a:pos x="47" y="0"/>
                  </a:cxn>
                  <a:cxn ang="0">
                    <a:pos x="49" y="2"/>
                  </a:cxn>
                  <a:cxn ang="0">
                    <a:pos x="49" y="7"/>
                  </a:cxn>
                </a:cxnLst>
                <a:rect l="0" t="0" r="r" b="b"/>
                <a:pathLst>
                  <a:path w="68" h="53">
                    <a:moveTo>
                      <a:pt x="68" y="51"/>
                    </a:moveTo>
                    <a:cubicBezTo>
                      <a:pt x="68" y="52"/>
                      <a:pt x="67" y="53"/>
                      <a:pt x="66" y="53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2" y="53"/>
                      <a:pt x="0" y="52"/>
                      <a:pt x="0" y="5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4"/>
                      <a:pt x="2" y="43"/>
                      <a:pt x="3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4"/>
                      <a:pt x="68" y="46"/>
                    </a:cubicBezTo>
                    <a:lnTo>
                      <a:pt x="68" y="51"/>
                    </a:lnTo>
                    <a:close/>
                    <a:moveTo>
                      <a:pt x="64" y="21"/>
                    </a:moveTo>
                    <a:cubicBezTo>
                      <a:pt x="64" y="23"/>
                      <a:pt x="63" y="24"/>
                      <a:pt x="61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6" y="24"/>
                      <a:pt x="5" y="23"/>
                      <a:pt x="5" y="2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5"/>
                      <a:pt x="6" y="14"/>
                      <a:pt x="8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3" y="14"/>
                      <a:pt x="64" y="15"/>
                      <a:pt x="64" y="17"/>
                    </a:cubicBezTo>
                    <a:lnTo>
                      <a:pt x="64" y="21"/>
                    </a:lnTo>
                    <a:close/>
                    <a:moveTo>
                      <a:pt x="54" y="36"/>
                    </a:moveTo>
                    <a:cubicBezTo>
                      <a:pt x="54" y="37"/>
                      <a:pt x="53" y="38"/>
                      <a:pt x="51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38"/>
                      <a:pt x="15" y="37"/>
                      <a:pt x="15" y="36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6" y="29"/>
                      <a:pt x="17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30"/>
                      <a:pt x="54" y="31"/>
                    </a:cubicBezTo>
                    <a:lnTo>
                      <a:pt x="54" y="36"/>
                    </a:lnTo>
                    <a:close/>
                    <a:moveTo>
                      <a:pt x="49" y="7"/>
                    </a:moveTo>
                    <a:cubicBezTo>
                      <a:pt x="49" y="8"/>
                      <a:pt x="48" y="9"/>
                      <a:pt x="47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9"/>
                      <a:pt x="20" y="8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9" y="1"/>
                      <a:pt x="49" y="2"/>
                    </a:cubicBezTo>
                    <a:lnTo>
                      <a:pt x="49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Group 31">
              <a:extLst>
                <a:ext uri="{FF2B5EF4-FFF2-40B4-BE49-F238E27FC236}">
                  <a16:creationId xmlns:a16="http://schemas.microsoft.com/office/drawing/2014/main" id="{118E5217-E072-2C4C-AD2C-3D4AB135F5CA}"/>
                </a:ext>
              </a:extLst>
            </p:cNvPr>
            <p:cNvGrpSpPr/>
            <p:nvPr/>
          </p:nvGrpSpPr>
          <p:grpSpPr>
            <a:xfrm>
              <a:off x="7678741" y="1822753"/>
              <a:ext cx="1049867" cy="1049867"/>
              <a:chOff x="4343400" y="1854885"/>
              <a:chExt cx="457200" cy="457200"/>
            </a:xfrm>
          </p:grpSpPr>
          <p:sp>
            <p:nvSpPr>
              <p:cNvPr id="31" name="Oval 33">
                <a:extLst>
                  <a:ext uri="{FF2B5EF4-FFF2-40B4-BE49-F238E27FC236}">
                    <a16:creationId xmlns:a16="http://schemas.microsoft.com/office/drawing/2014/main" id="{DC91552F-6EE7-7740-9AD6-26F10564EB4A}"/>
                  </a:ext>
                </a:extLst>
              </p:cNvPr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Oval 34">
                <a:extLst>
                  <a:ext uri="{FF2B5EF4-FFF2-40B4-BE49-F238E27FC236}">
                    <a16:creationId xmlns:a16="http://schemas.microsoft.com/office/drawing/2014/main" id="{61BF5840-CEC1-A445-8403-669B37DA9F6B}"/>
                  </a:ext>
                </a:extLst>
              </p:cNvPr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34" name="Freeform: Shape 36">
              <a:extLst>
                <a:ext uri="{FF2B5EF4-FFF2-40B4-BE49-F238E27FC236}">
                  <a16:creationId xmlns:a16="http://schemas.microsoft.com/office/drawing/2014/main" id="{5EC93C6A-B1DE-6649-A624-2C5A85FB126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430045" y="2847220"/>
              <a:ext cx="1547259" cy="1949967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4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7" name="Group 40">
              <a:extLst>
                <a:ext uri="{FF2B5EF4-FFF2-40B4-BE49-F238E27FC236}">
                  <a16:creationId xmlns:a16="http://schemas.microsoft.com/office/drawing/2014/main" id="{DF529922-157C-714D-81DA-84EA4FCB762D}"/>
                </a:ext>
              </a:extLst>
            </p:cNvPr>
            <p:cNvGrpSpPr/>
            <p:nvPr/>
          </p:nvGrpSpPr>
          <p:grpSpPr>
            <a:xfrm>
              <a:off x="9786416" y="1822753"/>
              <a:ext cx="1049867" cy="1049867"/>
              <a:chOff x="4343400" y="1854885"/>
              <a:chExt cx="457200" cy="457200"/>
            </a:xfrm>
          </p:grpSpPr>
          <p:sp>
            <p:nvSpPr>
              <p:cNvPr id="39" name="Oval 42">
                <a:extLst>
                  <a:ext uri="{FF2B5EF4-FFF2-40B4-BE49-F238E27FC236}">
                    <a16:creationId xmlns:a16="http://schemas.microsoft.com/office/drawing/2014/main" id="{A25B7585-9597-604D-8F24-83EE257D15C1}"/>
                  </a:ext>
                </a:extLst>
              </p:cNvPr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5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Oval 43">
                <a:extLst>
                  <a:ext uri="{FF2B5EF4-FFF2-40B4-BE49-F238E27FC236}">
                    <a16:creationId xmlns:a16="http://schemas.microsoft.com/office/drawing/2014/main" id="{1BE87A02-F9A0-C049-8D7B-6729B8C2262E}"/>
                  </a:ext>
                </a:extLst>
              </p:cNvPr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2" name="Freeform: Shape 45">
              <a:extLst>
                <a:ext uri="{FF2B5EF4-FFF2-40B4-BE49-F238E27FC236}">
                  <a16:creationId xmlns:a16="http://schemas.microsoft.com/office/drawing/2014/main" id="{D9CB586B-89BF-F04B-99E9-F07007216E6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537720" y="2847220"/>
              <a:ext cx="1547259" cy="1949967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5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TextBox 49">
              <a:extLst>
                <a:ext uri="{FF2B5EF4-FFF2-40B4-BE49-F238E27FC236}">
                  <a16:creationId xmlns:a16="http://schemas.microsoft.com/office/drawing/2014/main" id="{108ECC95-6066-4747-B120-A12EC72C6F10}"/>
                </a:ext>
              </a:extLst>
            </p:cNvPr>
            <p:cNvSpPr txBox="1"/>
            <p:nvPr/>
          </p:nvSpPr>
          <p:spPr>
            <a:xfrm>
              <a:off x="1064335" y="4720877"/>
              <a:ext cx="1632628" cy="790813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ru-RU" altLang="zh-CN" sz="2000" b="1" dirty="0" smtClean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+mn-ea"/>
                  <a:sym typeface="+mn-lt"/>
                </a:rPr>
                <a:t>Разнообразие</a:t>
              </a:r>
            </a:p>
            <a:p>
              <a:pPr algn="ctr"/>
              <a:r>
                <a:rPr lang="ru-RU" altLang="zh-CN" sz="2000" b="1" dirty="0" smtClean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+mn-ea"/>
                  <a:sym typeface="+mn-lt"/>
                </a:rPr>
                <a:t> услуг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+mn-ea"/>
                <a:sym typeface="+mn-lt"/>
              </a:endParaRPr>
            </a:p>
          </p:txBody>
        </p:sp>
      </p:grpSp>
      <p:sp>
        <p:nvSpPr>
          <p:cNvPr id="68" name="TextBox 49">
            <a:extLst>
              <a:ext uri="{FF2B5EF4-FFF2-40B4-BE49-F238E27FC236}">
                <a16:creationId xmlns:a16="http://schemas.microsoft.com/office/drawing/2014/main" id="{108ECC95-6066-4747-B120-A12EC72C6F10}"/>
              </a:ext>
            </a:extLst>
          </p:cNvPr>
          <p:cNvSpPr txBox="1"/>
          <p:nvPr/>
        </p:nvSpPr>
        <p:spPr>
          <a:xfrm>
            <a:off x="2744117" y="4741245"/>
            <a:ext cx="1885182" cy="827754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ru-RU" altLang="zh-CN" sz="2000" b="1" dirty="0" smtClean="0">
                <a:solidFill>
                  <a:srgbClr val="6C7073"/>
                </a:solidFill>
                <a:latin typeface="+mj-lt"/>
                <a:cs typeface="+mn-ea"/>
                <a:sym typeface="+mn-lt"/>
              </a:rPr>
              <a:t>Скорость и </a:t>
            </a:r>
          </a:p>
          <a:p>
            <a:pPr algn="ctr"/>
            <a:r>
              <a:rPr lang="ru-RU" altLang="zh-CN" sz="2000" b="1" dirty="0" smtClean="0">
                <a:solidFill>
                  <a:srgbClr val="6C7073"/>
                </a:solidFill>
                <a:latin typeface="+mj-lt"/>
                <a:cs typeface="+mn-ea"/>
                <a:sym typeface="+mn-lt"/>
              </a:rPr>
              <a:t>удобство</a:t>
            </a:r>
            <a:endParaRPr lang="zh-CN" altLang="en-US" sz="2000" b="1" dirty="0">
              <a:solidFill>
                <a:srgbClr val="6C7073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71" name="TextBox 49">
            <a:extLst>
              <a:ext uri="{FF2B5EF4-FFF2-40B4-BE49-F238E27FC236}">
                <a16:creationId xmlns:a16="http://schemas.microsoft.com/office/drawing/2014/main" id="{108ECC95-6066-4747-B120-A12EC72C6F10}"/>
              </a:ext>
            </a:extLst>
          </p:cNvPr>
          <p:cNvSpPr txBox="1"/>
          <p:nvPr/>
        </p:nvSpPr>
        <p:spPr>
          <a:xfrm>
            <a:off x="4935199" y="4729091"/>
            <a:ext cx="1885182" cy="827754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ru-RU" altLang="zh-CN" sz="2000" b="1" dirty="0">
                <a:solidFill>
                  <a:schemeClr val="accent3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Р</a:t>
            </a:r>
            <a:r>
              <a:rPr lang="ru-RU" altLang="zh-CN" sz="2000" b="1" dirty="0" smtClean="0">
                <a:solidFill>
                  <a:schemeClr val="accent3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асположение</a:t>
            </a:r>
            <a:endParaRPr lang="zh-CN" altLang="en-US" sz="2000" b="1" dirty="0">
              <a:solidFill>
                <a:schemeClr val="accent3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72" name="TextBox 49">
            <a:extLst>
              <a:ext uri="{FF2B5EF4-FFF2-40B4-BE49-F238E27FC236}">
                <a16:creationId xmlns:a16="http://schemas.microsoft.com/office/drawing/2014/main" id="{108ECC95-6066-4747-B120-A12EC72C6F10}"/>
              </a:ext>
            </a:extLst>
          </p:cNvPr>
          <p:cNvSpPr txBox="1"/>
          <p:nvPr/>
        </p:nvSpPr>
        <p:spPr>
          <a:xfrm>
            <a:off x="7144770" y="4682846"/>
            <a:ext cx="1885182" cy="827754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ru-RU" altLang="zh-CN" sz="20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Цена</a:t>
            </a:r>
            <a:endParaRPr lang="zh-CN" altLang="en-US" sz="2000" b="1" dirty="0">
              <a:solidFill>
                <a:schemeClr val="accent1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73" name="TextBox 49">
            <a:extLst>
              <a:ext uri="{FF2B5EF4-FFF2-40B4-BE49-F238E27FC236}">
                <a16:creationId xmlns:a16="http://schemas.microsoft.com/office/drawing/2014/main" id="{108ECC95-6066-4747-B120-A12EC72C6F10}"/>
              </a:ext>
            </a:extLst>
          </p:cNvPr>
          <p:cNvSpPr txBox="1"/>
          <p:nvPr/>
        </p:nvSpPr>
        <p:spPr>
          <a:xfrm>
            <a:off x="9373692" y="4697627"/>
            <a:ext cx="1885182" cy="827754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ru-RU" altLang="zh-CN" sz="2000" b="1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График работы</a:t>
            </a:r>
            <a:endParaRPr lang="zh-CN" altLang="en-US" sz="2000" b="1" dirty="0">
              <a:solidFill>
                <a:schemeClr val="accent5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69" name="AutoShape 10" descr="https://pngimage.net/wp-content/uploads/2019/05/justice-icon-png-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4" name="AutoShape 12" descr="https://pngimage.net/wp-content/uploads/2019/05/justice-icon-png-1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0" name="Picture 4" descr="https://e7.pngegg.com/pngimages/576/147/png-clipart-computer-icons-coin-coin-stack-monochrome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2" b="100000" l="444" r="99778">
                        <a14:foregroundMark x1="43000" y1="1038" x2="43000" y2="1038"/>
                        <a14:foregroundMark x1="46889" y1="5421" x2="46889" y2="5421"/>
                        <a14:foregroundMark x1="90333" y1="27797" x2="90333" y2="27797"/>
                        <a14:foregroundMark x1="55111" y1="28950" x2="55111" y2="28950"/>
                        <a14:foregroundMark x1="53444" y1="38062" x2="53444" y2="38062"/>
                        <a14:foregroundMark x1="42333" y1="44983" x2="42333" y2="44983"/>
                        <a14:foregroundMark x1="48111" y1="63899" x2="48111" y2="63899"/>
                        <a14:foregroundMark x1="60222" y1="57093" x2="60222" y2="57093"/>
                        <a14:foregroundMark x1="23333" y1="45790" x2="23333" y2="45790"/>
                        <a14:foregroundMark x1="21778" y1="37140" x2="21778" y2="37140"/>
                        <a14:foregroundMark x1="19222" y1="56863" x2="19222" y2="56863"/>
                        <a14:foregroundMark x1="20333" y1="67013" x2="20333" y2="67013"/>
                        <a14:foregroundMark x1="19333" y1="75663" x2="19333" y2="75663"/>
                        <a14:foregroundMark x1="20333" y1="85582" x2="20333" y2="85582"/>
                        <a14:foregroundMark x1="22889" y1="95963" x2="22889" y2="95963"/>
                        <a14:foregroundMark x1="50333" y1="95386" x2="50333" y2="95386"/>
                        <a14:foregroundMark x1="51556" y1="85236" x2="51556" y2="85236"/>
                        <a14:foregroundMark x1="51778" y1="76701" x2="51778" y2="767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842" y="1914931"/>
            <a:ext cx="631949" cy="60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Freeform: Shape 19">
            <a:extLst>
              <a:ext uri="{FF2B5EF4-FFF2-40B4-BE49-F238E27FC236}">
                <a16:creationId xmlns:a16="http://schemas.microsoft.com/office/drawing/2014/main" id="{6AE558C0-34E8-C847-9B2E-6909A08F18DC}"/>
              </a:ext>
            </a:extLst>
          </p:cNvPr>
          <p:cNvSpPr>
            <a:spLocks/>
          </p:cNvSpPr>
          <p:nvPr/>
        </p:nvSpPr>
        <p:spPr bwMode="auto">
          <a:xfrm>
            <a:off x="1130391" y="4040212"/>
            <a:ext cx="722744" cy="678366"/>
          </a:xfrm>
          <a:custGeom>
            <a:avLst/>
            <a:gdLst/>
            <a:ahLst/>
            <a:cxnLst>
              <a:cxn ang="0">
                <a:pos x="68" y="51"/>
              </a:cxn>
              <a:cxn ang="0">
                <a:pos x="66" y="53"/>
              </a:cxn>
              <a:cxn ang="0">
                <a:pos x="3" y="53"/>
              </a:cxn>
              <a:cxn ang="0">
                <a:pos x="0" y="51"/>
              </a:cxn>
              <a:cxn ang="0">
                <a:pos x="0" y="46"/>
              </a:cxn>
              <a:cxn ang="0">
                <a:pos x="3" y="43"/>
              </a:cxn>
              <a:cxn ang="0">
                <a:pos x="66" y="43"/>
              </a:cxn>
              <a:cxn ang="0">
                <a:pos x="68" y="46"/>
              </a:cxn>
              <a:cxn ang="0">
                <a:pos x="68" y="51"/>
              </a:cxn>
              <a:cxn ang="0">
                <a:pos x="64" y="21"/>
              </a:cxn>
              <a:cxn ang="0">
                <a:pos x="61" y="24"/>
              </a:cxn>
              <a:cxn ang="0">
                <a:pos x="8" y="24"/>
              </a:cxn>
              <a:cxn ang="0">
                <a:pos x="5" y="21"/>
              </a:cxn>
              <a:cxn ang="0">
                <a:pos x="5" y="17"/>
              </a:cxn>
              <a:cxn ang="0">
                <a:pos x="8" y="14"/>
              </a:cxn>
              <a:cxn ang="0">
                <a:pos x="61" y="14"/>
              </a:cxn>
              <a:cxn ang="0">
                <a:pos x="64" y="17"/>
              </a:cxn>
              <a:cxn ang="0">
                <a:pos x="64" y="21"/>
              </a:cxn>
              <a:cxn ang="0">
                <a:pos x="54" y="36"/>
              </a:cxn>
              <a:cxn ang="0">
                <a:pos x="51" y="38"/>
              </a:cxn>
              <a:cxn ang="0">
                <a:pos x="17" y="38"/>
              </a:cxn>
              <a:cxn ang="0">
                <a:pos x="15" y="36"/>
              </a:cxn>
              <a:cxn ang="0">
                <a:pos x="15" y="31"/>
              </a:cxn>
              <a:cxn ang="0">
                <a:pos x="17" y="29"/>
              </a:cxn>
              <a:cxn ang="0">
                <a:pos x="51" y="29"/>
              </a:cxn>
              <a:cxn ang="0">
                <a:pos x="54" y="31"/>
              </a:cxn>
              <a:cxn ang="0">
                <a:pos x="54" y="36"/>
              </a:cxn>
              <a:cxn ang="0">
                <a:pos x="49" y="7"/>
              </a:cxn>
              <a:cxn ang="0">
                <a:pos x="47" y="9"/>
              </a:cxn>
              <a:cxn ang="0">
                <a:pos x="22" y="9"/>
              </a:cxn>
              <a:cxn ang="0">
                <a:pos x="20" y="7"/>
              </a:cxn>
              <a:cxn ang="0">
                <a:pos x="20" y="2"/>
              </a:cxn>
              <a:cxn ang="0">
                <a:pos x="22" y="0"/>
              </a:cxn>
              <a:cxn ang="0">
                <a:pos x="47" y="0"/>
              </a:cxn>
              <a:cxn ang="0">
                <a:pos x="49" y="2"/>
              </a:cxn>
              <a:cxn ang="0">
                <a:pos x="49" y="7"/>
              </a:cxn>
            </a:cxnLst>
            <a:rect l="0" t="0" r="r" b="b"/>
            <a:pathLst>
              <a:path w="68" h="53">
                <a:moveTo>
                  <a:pt x="68" y="51"/>
                </a:moveTo>
                <a:cubicBezTo>
                  <a:pt x="68" y="52"/>
                  <a:pt x="67" y="53"/>
                  <a:pt x="66" y="53"/>
                </a:cubicBezTo>
                <a:cubicBezTo>
                  <a:pt x="3" y="53"/>
                  <a:pt x="3" y="53"/>
                  <a:pt x="3" y="53"/>
                </a:cubicBezTo>
                <a:cubicBezTo>
                  <a:pt x="2" y="53"/>
                  <a:pt x="0" y="52"/>
                  <a:pt x="0" y="51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2" y="43"/>
                  <a:pt x="3" y="43"/>
                </a:cubicBezTo>
                <a:cubicBezTo>
                  <a:pt x="66" y="43"/>
                  <a:pt x="66" y="43"/>
                  <a:pt x="66" y="43"/>
                </a:cubicBezTo>
                <a:cubicBezTo>
                  <a:pt x="67" y="43"/>
                  <a:pt x="68" y="44"/>
                  <a:pt x="68" y="46"/>
                </a:cubicBezTo>
                <a:lnTo>
                  <a:pt x="68" y="51"/>
                </a:lnTo>
                <a:close/>
                <a:moveTo>
                  <a:pt x="64" y="21"/>
                </a:moveTo>
                <a:cubicBezTo>
                  <a:pt x="64" y="23"/>
                  <a:pt x="63" y="24"/>
                  <a:pt x="61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6" y="24"/>
                  <a:pt x="5" y="23"/>
                  <a:pt x="5" y="21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5"/>
                  <a:pt x="6" y="14"/>
                  <a:pt x="8" y="14"/>
                </a:cubicBezTo>
                <a:cubicBezTo>
                  <a:pt x="61" y="14"/>
                  <a:pt x="61" y="14"/>
                  <a:pt x="61" y="14"/>
                </a:cubicBezTo>
                <a:cubicBezTo>
                  <a:pt x="63" y="14"/>
                  <a:pt x="64" y="15"/>
                  <a:pt x="64" y="17"/>
                </a:cubicBezTo>
                <a:lnTo>
                  <a:pt x="64" y="21"/>
                </a:lnTo>
                <a:close/>
                <a:moveTo>
                  <a:pt x="54" y="36"/>
                </a:moveTo>
                <a:cubicBezTo>
                  <a:pt x="54" y="37"/>
                  <a:pt x="53" y="38"/>
                  <a:pt x="51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6" y="38"/>
                  <a:pt x="15" y="37"/>
                  <a:pt x="15" y="36"/>
                </a:cubicBezTo>
                <a:cubicBezTo>
                  <a:pt x="15" y="31"/>
                  <a:pt x="15" y="31"/>
                  <a:pt x="15" y="31"/>
                </a:cubicBezTo>
                <a:cubicBezTo>
                  <a:pt x="15" y="30"/>
                  <a:pt x="16" y="29"/>
                  <a:pt x="17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3" y="29"/>
                  <a:pt x="54" y="30"/>
                  <a:pt x="54" y="31"/>
                </a:cubicBezTo>
                <a:lnTo>
                  <a:pt x="54" y="36"/>
                </a:lnTo>
                <a:close/>
                <a:moveTo>
                  <a:pt x="49" y="7"/>
                </a:moveTo>
                <a:cubicBezTo>
                  <a:pt x="49" y="8"/>
                  <a:pt x="48" y="9"/>
                  <a:pt x="47" y="9"/>
                </a:cubicBezTo>
                <a:cubicBezTo>
                  <a:pt x="22" y="9"/>
                  <a:pt x="22" y="9"/>
                  <a:pt x="22" y="9"/>
                </a:cubicBezTo>
                <a:cubicBezTo>
                  <a:pt x="21" y="9"/>
                  <a:pt x="20" y="8"/>
                  <a:pt x="20" y="7"/>
                </a:cubicBezTo>
                <a:cubicBezTo>
                  <a:pt x="20" y="2"/>
                  <a:pt x="20" y="2"/>
                  <a:pt x="20" y="2"/>
                </a:cubicBezTo>
                <a:cubicBezTo>
                  <a:pt x="20" y="1"/>
                  <a:pt x="21" y="0"/>
                  <a:pt x="2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8" y="0"/>
                  <a:pt x="49" y="1"/>
                  <a:pt x="49" y="2"/>
                </a:cubicBezTo>
                <a:lnTo>
                  <a:pt x="49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Freeform: Shape 28">
            <a:extLst>
              <a:ext uri="{FF2B5EF4-FFF2-40B4-BE49-F238E27FC236}">
                <a16:creationId xmlns:a16="http://schemas.microsoft.com/office/drawing/2014/main" id="{227E1181-394E-B348-B948-D79DB9383885}"/>
              </a:ext>
            </a:extLst>
          </p:cNvPr>
          <p:cNvSpPr>
            <a:spLocks/>
          </p:cNvSpPr>
          <p:nvPr/>
        </p:nvSpPr>
        <p:spPr bwMode="auto">
          <a:xfrm>
            <a:off x="7716042" y="4100260"/>
            <a:ext cx="810865" cy="628831"/>
          </a:xfrm>
          <a:custGeom>
            <a:avLst/>
            <a:gdLst/>
            <a:ahLst/>
            <a:cxnLst>
              <a:cxn ang="0">
                <a:pos x="68" y="51"/>
              </a:cxn>
              <a:cxn ang="0">
                <a:pos x="66" y="53"/>
              </a:cxn>
              <a:cxn ang="0">
                <a:pos x="3" y="53"/>
              </a:cxn>
              <a:cxn ang="0">
                <a:pos x="0" y="51"/>
              </a:cxn>
              <a:cxn ang="0">
                <a:pos x="0" y="46"/>
              </a:cxn>
              <a:cxn ang="0">
                <a:pos x="3" y="43"/>
              </a:cxn>
              <a:cxn ang="0">
                <a:pos x="66" y="43"/>
              </a:cxn>
              <a:cxn ang="0">
                <a:pos x="68" y="46"/>
              </a:cxn>
              <a:cxn ang="0">
                <a:pos x="68" y="51"/>
              </a:cxn>
              <a:cxn ang="0">
                <a:pos x="64" y="21"/>
              </a:cxn>
              <a:cxn ang="0">
                <a:pos x="61" y="24"/>
              </a:cxn>
              <a:cxn ang="0">
                <a:pos x="8" y="24"/>
              </a:cxn>
              <a:cxn ang="0">
                <a:pos x="5" y="21"/>
              </a:cxn>
              <a:cxn ang="0">
                <a:pos x="5" y="17"/>
              </a:cxn>
              <a:cxn ang="0">
                <a:pos x="8" y="14"/>
              </a:cxn>
              <a:cxn ang="0">
                <a:pos x="61" y="14"/>
              </a:cxn>
              <a:cxn ang="0">
                <a:pos x="64" y="17"/>
              </a:cxn>
              <a:cxn ang="0">
                <a:pos x="64" y="21"/>
              </a:cxn>
              <a:cxn ang="0">
                <a:pos x="54" y="36"/>
              </a:cxn>
              <a:cxn ang="0">
                <a:pos x="51" y="38"/>
              </a:cxn>
              <a:cxn ang="0">
                <a:pos x="17" y="38"/>
              </a:cxn>
              <a:cxn ang="0">
                <a:pos x="15" y="36"/>
              </a:cxn>
              <a:cxn ang="0">
                <a:pos x="15" y="31"/>
              </a:cxn>
              <a:cxn ang="0">
                <a:pos x="17" y="29"/>
              </a:cxn>
              <a:cxn ang="0">
                <a:pos x="51" y="29"/>
              </a:cxn>
              <a:cxn ang="0">
                <a:pos x="54" y="31"/>
              </a:cxn>
              <a:cxn ang="0">
                <a:pos x="54" y="36"/>
              </a:cxn>
              <a:cxn ang="0">
                <a:pos x="49" y="7"/>
              </a:cxn>
              <a:cxn ang="0">
                <a:pos x="47" y="9"/>
              </a:cxn>
              <a:cxn ang="0">
                <a:pos x="22" y="9"/>
              </a:cxn>
              <a:cxn ang="0">
                <a:pos x="20" y="7"/>
              </a:cxn>
              <a:cxn ang="0">
                <a:pos x="20" y="2"/>
              </a:cxn>
              <a:cxn ang="0">
                <a:pos x="22" y="0"/>
              </a:cxn>
              <a:cxn ang="0">
                <a:pos x="47" y="0"/>
              </a:cxn>
              <a:cxn ang="0">
                <a:pos x="49" y="2"/>
              </a:cxn>
              <a:cxn ang="0">
                <a:pos x="49" y="7"/>
              </a:cxn>
            </a:cxnLst>
            <a:rect l="0" t="0" r="r" b="b"/>
            <a:pathLst>
              <a:path w="68" h="53">
                <a:moveTo>
                  <a:pt x="68" y="51"/>
                </a:moveTo>
                <a:cubicBezTo>
                  <a:pt x="68" y="52"/>
                  <a:pt x="67" y="53"/>
                  <a:pt x="66" y="53"/>
                </a:cubicBezTo>
                <a:cubicBezTo>
                  <a:pt x="3" y="53"/>
                  <a:pt x="3" y="53"/>
                  <a:pt x="3" y="53"/>
                </a:cubicBezTo>
                <a:cubicBezTo>
                  <a:pt x="2" y="53"/>
                  <a:pt x="0" y="52"/>
                  <a:pt x="0" y="51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2" y="43"/>
                  <a:pt x="3" y="43"/>
                </a:cubicBezTo>
                <a:cubicBezTo>
                  <a:pt x="66" y="43"/>
                  <a:pt x="66" y="43"/>
                  <a:pt x="66" y="43"/>
                </a:cubicBezTo>
                <a:cubicBezTo>
                  <a:pt x="67" y="43"/>
                  <a:pt x="68" y="44"/>
                  <a:pt x="68" y="46"/>
                </a:cubicBezTo>
                <a:lnTo>
                  <a:pt x="68" y="51"/>
                </a:lnTo>
                <a:close/>
                <a:moveTo>
                  <a:pt x="64" y="21"/>
                </a:moveTo>
                <a:cubicBezTo>
                  <a:pt x="64" y="23"/>
                  <a:pt x="63" y="24"/>
                  <a:pt x="61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6" y="24"/>
                  <a:pt x="5" y="23"/>
                  <a:pt x="5" y="21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5"/>
                  <a:pt x="6" y="14"/>
                  <a:pt x="8" y="14"/>
                </a:cubicBezTo>
                <a:cubicBezTo>
                  <a:pt x="61" y="14"/>
                  <a:pt x="61" y="14"/>
                  <a:pt x="61" y="14"/>
                </a:cubicBezTo>
                <a:cubicBezTo>
                  <a:pt x="63" y="14"/>
                  <a:pt x="64" y="15"/>
                  <a:pt x="64" y="17"/>
                </a:cubicBezTo>
                <a:lnTo>
                  <a:pt x="64" y="21"/>
                </a:lnTo>
                <a:close/>
                <a:moveTo>
                  <a:pt x="54" y="36"/>
                </a:moveTo>
                <a:cubicBezTo>
                  <a:pt x="54" y="37"/>
                  <a:pt x="53" y="38"/>
                  <a:pt x="51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6" y="38"/>
                  <a:pt x="15" y="37"/>
                  <a:pt x="15" y="36"/>
                </a:cubicBezTo>
                <a:cubicBezTo>
                  <a:pt x="15" y="31"/>
                  <a:pt x="15" y="31"/>
                  <a:pt x="15" y="31"/>
                </a:cubicBezTo>
                <a:cubicBezTo>
                  <a:pt x="15" y="30"/>
                  <a:pt x="16" y="29"/>
                  <a:pt x="17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3" y="29"/>
                  <a:pt x="54" y="30"/>
                  <a:pt x="54" y="31"/>
                </a:cubicBezTo>
                <a:lnTo>
                  <a:pt x="54" y="36"/>
                </a:lnTo>
                <a:close/>
                <a:moveTo>
                  <a:pt x="49" y="7"/>
                </a:moveTo>
                <a:cubicBezTo>
                  <a:pt x="49" y="8"/>
                  <a:pt x="48" y="9"/>
                  <a:pt x="47" y="9"/>
                </a:cubicBezTo>
                <a:cubicBezTo>
                  <a:pt x="22" y="9"/>
                  <a:pt x="22" y="9"/>
                  <a:pt x="22" y="9"/>
                </a:cubicBezTo>
                <a:cubicBezTo>
                  <a:pt x="21" y="9"/>
                  <a:pt x="20" y="8"/>
                  <a:pt x="20" y="7"/>
                </a:cubicBezTo>
                <a:cubicBezTo>
                  <a:pt x="20" y="2"/>
                  <a:pt x="20" y="2"/>
                  <a:pt x="20" y="2"/>
                </a:cubicBezTo>
                <a:cubicBezTo>
                  <a:pt x="20" y="1"/>
                  <a:pt x="21" y="0"/>
                  <a:pt x="2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8" y="0"/>
                  <a:pt x="49" y="1"/>
                  <a:pt x="49" y="2"/>
                </a:cubicBezTo>
                <a:lnTo>
                  <a:pt x="49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Freeform: Shape 28">
            <a:extLst>
              <a:ext uri="{FF2B5EF4-FFF2-40B4-BE49-F238E27FC236}">
                <a16:creationId xmlns:a16="http://schemas.microsoft.com/office/drawing/2014/main" id="{227E1181-394E-B348-B948-D79DB9383885}"/>
              </a:ext>
            </a:extLst>
          </p:cNvPr>
          <p:cNvSpPr>
            <a:spLocks/>
          </p:cNvSpPr>
          <p:nvPr/>
        </p:nvSpPr>
        <p:spPr bwMode="auto">
          <a:xfrm>
            <a:off x="9965463" y="4188112"/>
            <a:ext cx="684025" cy="530466"/>
          </a:xfrm>
          <a:custGeom>
            <a:avLst/>
            <a:gdLst/>
            <a:ahLst/>
            <a:cxnLst>
              <a:cxn ang="0">
                <a:pos x="68" y="51"/>
              </a:cxn>
              <a:cxn ang="0">
                <a:pos x="66" y="53"/>
              </a:cxn>
              <a:cxn ang="0">
                <a:pos x="3" y="53"/>
              </a:cxn>
              <a:cxn ang="0">
                <a:pos x="0" y="51"/>
              </a:cxn>
              <a:cxn ang="0">
                <a:pos x="0" y="46"/>
              </a:cxn>
              <a:cxn ang="0">
                <a:pos x="3" y="43"/>
              </a:cxn>
              <a:cxn ang="0">
                <a:pos x="66" y="43"/>
              </a:cxn>
              <a:cxn ang="0">
                <a:pos x="68" y="46"/>
              </a:cxn>
              <a:cxn ang="0">
                <a:pos x="68" y="51"/>
              </a:cxn>
              <a:cxn ang="0">
                <a:pos x="64" y="21"/>
              </a:cxn>
              <a:cxn ang="0">
                <a:pos x="61" y="24"/>
              </a:cxn>
              <a:cxn ang="0">
                <a:pos x="8" y="24"/>
              </a:cxn>
              <a:cxn ang="0">
                <a:pos x="5" y="21"/>
              </a:cxn>
              <a:cxn ang="0">
                <a:pos x="5" y="17"/>
              </a:cxn>
              <a:cxn ang="0">
                <a:pos x="8" y="14"/>
              </a:cxn>
              <a:cxn ang="0">
                <a:pos x="61" y="14"/>
              </a:cxn>
              <a:cxn ang="0">
                <a:pos x="64" y="17"/>
              </a:cxn>
              <a:cxn ang="0">
                <a:pos x="64" y="21"/>
              </a:cxn>
              <a:cxn ang="0">
                <a:pos x="54" y="36"/>
              </a:cxn>
              <a:cxn ang="0">
                <a:pos x="51" y="38"/>
              </a:cxn>
              <a:cxn ang="0">
                <a:pos x="17" y="38"/>
              </a:cxn>
              <a:cxn ang="0">
                <a:pos x="15" y="36"/>
              </a:cxn>
              <a:cxn ang="0">
                <a:pos x="15" y="31"/>
              </a:cxn>
              <a:cxn ang="0">
                <a:pos x="17" y="29"/>
              </a:cxn>
              <a:cxn ang="0">
                <a:pos x="51" y="29"/>
              </a:cxn>
              <a:cxn ang="0">
                <a:pos x="54" y="31"/>
              </a:cxn>
              <a:cxn ang="0">
                <a:pos x="54" y="36"/>
              </a:cxn>
              <a:cxn ang="0">
                <a:pos x="49" y="7"/>
              </a:cxn>
              <a:cxn ang="0">
                <a:pos x="47" y="9"/>
              </a:cxn>
              <a:cxn ang="0">
                <a:pos x="22" y="9"/>
              </a:cxn>
              <a:cxn ang="0">
                <a:pos x="20" y="7"/>
              </a:cxn>
              <a:cxn ang="0">
                <a:pos x="20" y="2"/>
              </a:cxn>
              <a:cxn ang="0">
                <a:pos x="22" y="0"/>
              </a:cxn>
              <a:cxn ang="0">
                <a:pos x="47" y="0"/>
              </a:cxn>
              <a:cxn ang="0">
                <a:pos x="49" y="2"/>
              </a:cxn>
              <a:cxn ang="0">
                <a:pos x="49" y="7"/>
              </a:cxn>
            </a:cxnLst>
            <a:rect l="0" t="0" r="r" b="b"/>
            <a:pathLst>
              <a:path w="68" h="53">
                <a:moveTo>
                  <a:pt x="68" y="51"/>
                </a:moveTo>
                <a:cubicBezTo>
                  <a:pt x="68" y="52"/>
                  <a:pt x="67" y="53"/>
                  <a:pt x="66" y="53"/>
                </a:cubicBezTo>
                <a:cubicBezTo>
                  <a:pt x="3" y="53"/>
                  <a:pt x="3" y="53"/>
                  <a:pt x="3" y="53"/>
                </a:cubicBezTo>
                <a:cubicBezTo>
                  <a:pt x="2" y="53"/>
                  <a:pt x="0" y="52"/>
                  <a:pt x="0" y="51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2" y="43"/>
                  <a:pt x="3" y="43"/>
                </a:cubicBezTo>
                <a:cubicBezTo>
                  <a:pt x="66" y="43"/>
                  <a:pt x="66" y="43"/>
                  <a:pt x="66" y="43"/>
                </a:cubicBezTo>
                <a:cubicBezTo>
                  <a:pt x="67" y="43"/>
                  <a:pt x="68" y="44"/>
                  <a:pt x="68" y="46"/>
                </a:cubicBezTo>
                <a:lnTo>
                  <a:pt x="68" y="51"/>
                </a:lnTo>
                <a:close/>
                <a:moveTo>
                  <a:pt x="64" y="21"/>
                </a:moveTo>
                <a:cubicBezTo>
                  <a:pt x="64" y="23"/>
                  <a:pt x="63" y="24"/>
                  <a:pt x="61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6" y="24"/>
                  <a:pt x="5" y="23"/>
                  <a:pt x="5" y="21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5"/>
                  <a:pt x="6" y="14"/>
                  <a:pt x="8" y="14"/>
                </a:cubicBezTo>
                <a:cubicBezTo>
                  <a:pt x="61" y="14"/>
                  <a:pt x="61" y="14"/>
                  <a:pt x="61" y="14"/>
                </a:cubicBezTo>
                <a:cubicBezTo>
                  <a:pt x="63" y="14"/>
                  <a:pt x="64" y="15"/>
                  <a:pt x="64" y="17"/>
                </a:cubicBezTo>
                <a:lnTo>
                  <a:pt x="64" y="21"/>
                </a:lnTo>
                <a:close/>
                <a:moveTo>
                  <a:pt x="54" y="36"/>
                </a:moveTo>
                <a:cubicBezTo>
                  <a:pt x="54" y="37"/>
                  <a:pt x="53" y="38"/>
                  <a:pt x="51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6" y="38"/>
                  <a:pt x="15" y="37"/>
                  <a:pt x="15" y="36"/>
                </a:cubicBezTo>
                <a:cubicBezTo>
                  <a:pt x="15" y="31"/>
                  <a:pt x="15" y="31"/>
                  <a:pt x="15" y="31"/>
                </a:cubicBezTo>
                <a:cubicBezTo>
                  <a:pt x="15" y="30"/>
                  <a:pt x="16" y="29"/>
                  <a:pt x="17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3" y="29"/>
                  <a:pt x="54" y="30"/>
                  <a:pt x="54" y="31"/>
                </a:cubicBezTo>
                <a:lnTo>
                  <a:pt x="54" y="36"/>
                </a:lnTo>
                <a:close/>
                <a:moveTo>
                  <a:pt x="49" y="7"/>
                </a:moveTo>
                <a:cubicBezTo>
                  <a:pt x="49" y="8"/>
                  <a:pt x="48" y="9"/>
                  <a:pt x="47" y="9"/>
                </a:cubicBezTo>
                <a:cubicBezTo>
                  <a:pt x="22" y="9"/>
                  <a:pt x="22" y="9"/>
                  <a:pt x="22" y="9"/>
                </a:cubicBezTo>
                <a:cubicBezTo>
                  <a:pt x="21" y="9"/>
                  <a:pt x="20" y="8"/>
                  <a:pt x="20" y="7"/>
                </a:cubicBezTo>
                <a:cubicBezTo>
                  <a:pt x="20" y="2"/>
                  <a:pt x="20" y="2"/>
                  <a:pt x="20" y="2"/>
                </a:cubicBezTo>
                <a:cubicBezTo>
                  <a:pt x="20" y="1"/>
                  <a:pt x="21" y="0"/>
                  <a:pt x="2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8" y="0"/>
                  <a:pt x="49" y="1"/>
                  <a:pt x="49" y="2"/>
                </a:cubicBezTo>
                <a:lnTo>
                  <a:pt x="49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2775" y="160337"/>
            <a:ext cx="99270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 работы </a:t>
            </a:r>
            <a:r>
              <a:rPr lang="ru-RU" sz="40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вендинговой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типографии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e7.pngegg.com/pngimages/956/709/png-clipart-computer-icons-crowdfunding-investment-machine-learning-icon-angle-text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6" b="100000" l="0" r="100000">
                        <a14:foregroundMark x1="32333" y1="19000" x2="32333" y2="19000"/>
                        <a14:foregroundMark x1="50667" y1="17000" x2="50667" y2="17000"/>
                        <a14:foregroundMark x1="68667" y1="27429" x2="68667" y2="27429"/>
                        <a14:foregroundMark x1="75667" y1="47286" x2="75667" y2="47286"/>
                        <a14:foregroundMark x1="67556" y1="71714" x2="67556" y2="71714"/>
                        <a14:foregroundMark x1="50111" y1="80429" x2="50111" y2="80429"/>
                        <a14:foregroundMark x1="29444" y1="72429" x2="29444" y2="72429"/>
                        <a14:foregroundMark x1="23444" y1="51000" x2="23444" y2="51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873" y="1947453"/>
            <a:ext cx="855780" cy="66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motosave.su/assets/images/icons/icone_eficincia_prod.png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646" y="1947453"/>
            <a:ext cx="617295" cy="61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w7.pngwing.com/pngs/1002/285/png-transparent-computer-icons-yueqing-icon-location-cdr-white-text.pn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6630" r="94457">
                        <a14:foregroundMark x1="16087" y1="76735" x2="16087" y2="76735"/>
                        <a14:foregroundMark x1="47065" y1="41327" x2="47065" y2="413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067" y="1896268"/>
            <a:ext cx="581914" cy="61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e7.pngegg.com/pngimages/762/412/png-clipart-computer-icons-calendar-date-schedule-others-calendar-text.pn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22" b="100000" l="0" r="99778">
                        <a14:foregroundMark x1="10000" y1="13333" x2="10000" y2="13333"/>
                        <a14:foregroundMark x1="28333" y1="28667" x2="28333" y2="28667"/>
                        <a14:foregroundMark x1="53111" y1="26667" x2="53111" y2="26667"/>
                        <a14:foregroundMark x1="65556" y1="26111" x2="65556" y2="26111"/>
                        <a14:foregroundMark x1="74778" y1="19333" x2="74778" y2="19333"/>
                        <a14:foregroundMark x1="86222" y1="29000" x2="86222" y2="29000"/>
                        <a14:foregroundMark x1="93556" y1="46000" x2="93556" y2="46000"/>
                        <a14:foregroundMark x1="74667" y1="49556" x2="73222" y2="49556"/>
                        <a14:foregroundMark x1="59444" y1="49556" x2="59444" y2="51444"/>
                        <a14:foregroundMark x1="61333" y1="61778" x2="61333" y2="61778"/>
                        <a14:foregroundMark x1="75444" y1="63889" x2="75444" y2="63889"/>
                        <a14:foregroundMark x1="76667" y1="77556" x2="76667" y2="77556"/>
                        <a14:foregroundMark x1="63222" y1="78667" x2="63222" y2="78667"/>
                        <a14:foregroundMark x1="45778" y1="80111" x2="45778" y2="80111"/>
                        <a14:foregroundMark x1="44889" y1="66222" x2="44889" y2="66222"/>
                        <a14:foregroundMark x1="29778" y1="65556" x2="29778" y2="65556"/>
                        <a14:foregroundMark x1="31444" y1="80222" x2="31444" y2="80222"/>
                        <a14:foregroundMark x1="10000" y1="72778" x2="10000" y2="72778"/>
                        <a14:foregroundMark x1="26556" y1="54778" x2="26556" y2="54778"/>
                        <a14:foregroundMark x1="92556" y1="28556" x2="95667" y2="44778"/>
                        <a14:foregroundMark x1="11000" y1="75778" x2="10667" y2="85889"/>
                        <a14:foregroundMark x1="23556" y1="93444" x2="46111" y2="94111"/>
                        <a14:foregroundMark x1="76667" y1="94889" x2="87444" y2="94444"/>
                        <a14:backgroundMark x1="36889" y1="28556" x2="42333" y2="38222"/>
                        <a14:backgroundMark x1="2444" y1="53778" x2="3667" y2="73111"/>
                        <a14:backgroundMark x1="22111" y1="64889" x2="21778" y2="79556"/>
                        <a14:backgroundMark x1="31444" y1="72556" x2="80778" y2="70889"/>
                        <a14:backgroundMark x1="84222" y1="47111" x2="87222" y2="83556"/>
                        <a14:backgroundMark x1="52111" y1="52111" x2="51889" y2="63222"/>
                        <a14:backgroundMark x1="55000" y1="4111" x2="55667" y2="10111"/>
                        <a14:backgroundMark x1="79444" y1="3444" x2="91556" y2="4667"/>
                        <a14:backgroundMark x1="26000" y1="13000" x2="14333" y2="29000"/>
                        <a14:backgroundMark x1="99000" y1="46778" x2="99000" y2="50778"/>
                        <a14:backgroundMark x1="98333" y1="94444" x2="95333" y2="99333"/>
                        <a14:backgroundMark x1="1778" y1="13222" x2="1000" y2="16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510" y="1948661"/>
            <a:ext cx="597547" cy="59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509718" y="5587851"/>
            <a:ext cx="1964090" cy="931409"/>
            <a:chOff x="472238" y="5764547"/>
            <a:chExt cx="1964090" cy="931409"/>
          </a:xfrm>
        </p:grpSpPr>
        <p:sp>
          <p:nvSpPr>
            <p:cNvPr id="70" name="Скругленный прямоугольник 69"/>
            <p:cNvSpPr/>
            <p:nvPr/>
          </p:nvSpPr>
          <p:spPr>
            <a:xfrm>
              <a:off x="518050" y="5764547"/>
              <a:ext cx="1863426" cy="931409"/>
            </a:xfrm>
            <a:prstGeom prst="roundRect">
              <a:avLst/>
            </a:prstGeom>
            <a:solidFill>
              <a:srgbClr val="F9B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72238" y="5813628"/>
              <a:ext cx="19640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bg1"/>
                  </a:solidFill>
                </a:rPr>
                <a:t>Черно-белая печать сканирование</a:t>
              </a:r>
            </a:p>
            <a:p>
              <a:pPr algn="ctr"/>
              <a:r>
                <a:rPr lang="ru-RU" sz="1600" dirty="0" smtClean="0">
                  <a:solidFill>
                    <a:schemeClr val="bg1"/>
                  </a:solidFill>
                </a:rPr>
                <a:t>копирование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2715850" y="5586725"/>
            <a:ext cx="1964090" cy="931409"/>
            <a:chOff x="2766459" y="5737928"/>
            <a:chExt cx="1964090" cy="931409"/>
          </a:xfrm>
        </p:grpSpPr>
        <p:sp>
          <p:nvSpPr>
            <p:cNvPr id="46" name="Скругленный прямоугольник 45"/>
            <p:cNvSpPr/>
            <p:nvPr/>
          </p:nvSpPr>
          <p:spPr>
            <a:xfrm>
              <a:off x="2782515" y="5737928"/>
              <a:ext cx="1863426" cy="931409"/>
            </a:xfrm>
            <a:prstGeom prst="roundRect">
              <a:avLst/>
            </a:prstGeom>
            <a:solidFill>
              <a:srgbClr val="6C70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766459" y="5788135"/>
              <a:ext cx="19640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bg1"/>
                  </a:solidFill>
                </a:rPr>
                <a:t>Простой процесс печати без лишних движений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4893359" y="5586724"/>
            <a:ext cx="1964090" cy="931409"/>
            <a:chOff x="2764073" y="5761515"/>
            <a:chExt cx="1964090" cy="931409"/>
          </a:xfrm>
        </p:grpSpPr>
        <p:sp>
          <p:nvSpPr>
            <p:cNvPr id="56" name="Скругленный прямоугольник 55"/>
            <p:cNvSpPr/>
            <p:nvPr/>
          </p:nvSpPr>
          <p:spPr>
            <a:xfrm>
              <a:off x="2813272" y="5761515"/>
              <a:ext cx="1863426" cy="931409"/>
            </a:xfrm>
            <a:prstGeom prst="roundRect">
              <a:avLst/>
            </a:prstGeom>
            <a:solidFill>
              <a:srgbClr val="C1B1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764073" y="5811720"/>
              <a:ext cx="19640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bg1"/>
                  </a:solidFill>
                </a:rPr>
                <a:t>Удобно рядом с учебными аудиториями 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Группа 57"/>
          <p:cNvGrpSpPr/>
          <p:nvPr/>
        </p:nvGrpSpPr>
        <p:grpSpPr>
          <a:xfrm>
            <a:off x="7128108" y="5568999"/>
            <a:ext cx="1964090" cy="931409"/>
            <a:chOff x="2721782" y="5737928"/>
            <a:chExt cx="1964090" cy="931409"/>
          </a:xfrm>
        </p:grpSpPr>
        <p:sp>
          <p:nvSpPr>
            <p:cNvPr id="59" name="Скругленный прямоугольник 58"/>
            <p:cNvSpPr/>
            <p:nvPr/>
          </p:nvSpPr>
          <p:spPr>
            <a:xfrm>
              <a:off x="2782515" y="5737928"/>
              <a:ext cx="1863426" cy="931409"/>
            </a:xfrm>
            <a:prstGeom prst="roundRect">
              <a:avLst/>
            </a:prstGeom>
            <a:solidFill>
              <a:srgbClr val="FEC6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721782" y="5781819"/>
              <a:ext cx="19640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bg1"/>
                  </a:solidFill>
                </a:rPr>
                <a:t>Немного выше, чем в существующих копи-центрах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Группа 60"/>
          <p:cNvGrpSpPr/>
          <p:nvPr/>
        </p:nvGrpSpPr>
        <p:grpSpPr>
          <a:xfrm>
            <a:off x="9294784" y="5569191"/>
            <a:ext cx="1964090" cy="931409"/>
            <a:chOff x="2727005" y="5737928"/>
            <a:chExt cx="1964090" cy="931409"/>
          </a:xfrm>
        </p:grpSpPr>
        <p:sp>
          <p:nvSpPr>
            <p:cNvPr id="62" name="Скругленный прямоугольник 61"/>
            <p:cNvSpPr/>
            <p:nvPr/>
          </p:nvSpPr>
          <p:spPr>
            <a:xfrm>
              <a:off x="2782515" y="5737928"/>
              <a:ext cx="1863426" cy="931409"/>
            </a:xfrm>
            <a:prstGeom prst="roundRect">
              <a:avLst/>
            </a:prstGeom>
            <a:solidFill>
              <a:srgbClr val="9574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727005" y="5788133"/>
              <a:ext cx="19640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bg1"/>
                  </a:solidFill>
                </a:rPr>
                <a:t>Круглосуточный и ежедневный </a:t>
              </a:r>
            </a:p>
            <a:p>
              <a:pPr algn="ctr"/>
              <a:r>
                <a:rPr lang="ru-RU" sz="1600" dirty="0" smtClean="0">
                  <a:solidFill>
                    <a:schemeClr val="bg1"/>
                  </a:solidFill>
                </a:rPr>
                <a:t>доступ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845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-505949" y="-336562"/>
            <a:ext cx="2694967" cy="2073279"/>
            <a:chOff x="-551985" y="-336562"/>
            <a:chExt cx="3331194" cy="2562738"/>
          </a:xfrm>
        </p:grpSpPr>
        <p:sp>
          <p:nvSpPr>
            <p:cNvPr id="10" name="Скругленный прямоугольник 9"/>
            <p:cNvSpPr/>
            <p:nvPr/>
          </p:nvSpPr>
          <p:spPr>
            <a:xfrm rot="1979092">
              <a:off x="-551985" y="-336562"/>
              <a:ext cx="3030218" cy="23410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 descr="https://vectorified.com/images/seo-icon-png-5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716" b="96115" l="6905" r="91905">
                          <a14:foregroundMark x1="29286" y1="30236" x2="29286" y2="30236"/>
                          <a14:foregroundMark x1="32500" y1="47973" x2="32500" y2="47973"/>
                          <a14:foregroundMark x1="66667" y1="35642" x2="66667" y2="35642"/>
                          <a14:foregroundMark x1="55119" y1="32264" x2="55119" y2="32264"/>
                          <a14:foregroundMark x1="44524" y1="32095" x2="44524" y2="32095"/>
                          <a14:foregroundMark x1="40119" y1="24662" x2="40119" y2="24662"/>
                          <a14:foregroundMark x1="34405" y1="37162" x2="34405" y2="37162"/>
                          <a14:foregroundMark x1="25952" y1="44932" x2="25952" y2="44932"/>
                          <a14:foregroundMark x1="28095" y1="71791" x2="28095" y2="71791"/>
                          <a14:foregroundMark x1="27976" y1="79392" x2="27976" y2="79392"/>
                          <a14:foregroundMark x1="70000" y1="72466" x2="70000" y2="72466"/>
                          <a14:foregroundMark x1="58214" y1="79054" x2="58214" y2="79054"/>
                          <a14:foregroundMark x1="49643" y1="77027" x2="49643" y2="77027"/>
                          <a14:foregroundMark x1="43690" y1="76689" x2="43690" y2="76689"/>
                          <a14:foregroundMark x1="38571" y1="82601" x2="38571" y2="82601"/>
                          <a14:foregroundMark x1="44643" y1="66047" x2="44643" y2="66047"/>
                          <a14:foregroundMark x1="44167" y1="47973" x2="44167" y2="47973"/>
                          <a14:foregroundMark x1="54048" y1="47466" x2="54048" y2="47466"/>
                          <a14:foregroundMark x1="63810" y1="47635" x2="63810" y2="47635"/>
                          <a14:foregroundMark x1="53929" y1="22128" x2="53929" y2="22128"/>
                          <a14:foregroundMark x1="52976" y1="16892" x2="52976" y2="16892"/>
                          <a14:foregroundMark x1="70238" y1="58784" x2="70238" y2="58784"/>
                          <a14:foregroundMark x1="56548" y1="62669" x2="56548" y2="62669"/>
                          <a14:foregroundMark x1="71071" y1="51858" x2="71071" y2="51858"/>
                          <a14:foregroundMark x1="30952" y1="77196" x2="30952" y2="77196"/>
                          <a14:backgroundMark x1="36071" y1="28041" x2="36071" y2="28041"/>
                          <a14:backgroundMark x1="40119" y1="29392" x2="39048" y2="30912"/>
                          <a14:backgroundMark x1="37262" y1="35642" x2="36429" y2="38176"/>
                          <a14:backgroundMark x1="36429" y1="42905" x2="39286" y2="44257"/>
                          <a14:backgroundMark x1="41429" y1="47973" x2="42857" y2="50338"/>
                          <a14:backgroundMark x1="44286" y1="53885" x2="64643" y2="53885"/>
                          <a14:backgroundMark x1="47024" y1="20270" x2="47500" y2="85811"/>
                          <a14:backgroundMark x1="54762" y1="28041" x2="59405" y2="36824"/>
                          <a14:backgroundMark x1="60000" y1="40878" x2="61548" y2="5810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79553" y="0"/>
              <a:ext cx="3158762" cy="2226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Группа 12"/>
          <p:cNvGrpSpPr/>
          <p:nvPr/>
        </p:nvGrpSpPr>
        <p:grpSpPr>
          <a:xfrm>
            <a:off x="1636438" y="997450"/>
            <a:ext cx="746962" cy="604625"/>
            <a:chOff x="4934989" y="1636078"/>
            <a:chExt cx="512250" cy="42170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4" name="Овал 13"/>
            <p:cNvSpPr/>
            <p:nvPr/>
          </p:nvSpPr>
          <p:spPr>
            <a:xfrm>
              <a:off x="493498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515653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537808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3498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515653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537808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493498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515653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537808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3" name="Slide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350" b="99100" l="4218" r="4105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84736" y="1511366"/>
            <a:ext cx="9103924" cy="512095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737272" y="262192"/>
            <a:ext cx="93927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6C7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аппарата от компании «ОФСЕТ»</a:t>
            </a:r>
            <a:endParaRPr lang="ru-RU" sz="4400" b="1" dirty="0">
              <a:solidFill>
                <a:srgbClr val="6C70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Slide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1850" t="29224" r="13135" b="1827"/>
          <a:stretch/>
        </p:blipFill>
        <p:spPr>
          <a:xfrm>
            <a:off x="3113093" y="1978145"/>
            <a:ext cx="8767558" cy="3999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29" name="Группа 28"/>
          <p:cNvGrpSpPr/>
          <p:nvPr/>
        </p:nvGrpSpPr>
        <p:grpSpPr>
          <a:xfrm>
            <a:off x="6917148" y="5698552"/>
            <a:ext cx="907385" cy="734479"/>
            <a:chOff x="4934989" y="1636078"/>
            <a:chExt cx="512250" cy="42170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0" name="Овал 29"/>
            <p:cNvSpPr/>
            <p:nvPr/>
          </p:nvSpPr>
          <p:spPr>
            <a:xfrm>
              <a:off x="493498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515653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537808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493498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515653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537808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493498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515653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537808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612640" y="5212080"/>
            <a:ext cx="2103120" cy="325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715760" y="4968240"/>
            <a:ext cx="406400" cy="40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5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-505949" y="-336562"/>
            <a:ext cx="2694967" cy="2073279"/>
            <a:chOff x="-551985" y="-336562"/>
            <a:chExt cx="3331194" cy="2562738"/>
          </a:xfrm>
        </p:grpSpPr>
        <p:sp>
          <p:nvSpPr>
            <p:cNvPr id="10" name="Скругленный прямоугольник 9"/>
            <p:cNvSpPr/>
            <p:nvPr/>
          </p:nvSpPr>
          <p:spPr>
            <a:xfrm rot="1979092">
              <a:off x="-551985" y="-336562"/>
              <a:ext cx="3030218" cy="23410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 descr="https://vectorified.com/images/seo-icon-png-5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716" b="96115" l="6905" r="91905">
                          <a14:foregroundMark x1="29286" y1="30236" x2="29286" y2="30236"/>
                          <a14:foregroundMark x1="32500" y1="47973" x2="32500" y2="47973"/>
                          <a14:foregroundMark x1="66667" y1="35642" x2="66667" y2="35642"/>
                          <a14:foregroundMark x1="55119" y1="32264" x2="55119" y2="32264"/>
                          <a14:foregroundMark x1="44524" y1="32095" x2="44524" y2="32095"/>
                          <a14:foregroundMark x1="40119" y1="24662" x2="40119" y2="24662"/>
                          <a14:foregroundMark x1="34405" y1="37162" x2="34405" y2="37162"/>
                          <a14:foregroundMark x1="25952" y1="44932" x2="25952" y2="44932"/>
                          <a14:foregroundMark x1="28095" y1="71791" x2="28095" y2="71791"/>
                          <a14:foregroundMark x1="27976" y1="79392" x2="27976" y2="79392"/>
                          <a14:foregroundMark x1="70000" y1="72466" x2="70000" y2="72466"/>
                          <a14:foregroundMark x1="58214" y1="79054" x2="58214" y2="79054"/>
                          <a14:foregroundMark x1="49643" y1="77027" x2="49643" y2="77027"/>
                          <a14:foregroundMark x1="43690" y1="76689" x2="43690" y2="76689"/>
                          <a14:foregroundMark x1="38571" y1="82601" x2="38571" y2="82601"/>
                          <a14:foregroundMark x1="44643" y1="66047" x2="44643" y2="66047"/>
                          <a14:foregroundMark x1="44167" y1="47973" x2="44167" y2="47973"/>
                          <a14:foregroundMark x1="54048" y1="47466" x2="54048" y2="47466"/>
                          <a14:foregroundMark x1="63810" y1="47635" x2="63810" y2="47635"/>
                          <a14:foregroundMark x1="53929" y1="22128" x2="53929" y2="22128"/>
                          <a14:foregroundMark x1="52976" y1="16892" x2="52976" y2="16892"/>
                          <a14:foregroundMark x1="70238" y1="58784" x2="70238" y2="58784"/>
                          <a14:foregroundMark x1="56548" y1="62669" x2="56548" y2="62669"/>
                          <a14:foregroundMark x1="71071" y1="51858" x2="71071" y2="51858"/>
                          <a14:foregroundMark x1="30952" y1="77196" x2="30952" y2="77196"/>
                          <a14:backgroundMark x1="36071" y1="28041" x2="36071" y2="28041"/>
                          <a14:backgroundMark x1="40119" y1="29392" x2="39048" y2="30912"/>
                          <a14:backgroundMark x1="37262" y1="35642" x2="36429" y2="38176"/>
                          <a14:backgroundMark x1="36429" y1="42905" x2="39286" y2="44257"/>
                          <a14:backgroundMark x1="41429" y1="47973" x2="42857" y2="50338"/>
                          <a14:backgroundMark x1="44286" y1="53885" x2="64643" y2="53885"/>
                          <a14:backgroundMark x1="47024" y1="20270" x2="47500" y2="85811"/>
                          <a14:backgroundMark x1="54762" y1="28041" x2="59405" y2="36824"/>
                          <a14:backgroundMark x1="60000" y1="40878" x2="61548" y2="5810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79553" y="0"/>
              <a:ext cx="3158762" cy="2226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Группа 12"/>
          <p:cNvGrpSpPr/>
          <p:nvPr/>
        </p:nvGrpSpPr>
        <p:grpSpPr>
          <a:xfrm>
            <a:off x="1636438" y="997450"/>
            <a:ext cx="746962" cy="604625"/>
            <a:chOff x="4934989" y="1636078"/>
            <a:chExt cx="512250" cy="42170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4" name="Овал 13"/>
            <p:cNvSpPr/>
            <p:nvPr/>
          </p:nvSpPr>
          <p:spPr>
            <a:xfrm>
              <a:off x="493498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515653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537808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3498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515653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537808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493498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515653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537808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737272" y="262192"/>
            <a:ext cx="93927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6C7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аппарата от компании «ОФСЕТ»</a:t>
            </a:r>
            <a:endParaRPr lang="ru-RU" sz="4400" b="1" dirty="0">
              <a:solidFill>
                <a:srgbClr val="6C70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Slide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56" t="20752" r="4562" b="395"/>
          <a:stretch/>
        </p:blipFill>
        <p:spPr>
          <a:xfrm>
            <a:off x="3113093" y="1968431"/>
            <a:ext cx="8767558" cy="40986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40" name="Группа 39"/>
          <p:cNvGrpSpPr/>
          <p:nvPr/>
        </p:nvGrpSpPr>
        <p:grpSpPr>
          <a:xfrm>
            <a:off x="6917148" y="5633210"/>
            <a:ext cx="907385" cy="734479"/>
            <a:chOff x="4934989" y="1636078"/>
            <a:chExt cx="512250" cy="42170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1" name="Овал 40"/>
            <p:cNvSpPr/>
            <p:nvPr/>
          </p:nvSpPr>
          <p:spPr>
            <a:xfrm>
              <a:off x="493498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515653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537808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493498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/>
            <p:cNvSpPr/>
            <p:nvPr/>
          </p:nvSpPr>
          <p:spPr>
            <a:xfrm>
              <a:off x="515653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/>
            <p:cNvSpPr/>
            <p:nvPr/>
          </p:nvSpPr>
          <p:spPr>
            <a:xfrm>
              <a:off x="537808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493498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515653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537808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8" name="Slide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350" b="99100" l="4218" r="4105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84736" y="1511366"/>
            <a:ext cx="9103924" cy="512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5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767080" y="1878408"/>
            <a:ext cx="1051623" cy="1051623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33356" y="-31341"/>
            <a:ext cx="10687226" cy="1626188"/>
          </a:xfrm>
        </p:spPr>
        <p:txBody>
          <a:bodyPr>
            <a:noAutofit/>
          </a:bodyPr>
          <a:lstStyle/>
          <a:p>
            <a:r>
              <a:rPr lang="ru-RU" sz="5800" b="1" dirty="0" smtClean="0">
                <a:solidFill>
                  <a:srgbClr val="6C7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чем состоит бизнес идея?</a:t>
            </a:r>
            <a:endParaRPr lang="ru-RU" sz="5800" b="1" dirty="0">
              <a:solidFill>
                <a:srgbClr val="6C70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4" name="Прямая соединительная линия 123"/>
          <p:cNvCxnSpPr/>
          <p:nvPr/>
        </p:nvCxnSpPr>
        <p:spPr>
          <a:xfrm>
            <a:off x="1957827" y="1228436"/>
            <a:ext cx="7391995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" name="Овал 1"/>
          <p:cNvSpPr/>
          <p:nvPr/>
        </p:nvSpPr>
        <p:spPr>
          <a:xfrm>
            <a:off x="865907" y="1983632"/>
            <a:ext cx="851119" cy="851119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005031" y="1983632"/>
            <a:ext cx="572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</a:rPr>
              <a:t>1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57827" y="1869332"/>
            <a:ext cx="79167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u="sng" dirty="0" smtClean="0">
                <a:solidFill>
                  <a:srgbClr val="00B050"/>
                </a:solidFill>
              </a:rPr>
              <a:t>ДВА АППАРАТА</a:t>
            </a:r>
            <a:r>
              <a:rPr lang="ru-RU" sz="3000" b="1" dirty="0" smtClean="0">
                <a:solidFill>
                  <a:srgbClr val="00B050"/>
                </a:solidFill>
              </a:rPr>
              <a:t>.</a:t>
            </a:r>
            <a:r>
              <a:rPr lang="ru-RU" sz="3000" b="1" dirty="0" smtClean="0">
                <a:solidFill>
                  <a:srgbClr val="CB9813"/>
                </a:solidFill>
              </a:rPr>
              <a:t> </a:t>
            </a:r>
            <a:r>
              <a:rPr lang="ru-RU" sz="3000" dirty="0" smtClean="0">
                <a:latin typeface="+mj-lt"/>
              </a:rPr>
              <a:t>Левое </a:t>
            </a:r>
            <a:r>
              <a:rPr lang="ru-RU" sz="2400" dirty="0" smtClean="0">
                <a:latin typeface="+mj-lt"/>
              </a:rPr>
              <a:t>(2 этаж) </a:t>
            </a:r>
            <a:r>
              <a:rPr lang="ru-RU" sz="3000" dirty="0" smtClean="0">
                <a:latin typeface="+mj-lt"/>
              </a:rPr>
              <a:t>и правое </a:t>
            </a:r>
            <a:r>
              <a:rPr lang="ru-RU" sz="2400" dirty="0" smtClean="0">
                <a:latin typeface="+mj-lt"/>
              </a:rPr>
              <a:t>(2 этаж) </a:t>
            </a:r>
            <a:r>
              <a:rPr lang="ru-RU" sz="3000" dirty="0" smtClean="0">
                <a:latin typeface="+mj-lt"/>
              </a:rPr>
              <a:t>крылья </a:t>
            </a:r>
            <a:r>
              <a:rPr lang="ru-RU" sz="3000" dirty="0" smtClean="0">
                <a:latin typeface="+mj-lt"/>
              </a:rPr>
              <a:t>ТОГУ </a:t>
            </a:r>
            <a:endParaRPr lang="ru-RU" sz="3000" dirty="0">
              <a:latin typeface="+mj-lt"/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2143683" y="3115650"/>
            <a:ext cx="1051623" cy="1051623"/>
          </a:xfrm>
          <a:prstGeom prst="ellipse">
            <a:avLst/>
          </a:prstGeom>
          <a:solidFill>
            <a:schemeClr val="bg1"/>
          </a:solidFill>
          <a:ln>
            <a:solidFill>
              <a:srgbClr val="6C70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2242510" y="3220874"/>
            <a:ext cx="851119" cy="851119"/>
          </a:xfrm>
          <a:prstGeom prst="ellipse">
            <a:avLst/>
          </a:prstGeom>
          <a:solidFill>
            <a:srgbClr val="6C7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TextBox 54"/>
          <p:cNvSpPr txBox="1"/>
          <p:nvPr/>
        </p:nvSpPr>
        <p:spPr>
          <a:xfrm>
            <a:off x="2386841" y="3204738"/>
            <a:ext cx="572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6" name="Овал 55"/>
          <p:cNvSpPr/>
          <p:nvPr/>
        </p:nvSpPr>
        <p:spPr>
          <a:xfrm>
            <a:off x="1330011" y="4345449"/>
            <a:ext cx="1051623" cy="1051623"/>
          </a:xfrm>
          <a:prstGeom prst="ellipse">
            <a:avLst/>
          </a:prstGeom>
          <a:solidFill>
            <a:schemeClr val="bg1"/>
          </a:solidFill>
          <a:ln>
            <a:solidFill>
              <a:srgbClr val="957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1428838" y="4450673"/>
            <a:ext cx="851119" cy="851119"/>
          </a:xfrm>
          <a:prstGeom prst="ellipse">
            <a:avLst/>
          </a:prstGeom>
          <a:solidFill>
            <a:srgbClr val="957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TextBox 57"/>
          <p:cNvSpPr txBox="1"/>
          <p:nvPr/>
        </p:nvSpPr>
        <p:spPr>
          <a:xfrm>
            <a:off x="1577900" y="4450673"/>
            <a:ext cx="572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9" name="Овал 58"/>
          <p:cNvSpPr/>
          <p:nvPr/>
        </p:nvSpPr>
        <p:spPr>
          <a:xfrm>
            <a:off x="526277" y="5497908"/>
            <a:ext cx="1051623" cy="1051623"/>
          </a:xfrm>
          <a:prstGeom prst="ellipse">
            <a:avLst/>
          </a:prstGeom>
          <a:solidFill>
            <a:schemeClr val="bg1"/>
          </a:solidFill>
          <a:ln>
            <a:solidFill>
              <a:srgbClr val="FEC6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625104" y="5603132"/>
            <a:ext cx="851119" cy="851119"/>
          </a:xfrm>
          <a:prstGeom prst="ellipse">
            <a:avLst/>
          </a:prstGeom>
          <a:solidFill>
            <a:srgbClr val="FEC619"/>
          </a:solidFill>
          <a:ln>
            <a:solidFill>
              <a:srgbClr val="FEC6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TextBox 60"/>
          <p:cNvSpPr txBox="1"/>
          <p:nvPr/>
        </p:nvSpPr>
        <p:spPr>
          <a:xfrm>
            <a:off x="757142" y="5582252"/>
            <a:ext cx="572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294133" y="3327848"/>
            <a:ext cx="79167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u="sng" dirty="0" smtClean="0">
                <a:solidFill>
                  <a:srgbClr val="6C7073"/>
                </a:solidFill>
              </a:rPr>
              <a:t>Цена</a:t>
            </a:r>
            <a:r>
              <a:rPr lang="ru-RU" sz="2800" b="1" dirty="0" smtClean="0">
                <a:solidFill>
                  <a:srgbClr val="6C7073"/>
                </a:solidFill>
              </a:rPr>
              <a:t>.</a:t>
            </a:r>
            <a:r>
              <a:rPr lang="ru-RU" sz="2800" b="1" dirty="0" smtClean="0">
                <a:solidFill>
                  <a:srgbClr val="CB9813"/>
                </a:solidFill>
              </a:rPr>
              <a:t> </a:t>
            </a:r>
            <a:r>
              <a:rPr lang="ru-RU" sz="2800" dirty="0" smtClean="0">
                <a:latin typeface="+mj-lt"/>
              </a:rPr>
              <a:t>Страница = 7 руб.</a:t>
            </a:r>
            <a:endParaRPr lang="ru-RU" sz="2800" dirty="0">
              <a:latin typeface="+mj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530696" y="4350746"/>
            <a:ext cx="87228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u="sng" dirty="0" smtClean="0">
                <a:solidFill>
                  <a:srgbClr val="95744C"/>
                </a:solidFill>
              </a:rPr>
              <a:t>Реклама</a:t>
            </a:r>
            <a:r>
              <a:rPr lang="ru-RU" sz="3000" b="1" dirty="0">
                <a:solidFill>
                  <a:srgbClr val="95744C"/>
                </a:solidFill>
                <a:latin typeface="+mj-lt"/>
              </a:rPr>
              <a:t>.</a:t>
            </a:r>
            <a:r>
              <a:rPr lang="ru-RU" sz="3000" b="1" dirty="0" smtClean="0">
                <a:latin typeface="+mj-lt"/>
              </a:rPr>
              <a:t> </a:t>
            </a:r>
            <a:r>
              <a:rPr lang="ru-RU" sz="3000" dirty="0" smtClean="0">
                <a:latin typeface="+mj-lt"/>
              </a:rPr>
              <a:t>Размещение на большом и броском экране аппарата = 2000 </a:t>
            </a:r>
            <a:r>
              <a:rPr lang="ru-RU" sz="3000" dirty="0" smtClean="0">
                <a:latin typeface="+mj-lt"/>
              </a:rPr>
              <a:t>руб./мес.</a:t>
            </a:r>
            <a:endParaRPr lang="ru-RU" sz="3000" dirty="0">
              <a:latin typeface="+mj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643807" y="5515887"/>
            <a:ext cx="93878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u="sng" dirty="0" smtClean="0">
                <a:solidFill>
                  <a:srgbClr val="FEC619"/>
                </a:solidFill>
              </a:rPr>
              <a:t>Дополнительные услуги</a:t>
            </a:r>
            <a:r>
              <a:rPr lang="ru-RU" sz="3000" b="1" dirty="0" smtClean="0">
                <a:solidFill>
                  <a:srgbClr val="FEC619"/>
                </a:solidFill>
              </a:rPr>
              <a:t>.</a:t>
            </a:r>
            <a:r>
              <a:rPr lang="ru-RU" sz="3000" dirty="0" smtClean="0">
                <a:solidFill>
                  <a:srgbClr val="FEC619"/>
                </a:solidFill>
              </a:rPr>
              <a:t> </a:t>
            </a:r>
            <a:r>
              <a:rPr lang="ru-RU" sz="3000" dirty="0" smtClean="0">
                <a:latin typeface="+mj-lt"/>
              </a:rPr>
              <a:t>На аппарате размещена канцелярия (дырокол, </a:t>
            </a:r>
            <a:r>
              <a:rPr lang="ru-RU" sz="3000" dirty="0" err="1" smtClean="0">
                <a:latin typeface="+mj-lt"/>
              </a:rPr>
              <a:t>степлер</a:t>
            </a:r>
            <a:r>
              <a:rPr lang="ru-RU" sz="3000" dirty="0" smtClean="0">
                <a:latin typeface="+mj-lt"/>
              </a:rPr>
              <a:t>.)</a:t>
            </a:r>
            <a:endParaRPr lang="ru-RU" sz="3000" u="sng" dirty="0">
              <a:latin typeface="+mj-lt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 rot="18308912">
            <a:off x="-2066859" y="4457942"/>
            <a:ext cx="4228666" cy="1196573"/>
          </a:xfrm>
          <a:prstGeom prst="roundRect">
            <a:avLst>
              <a:gd name="adj" fmla="val 50000"/>
            </a:avLst>
          </a:prstGeom>
          <a:solidFill>
            <a:srgbClr val="C1B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2" name="Группа 41"/>
          <p:cNvGrpSpPr/>
          <p:nvPr/>
        </p:nvGrpSpPr>
        <p:grpSpPr>
          <a:xfrm>
            <a:off x="9667638" y="3304201"/>
            <a:ext cx="1085359" cy="878539"/>
            <a:chOff x="4934989" y="1636078"/>
            <a:chExt cx="512250" cy="42170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3" name="Овал 42"/>
            <p:cNvSpPr/>
            <p:nvPr/>
          </p:nvSpPr>
          <p:spPr>
            <a:xfrm>
              <a:off x="493498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515653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/>
            <p:cNvSpPr/>
            <p:nvPr/>
          </p:nvSpPr>
          <p:spPr>
            <a:xfrm>
              <a:off x="5378089" y="1636078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/>
            <p:cNvSpPr/>
            <p:nvPr/>
          </p:nvSpPr>
          <p:spPr>
            <a:xfrm>
              <a:off x="493498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515653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5378089" y="1815297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493498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515653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/>
            <p:cNvSpPr/>
            <p:nvPr/>
          </p:nvSpPr>
          <p:spPr>
            <a:xfrm>
              <a:off x="5378089" y="1988633"/>
              <a:ext cx="69150" cy="69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36972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79851" y="103865"/>
            <a:ext cx="10452095" cy="1626188"/>
          </a:xfrm>
        </p:spPr>
        <p:txBody>
          <a:bodyPr>
            <a:noAutofit/>
          </a:bodyPr>
          <a:lstStyle/>
          <a:p>
            <a:pPr algn="ctr"/>
            <a:r>
              <a:rPr lang="ru-RU" sz="5800" b="1" dirty="0" smtClean="0">
                <a:solidFill>
                  <a:srgbClr val="6C7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Сложности ведения бизнеса</a:t>
            </a:r>
            <a:endParaRPr lang="ru-RU" sz="5800" b="1" dirty="0">
              <a:solidFill>
                <a:srgbClr val="6C70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81" y="6047624"/>
            <a:ext cx="2499577" cy="403895"/>
          </a:xfrm>
          <a:prstGeom prst="rect">
            <a:avLst/>
          </a:prstGeom>
        </p:spPr>
      </p:pic>
      <p:grpSp>
        <p:nvGrpSpPr>
          <p:cNvPr id="26" name="组合 43">
            <a:extLst>
              <a:ext uri="{FF2B5EF4-FFF2-40B4-BE49-F238E27FC236}">
                <a16:creationId xmlns:a16="http://schemas.microsoft.com/office/drawing/2014/main" id="{B29E5567-C76F-3C45-8557-7FFE041FE30F}"/>
              </a:ext>
            </a:extLst>
          </p:cNvPr>
          <p:cNvGrpSpPr/>
          <p:nvPr/>
        </p:nvGrpSpPr>
        <p:grpSpPr>
          <a:xfrm>
            <a:off x="4553448" y="3028346"/>
            <a:ext cx="3329201" cy="3327668"/>
            <a:chOff x="3347856" y="1888809"/>
            <a:chExt cx="2663825" cy="2662237"/>
          </a:xfrm>
          <a:solidFill>
            <a:schemeClr val="bg1">
              <a:lumMod val="95000"/>
            </a:schemeClr>
          </a:solidFill>
        </p:grpSpPr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81FDF239-07A1-0149-8D22-FD607EDC3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856" y="1888809"/>
              <a:ext cx="2663825" cy="2662237"/>
            </a:xfrm>
            <a:custGeom>
              <a:avLst/>
              <a:gdLst>
                <a:gd name="T0" fmla="*/ 0 w 986"/>
                <a:gd name="T1" fmla="*/ 817 h 986"/>
                <a:gd name="T2" fmla="*/ 75 w 986"/>
                <a:gd name="T3" fmla="*/ 741 h 986"/>
                <a:gd name="T4" fmla="*/ 741 w 986"/>
                <a:gd name="T5" fmla="*/ 741 h 986"/>
                <a:gd name="T6" fmla="*/ 741 w 986"/>
                <a:gd name="T7" fmla="*/ 75 h 986"/>
                <a:gd name="T8" fmla="*/ 817 w 986"/>
                <a:gd name="T9" fmla="*/ 0 h 986"/>
                <a:gd name="T10" fmla="*/ 986 w 986"/>
                <a:gd name="T11" fmla="*/ 408 h 986"/>
                <a:gd name="T12" fmla="*/ 817 w 986"/>
                <a:gd name="T13" fmla="*/ 817 h 986"/>
                <a:gd name="T14" fmla="*/ 408 w 986"/>
                <a:gd name="T15" fmla="*/ 986 h 986"/>
                <a:gd name="T16" fmla="*/ 0 w 986"/>
                <a:gd name="T17" fmla="*/ 817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6" h="986">
                  <a:moveTo>
                    <a:pt x="0" y="817"/>
                  </a:moveTo>
                  <a:cubicBezTo>
                    <a:pt x="75" y="741"/>
                    <a:pt x="75" y="741"/>
                    <a:pt x="75" y="741"/>
                  </a:cubicBezTo>
                  <a:cubicBezTo>
                    <a:pt x="259" y="925"/>
                    <a:pt x="558" y="925"/>
                    <a:pt x="741" y="741"/>
                  </a:cubicBezTo>
                  <a:cubicBezTo>
                    <a:pt x="925" y="558"/>
                    <a:pt x="925" y="259"/>
                    <a:pt x="741" y="75"/>
                  </a:cubicBezTo>
                  <a:cubicBezTo>
                    <a:pt x="817" y="0"/>
                    <a:pt x="817" y="0"/>
                    <a:pt x="817" y="0"/>
                  </a:cubicBezTo>
                  <a:cubicBezTo>
                    <a:pt x="926" y="109"/>
                    <a:pt x="986" y="254"/>
                    <a:pt x="986" y="408"/>
                  </a:cubicBezTo>
                  <a:cubicBezTo>
                    <a:pt x="986" y="563"/>
                    <a:pt x="926" y="708"/>
                    <a:pt x="817" y="817"/>
                  </a:cubicBezTo>
                  <a:cubicBezTo>
                    <a:pt x="708" y="926"/>
                    <a:pt x="563" y="986"/>
                    <a:pt x="408" y="986"/>
                  </a:cubicBezTo>
                  <a:cubicBezTo>
                    <a:pt x="254" y="986"/>
                    <a:pt x="109" y="926"/>
                    <a:pt x="0" y="8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28" name="TextBox 144">
              <a:extLst>
                <a:ext uri="{FF2B5EF4-FFF2-40B4-BE49-F238E27FC236}">
                  <a16:creationId xmlns:a16="http://schemas.microsoft.com/office/drawing/2014/main" id="{5E8D21F1-AD54-5249-BC42-0D5BA840E086}"/>
                </a:ext>
              </a:extLst>
            </p:cNvPr>
            <p:cNvSpPr txBox="1"/>
            <p:nvPr/>
          </p:nvSpPr>
          <p:spPr>
            <a:xfrm>
              <a:off x="5263679" y="3837624"/>
              <a:ext cx="309369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399" dirty="0">
                  <a:solidFill>
                    <a:schemeClr val="bg1">
                      <a:lumMod val="95000"/>
                    </a:schemeClr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C</a:t>
              </a:r>
              <a:endParaRPr lang="zh-CN" altLang="en-US" sz="2399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29" name="组合 46">
            <a:extLst>
              <a:ext uri="{FF2B5EF4-FFF2-40B4-BE49-F238E27FC236}">
                <a16:creationId xmlns:a16="http://schemas.microsoft.com/office/drawing/2014/main" id="{D47FDB68-2CCD-1C46-ACE8-73DAC7CC274B}"/>
              </a:ext>
            </a:extLst>
          </p:cNvPr>
          <p:cNvGrpSpPr/>
          <p:nvPr/>
        </p:nvGrpSpPr>
        <p:grpSpPr>
          <a:xfrm>
            <a:off x="4234016" y="2696974"/>
            <a:ext cx="2747881" cy="2748252"/>
            <a:chOff x="3092268" y="1623697"/>
            <a:chExt cx="2198688" cy="2198687"/>
          </a:xfrm>
          <a:solidFill>
            <a:schemeClr val="bg1">
              <a:lumMod val="95000"/>
            </a:schemeClr>
          </a:solidFill>
        </p:grpSpPr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636CBEF0-F258-B746-9A2B-D1BEC9B8A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2268" y="1623697"/>
              <a:ext cx="2198688" cy="2198687"/>
            </a:xfrm>
            <a:custGeom>
              <a:avLst/>
              <a:gdLst>
                <a:gd name="T0" fmla="*/ 174 w 814"/>
                <a:gd name="T1" fmla="*/ 814 h 814"/>
                <a:gd name="T2" fmla="*/ 179 w 814"/>
                <a:gd name="T3" fmla="*/ 179 h 814"/>
                <a:gd name="T4" fmla="*/ 814 w 814"/>
                <a:gd name="T5" fmla="*/ 174 h 814"/>
                <a:gd name="T6" fmla="*/ 739 w 814"/>
                <a:gd name="T7" fmla="*/ 249 h 814"/>
                <a:gd name="T8" fmla="*/ 255 w 814"/>
                <a:gd name="T9" fmla="*/ 255 h 814"/>
                <a:gd name="T10" fmla="*/ 250 w 814"/>
                <a:gd name="T11" fmla="*/ 738 h 814"/>
                <a:gd name="T12" fmla="*/ 174 w 814"/>
                <a:gd name="T13" fmla="*/ 814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4" h="814">
                  <a:moveTo>
                    <a:pt x="174" y="814"/>
                  </a:moveTo>
                  <a:cubicBezTo>
                    <a:pt x="0" y="640"/>
                    <a:pt x="3" y="355"/>
                    <a:pt x="179" y="179"/>
                  </a:cubicBezTo>
                  <a:cubicBezTo>
                    <a:pt x="356" y="2"/>
                    <a:pt x="641" y="0"/>
                    <a:pt x="814" y="174"/>
                  </a:cubicBezTo>
                  <a:cubicBezTo>
                    <a:pt x="739" y="249"/>
                    <a:pt x="739" y="249"/>
                    <a:pt x="739" y="249"/>
                  </a:cubicBezTo>
                  <a:cubicBezTo>
                    <a:pt x="607" y="117"/>
                    <a:pt x="390" y="120"/>
                    <a:pt x="255" y="255"/>
                  </a:cubicBezTo>
                  <a:cubicBezTo>
                    <a:pt x="120" y="389"/>
                    <a:pt x="118" y="606"/>
                    <a:pt x="250" y="738"/>
                  </a:cubicBezTo>
                  <a:lnTo>
                    <a:pt x="174" y="8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1" name="TextBox 152">
              <a:extLst>
                <a:ext uri="{FF2B5EF4-FFF2-40B4-BE49-F238E27FC236}">
                  <a16:creationId xmlns:a16="http://schemas.microsoft.com/office/drawing/2014/main" id="{77C7F141-8A3E-3A49-BB3B-C1AE4189C964}"/>
                </a:ext>
              </a:extLst>
            </p:cNvPr>
            <p:cNvSpPr txBox="1"/>
            <p:nvPr/>
          </p:nvSpPr>
          <p:spPr>
            <a:xfrm>
              <a:off x="3549512" y="1986813"/>
              <a:ext cx="311934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399" dirty="0">
                  <a:solidFill>
                    <a:schemeClr val="bg1">
                      <a:lumMod val="95000"/>
                    </a:schemeClr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A</a:t>
              </a:r>
              <a:endParaRPr lang="zh-CN" altLang="en-US" sz="2399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32" name="组合 52">
            <a:extLst>
              <a:ext uri="{FF2B5EF4-FFF2-40B4-BE49-F238E27FC236}">
                <a16:creationId xmlns:a16="http://schemas.microsoft.com/office/drawing/2014/main" id="{B88FB5A1-CF00-6549-8A63-F8DA0F4A3C43}"/>
              </a:ext>
            </a:extLst>
          </p:cNvPr>
          <p:cNvGrpSpPr/>
          <p:nvPr/>
        </p:nvGrpSpPr>
        <p:grpSpPr>
          <a:xfrm>
            <a:off x="5128771" y="3612388"/>
            <a:ext cx="2065376" cy="2065653"/>
            <a:chOff x="3847918" y="2361884"/>
            <a:chExt cx="1652588" cy="1652587"/>
          </a:xfrm>
          <a:solidFill>
            <a:schemeClr val="bg1">
              <a:lumMod val="95000"/>
            </a:schemeClr>
          </a:solidFill>
        </p:grpSpPr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49B92DD6-3A35-474A-8C02-2039D7ED2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7918" y="2361884"/>
              <a:ext cx="1652588" cy="1652587"/>
            </a:xfrm>
            <a:custGeom>
              <a:avLst/>
              <a:gdLst>
                <a:gd name="T0" fmla="*/ 0 w 612"/>
                <a:gd name="T1" fmla="*/ 480 h 612"/>
                <a:gd name="T2" fmla="*/ 76 w 612"/>
                <a:gd name="T3" fmla="*/ 404 h 612"/>
                <a:gd name="T4" fmla="*/ 404 w 612"/>
                <a:gd name="T5" fmla="*/ 404 h 612"/>
                <a:gd name="T6" fmla="*/ 404 w 612"/>
                <a:gd name="T7" fmla="*/ 76 h 612"/>
                <a:gd name="T8" fmla="*/ 480 w 612"/>
                <a:gd name="T9" fmla="*/ 0 h 612"/>
                <a:gd name="T10" fmla="*/ 480 w 612"/>
                <a:gd name="T11" fmla="*/ 480 h 612"/>
                <a:gd name="T12" fmla="*/ 0 w 612"/>
                <a:gd name="T13" fmla="*/ 480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2" h="612">
                  <a:moveTo>
                    <a:pt x="0" y="480"/>
                  </a:moveTo>
                  <a:cubicBezTo>
                    <a:pt x="76" y="404"/>
                    <a:pt x="76" y="404"/>
                    <a:pt x="76" y="404"/>
                  </a:cubicBezTo>
                  <a:cubicBezTo>
                    <a:pt x="166" y="495"/>
                    <a:pt x="314" y="495"/>
                    <a:pt x="404" y="404"/>
                  </a:cubicBezTo>
                  <a:cubicBezTo>
                    <a:pt x="495" y="314"/>
                    <a:pt x="495" y="166"/>
                    <a:pt x="404" y="76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12" y="132"/>
                    <a:pt x="612" y="348"/>
                    <a:pt x="480" y="480"/>
                  </a:cubicBezTo>
                  <a:cubicBezTo>
                    <a:pt x="348" y="612"/>
                    <a:pt x="133" y="612"/>
                    <a:pt x="0" y="4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" name="TextBox 147">
              <a:extLst>
                <a:ext uri="{FF2B5EF4-FFF2-40B4-BE49-F238E27FC236}">
                  <a16:creationId xmlns:a16="http://schemas.microsoft.com/office/drawing/2014/main" id="{9F7A1CE9-25D7-9A44-B20F-9FF9C53674AC}"/>
                </a:ext>
              </a:extLst>
            </p:cNvPr>
            <p:cNvSpPr txBox="1"/>
            <p:nvPr/>
          </p:nvSpPr>
          <p:spPr>
            <a:xfrm>
              <a:off x="4962300" y="3296333"/>
              <a:ext cx="292696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399" dirty="0">
                  <a:solidFill>
                    <a:schemeClr val="bg1">
                      <a:lumMod val="95000"/>
                    </a:schemeClr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B</a:t>
              </a:r>
              <a:endParaRPr lang="zh-CN" altLang="en-US" sz="2399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sp>
        <p:nvSpPr>
          <p:cNvPr id="35" name="任意多边形 88">
            <a:extLst>
              <a:ext uri="{FF2B5EF4-FFF2-40B4-BE49-F238E27FC236}">
                <a16:creationId xmlns:a16="http://schemas.microsoft.com/office/drawing/2014/main" id="{752FACCB-9D23-1843-8E23-78124F0E4C1C}"/>
              </a:ext>
            </a:extLst>
          </p:cNvPr>
          <p:cNvSpPr/>
          <p:nvPr/>
        </p:nvSpPr>
        <p:spPr>
          <a:xfrm>
            <a:off x="7240226" y="5171440"/>
            <a:ext cx="1356323" cy="378722"/>
          </a:xfrm>
          <a:custGeom>
            <a:avLst/>
            <a:gdLst>
              <a:gd name="connsiteX0" fmla="*/ 0 w 1306285"/>
              <a:gd name="connsiteY0" fmla="*/ 1320800 h 1320800"/>
              <a:gd name="connsiteX1" fmla="*/ 43542 w 1306285"/>
              <a:gd name="connsiteY1" fmla="*/ 1277257 h 1320800"/>
              <a:gd name="connsiteX2" fmla="*/ 1306285 w 1306285"/>
              <a:gd name="connsiteY2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6285" h="1320800">
                <a:moveTo>
                  <a:pt x="0" y="1320800"/>
                </a:moveTo>
                <a:lnTo>
                  <a:pt x="43542" y="1277257"/>
                </a:lnTo>
                <a:lnTo>
                  <a:pt x="1306285" y="0"/>
                </a:lnTo>
              </a:path>
            </a:pathLst>
          </a:custGeom>
          <a:noFill/>
          <a:ln w="12700">
            <a:solidFill>
              <a:srgbClr val="261F1C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sz="2399" dirty="0">
              <a:solidFill>
                <a:srgbClr val="261F1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6" name="任意多边形 96">
            <a:extLst>
              <a:ext uri="{FF2B5EF4-FFF2-40B4-BE49-F238E27FC236}">
                <a16:creationId xmlns:a16="http://schemas.microsoft.com/office/drawing/2014/main" id="{4EE07FA7-0A07-7C47-B64B-9403CE24299B}"/>
              </a:ext>
            </a:extLst>
          </p:cNvPr>
          <p:cNvSpPr/>
          <p:nvPr/>
        </p:nvSpPr>
        <p:spPr>
          <a:xfrm rot="2560141">
            <a:off x="3432980" y="3109315"/>
            <a:ext cx="1226695" cy="773373"/>
          </a:xfrm>
          <a:custGeom>
            <a:avLst/>
            <a:gdLst>
              <a:gd name="connsiteX0" fmla="*/ 914400 w 914400"/>
              <a:gd name="connsiteY0" fmla="*/ 0 h 914400"/>
              <a:gd name="connsiteX1" fmla="*/ 0 w 914400"/>
              <a:gd name="connsiteY1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14400" h="914400">
                <a:moveTo>
                  <a:pt x="914400" y="0"/>
                </a:moveTo>
                <a:lnTo>
                  <a:pt x="0" y="914400"/>
                </a:lnTo>
              </a:path>
            </a:pathLst>
          </a:custGeom>
          <a:noFill/>
          <a:ln w="12700">
            <a:solidFill>
              <a:srgbClr val="261F1C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sz="2399" dirty="0">
              <a:solidFill>
                <a:srgbClr val="261F1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9" name="矩形 111">
            <a:extLst>
              <a:ext uri="{FF2B5EF4-FFF2-40B4-BE49-F238E27FC236}">
                <a16:creationId xmlns:a16="http://schemas.microsoft.com/office/drawing/2014/main" id="{B60F756F-3602-E44C-9F31-9BCF8AA9DE26}"/>
              </a:ext>
            </a:extLst>
          </p:cNvPr>
          <p:cNvSpPr/>
          <p:nvPr/>
        </p:nvSpPr>
        <p:spPr>
          <a:xfrm>
            <a:off x="8543049" y="2037399"/>
            <a:ext cx="2841649" cy="1589983"/>
          </a:xfrm>
          <a:prstGeom prst="rect">
            <a:avLst/>
          </a:prstGeom>
        </p:spPr>
        <p:txBody>
          <a:bodyPr vert="horz" wrap="square" lIns="111567" tIns="55783" rIns="111567" bIns="55783" rtlCol="0">
            <a:spAutoFit/>
          </a:bodyPr>
          <a:lstStyle/>
          <a:p>
            <a:r>
              <a:rPr lang="ru-RU" altLang="zh-CN" sz="2400" b="1" dirty="0" smtClean="0">
                <a:solidFill>
                  <a:srgbClr val="BAA9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Возможные технические и программные сбои</a:t>
            </a:r>
            <a:endParaRPr lang="zh-CN" altLang="en-US" sz="2400" b="1" dirty="0">
              <a:solidFill>
                <a:srgbClr val="BAA9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任意多边形 113">
            <a:extLst>
              <a:ext uri="{FF2B5EF4-FFF2-40B4-BE49-F238E27FC236}">
                <a16:creationId xmlns:a16="http://schemas.microsoft.com/office/drawing/2014/main" id="{57E760DC-48EC-7242-887F-E88D6942F220}"/>
              </a:ext>
            </a:extLst>
          </p:cNvPr>
          <p:cNvSpPr/>
          <p:nvPr/>
        </p:nvSpPr>
        <p:spPr>
          <a:xfrm>
            <a:off x="6887312" y="3519560"/>
            <a:ext cx="1570660" cy="1152502"/>
          </a:xfrm>
          <a:custGeom>
            <a:avLst/>
            <a:gdLst>
              <a:gd name="connsiteX0" fmla="*/ 0 w 1306285"/>
              <a:gd name="connsiteY0" fmla="*/ 1320800 h 1320800"/>
              <a:gd name="connsiteX1" fmla="*/ 43542 w 1306285"/>
              <a:gd name="connsiteY1" fmla="*/ 1277257 h 1320800"/>
              <a:gd name="connsiteX2" fmla="*/ 1306285 w 1306285"/>
              <a:gd name="connsiteY2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6285" h="1320800">
                <a:moveTo>
                  <a:pt x="0" y="1320800"/>
                </a:moveTo>
                <a:lnTo>
                  <a:pt x="43542" y="1277257"/>
                </a:lnTo>
                <a:lnTo>
                  <a:pt x="1306285" y="0"/>
                </a:lnTo>
              </a:path>
            </a:pathLst>
          </a:custGeom>
          <a:solidFill>
            <a:srgbClr val="261F1C"/>
          </a:solidFill>
          <a:ln w="12700">
            <a:solidFill>
              <a:srgbClr val="261F1C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sz="2399" dirty="0">
              <a:solidFill>
                <a:srgbClr val="261F1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4" name="矩形 111">
            <a:extLst>
              <a:ext uri="{FF2B5EF4-FFF2-40B4-BE49-F238E27FC236}">
                <a16:creationId xmlns:a16="http://schemas.microsoft.com/office/drawing/2014/main" id="{B60F756F-3602-E44C-9F31-9BCF8AA9DE26}"/>
              </a:ext>
            </a:extLst>
          </p:cNvPr>
          <p:cNvSpPr/>
          <p:nvPr/>
        </p:nvSpPr>
        <p:spPr>
          <a:xfrm>
            <a:off x="1044431" y="2005069"/>
            <a:ext cx="3602964" cy="1405317"/>
          </a:xfrm>
          <a:prstGeom prst="rect">
            <a:avLst/>
          </a:prstGeom>
        </p:spPr>
        <p:txBody>
          <a:bodyPr vert="horz" wrap="square" lIns="111567" tIns="55783" rIns="111567" bIns="55783" rtlCol="0">
            <a:spAutoFit/>
          </a:bodyPr>
          <a:lstStyle/>
          <a:p>
            <a:r>
              <a:rPr lang="ru-RU" altLang="zh-CN" sz="2800" b="1" dirty="0" smtClean="0">
                <a:solidFill>
                  <a:srgbClr val="6C70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Частая замена расходных материалов</a:t>
            </a:r>
            <a:endParaRPr lang="zh-CN" altLang="en-US" sz="2800" b="1" dirty="0">
              <a:solidFill>
                <a:srgbClr val="6C70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111">
            <a:extLst>
              <a:ext uri="{FF2B5EF4-FFF2-40B4-BE49-F238E27FC236}">
                <a16:creationId xmlns:a16="http://schemas.microsoft.com/office/drawing/2014/main" id="{B60F756F-3602-E44C-9F31-9BCF8AA9DE26}"/>
              </a:ext>
            </a:extLst>
          </p:cNvPr>
          <p:cNvSpPr/>
          <p:nvPr/>
        </p:nvSpPr>
        <p:spPr>
          <a:xfrm>
            <a:off x="8538390" y="4672062"/>
            <a:ext cx="4032385" cy="1220651"/>
          </a:xfrm>
          <a:prstGeom prst="rect">
            <a:avLst/>
          </a:prstGeom>
        </p:spPr>
        <p:txBody>
          <a:bodyPr vert="horz" wrap="square" lIns="111567" tIns="55783" rIns="111567" bIns="55783" rtlCol="0">
            <a:spAutoFit/>
          </a:bodyPr>
          <a:lstStyle/>
          <a:p>
            <a:r>
              <a:rPr lang="ru-RU" altLang="zh-CN" sz="24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Регулярная проверка </a:t>
            </a:r>
          </a:p>
          <a:p>
            <a:r>
              <a:rPr lang="ru-RU" altLang="zh-CN" sz="24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и  техническое обслуживание</a:t>
            </a:r>
            <a:endParaRPr lang="zh-CN" altLang="en-US" sz="24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Picture 2" descr="https://icon-library.com/images/printing-icon-vector/printing-icon-vector-2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7" t="49159" r="6558" b="8343"/>
          <a:stretch/>
        </p:blipFill>
        <p:spPr bwMode="auto">
          <a:xfrm>
            <a:off x="5094337" y="3519560"/>
            <a:ext cx="1629346" cy="16585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1" name="Прямая соединительная линия 60"/>
          <p:cNvCxnSpPr/>
          <p:nvPr/>
        </p:nvCxnSpPr>
        <p:spPr>
          <a:xfrm>
            <a:off x="2109900" y="924466"/>
            <a:ext cx="7391995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173018" y="3391326"/>
            <a:ext cx="2160245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8661204" y="3590878"/>
            <a:ext cx="2485994" cy="0"/>
          </a:xfrm>
          <a:prstGeom prst="line">
            <a:avLst/>
          </a:prstGeom>
          <a:ln>
            <a:solidFill>
              <a:srgbClr val="BAA995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8661204" y="5892713"/>
            <a:ext cx="2332879" cy="0"/>
          </a:xfrm>
          <a:prstGeom prst="line">
            <a:avLst/>
          </a:prstGeom>
          <a:ln>
            <a:solidFill>
              <a:srgbClr val="95744C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56" name="Группа 55"/>
          <p:cNvGrpSpPr/>
          <p:nvPr/>
        </p:nvGrpSpPr>
        <p:grpSpPr>
          <a:xfrm>
            <a:off x="1079318" y="3493113"/>
            <a:ext cx="2347644" cy="633968"/>
            <a:chOff x="2740230" y="5761515"/>
            <a:chExt cx="1964090" cy="931409"/>
          </a:xfrm>
        </p:grpSpPr>
        <p:sp>
          <p:nvSpPr>
            <p:cNvPr id="57" name="Скругленный прямоугольник 56"/>
            <p:cNvSpPr/>
            <p:nvPr/>
          </p:nvSpPr>
          <p:spPr>
            <a:xfrm>
              <a:off x="2813272" y="5761515"/>
              <a:ext cx="1863426" cy="931409"/>
            </a:xfrm>
            <a:prstGeom prst="roundRect">
              <a:avLst/>
            </a:prstGeom>
            <a:solidFill>
              <a:srgbClr val="6C70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740230" y="5800524"/>
              <a:ext cx="1964090" cy="859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bg1"/>
                  </a:solidFill>
                </a:rPr>
                <a:t>Замена картриджа и бумаги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8596549" y="3663451"/>
            <a:ext cx="2617732" cy="848844"/>
            <a:chOff x="2740230" y="5721878"/>
            <a:chExt cx="1964090" cy="1247100"/>
          </a:xfrm>
        </p:grpSpPr>
        <p:sp>
          <p:nvSpPr>
            <p:cNvPr id="60" name="Скругленный прямоугольник 59"/>
            <p:cNvSpPr/>
            <p:nvPr/>
          </p:nvSpPr>
          <p:spPr>
            <a:xfrm>
              <a:off x="2790562" y="5721878"/>
              <a:ext cx="1863426" cy="931409"/>
            </a:xfrm>
            <a:prstGeom prst="roundRect">
              <a:avLst/>
            </a:prstGeom>
            <a:solidFill>
              <a:srgbClr val="BAA9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740230" y="5748100"/>
              <a:ext cx="1964090" cy="1220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bg1"/>
                  </a:solidFill>
                </a:rPr>
                <a:t>Маловероятны. Но есть поддержка от создателей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8557872" y="5942408"/>
            <a:ext cx="2539541" cy="633968"/>
            <a:chOff x="2762939" y="5761515"/>
            <a:chExt cx="1964090" cy="931409"/>
          </a:xfrm>
        </p:grpSpPr>
        <p:sp>
          <p:nvSpPr>
            <p:cNvPr id="67" name="Скругленный прямоугольник 66"/>
            <p:cNvSpPr/>
            <p:nvPr/>
          </p:nvSpPr>
          <p:spPr>
            <a:xfrm>
              <a:off x="2813272" y="5761515"/>
              <a:ext cx="1863426" cy="931409"/>
            </a:xfrm>
            <a:prstGeom prst="roundRect">
              <a:avLst/>
            </a:prstGeom>
            <a:solidFill>
              <a:srgbClr val="9574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762939" y="5761515"/>
              <a:ext cx="1964090" cy="859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bg1"/>
                  </a:solidFill>
                </a:rPr>
                <a:t>Проверка с телефона. </a:t>
              </a:r>
            </a:p>
            <a:p>
              <a:pPr algn="ctr"/>
              <a:r>
                <a:rPr lang="ru-RU" sz="1600" dirty="0" smtClean="0">
                  <a:solidFill>
                    <a:schemeClr val="bg1"/>
                  </a:solidFill>
                </a:rPr>
                <a:t>Обслуживание редкое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0" y="4617231"/>
            <a:ext cx="3493713" cy="932931"/>
            <a:chOff x="-350982" y="1899516"/>
            <a:chExt cx="7185891" cy="2013529"/>
          </a:xfrm>
          <a:solidFill>
            <a:schemeClr val="bg2"/>
          </a:solidFill>
        </p:grpSpPr>
        <p:sp>
          <p:nvSpPr>
            <p:cNvPr id="70" name="Прямоугольник 69"/>
            <p:cNvSpPr/>
            <p:nvPr/>
          </p:nvSpPr>
          <p:spPr>
            <a:xfrm>
              <a:off x="-350982" y="1899517"/>
              <a:ext cx="5320145" cy="2013528"/>
            </a:xfrm>
            <a:prstGeom prst="rect">
              <a:avLst/>
            </a:prstGeom>
            <a:solidFill>
              <a:srgbClr val="FEC6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Блок-схема: задержка 70"/>
            <p:cNvSpPr/>
            <p:nvPr/>
          </p:nvSpPr>
          <p:spPr>
            <a:xfrm>
              <a:off x="4821381" y="1899516"/>
              <a:ext cx="2013528" cy="2013528"/>
            </a:xfrm>
            <a:prstGeom prst="flowChartDelay">
              <a:avLst/>
            </a:prstGeom>
            <a:solidFill>
              <a:srgbClr val="FEC6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99387" y="4729753"/>
            <a:ext cx="30932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ВСЕ ПРОСТО!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23968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6462" y="438642"/>
            <a:ext cx="10515600" cy="779463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6C7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Производственный </a:t>
            </a:r>
            <a:r>
              <a:rPr lang="ru-RU" sz="5400" b="1" dirty="0" smtClean="0">
                <a:solidFill>
                  <a:srgbClr val="6C7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br>
              <a:rPr lang="ru-RU" sz="5400" b="1" dirty="0" smtClean="0">
                <a:solidFill>
                  <a:srgbClr val="6C707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двух аппаратов</a:t>
            </a:r>
            <a:endParaRPr lang="ru-RU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组合 1">
            <a:extLst>
              <a:ext uri="{FF2B5EF4-FFF2-40B4-BE49-F238E27FC236}">
                <a16:creationId xmlns:a16="http://schemas.microsoft.com/office/drawing/2014/main" id="{2CF13DF9-9D71-FE42-AF70-897C1C1DDA1C}"/>
              </a:ext>
            </a:extLst>
          </p:cNvPr>
          <p:cNvGrpSpPr/>
          <p:nvPr/>
        </p:nvGrpSpPr>
        <p:grpSpPr>
          <a:xfrm>
            <a:off x="373086" y="1790907"/>
            <a:ext cx="6752577" cy="3256177"/>
            <a:chOff x="-1507151" y="1826215"/>
            <a:chExt cx="8273896" cy="3989780"/>
          </a:xfrm>
        </p:grpSpPr>
        <p:sp>
          <p:nvSpPr>
            <p:cNvPr id="6" name="Freeform 4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71CEFFB3-47C7-9F42-940E-4532F34282FE}"/>
                </a:ext>
              </a:extLst>
            </p:cNvPr>
            <p:cNvSpPr/>
            <p:nvPr/>
          </p:nvSpPr>
          <p:spPr>
            <a:xfrm>
              <a:off x="5793154" y="2315778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7" name="Freeform 5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4923B1A9-4BDE-6945-AA3B-2466172733B1}"/>
                </a:ext>
              </a:extLst>
            </p:cNvPr>
            <p:cNvSpPr/>
            <p:nvPr/>
          </p:nvSpPr>
          <p:spPr>
            <a:xfrm>
              <a:off x="5306522" y="3320269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8" name="Freeform 6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EC874660-1513-6B4C-A80F-AD05AC09EF91}"/>
                </a:ext>
              </a:extLst>
            </p:cNvPr>
            <p:cNvSpPr/>
            <p:nvPr/>
          </p:nvSpPr>
          <p:spPr>
            <a:xfrm>
              <a:off x="5793154" y="4299283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b="1" kern="1200">
                <a:solidFill>
                  <a:srgbClr val="595959">
                    <a:hueOff val="0"/>
                    <a:satOff val="0"/>
                    <a:lumOff val="0"/>
                    <a:alphaOff val="0"/>
                  </a:srgb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9" name="Freeform 7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3508B5E7-F1C4-5840-B4ED-8A32086E06B6}"/>
                </a:ext>
              </a:extLst>
            </p:cNvPr>
            <p:cNvSpPr/>
            <p:nvPr/>
          </p:nvSpPr>
          <p:spPr>
            <a:xfrm>
              <a:off x="5306522" y="5329250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21" name="Oval 19">
              <a:extLst>
                <a:ext uri="{FF2B5EF4-FFF2-40B4-BE49-F238E27FC236}">
                  <a16:creationId xmlns:a16="http://schemas.microsoft.com/office/drawing/2014/main" id="{071EED87-77EF-6F44-B9CE-7EA034B2AE80}"/>
                </a:ext>
              </a:extLst>
            </p:cNvPr>
            <p:cNvSpPr/>
            <p:nvPr/>
          </p:nvSpPr>
          <p:spPr>
            <a:xfrm>
              <a:off x="-387893" y="3115083"/>
              <a:ext cx="584388" cy="584388"/>
            </a:xfrm>
            <a:prstGeom prst="ellipse">
              <a:avLst/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3</a:t>
              </a:r>
              <a:endPara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19" name="Oval 17">
              <a:extLst>
                <a:ext uri="{FF2B5EF4-FFF2-40B4-BE49-F238E27FC236}">
                  <a16:creationId xmlns:a16="http://schemas.microsoft.com/office/drawing/2014/main" id="{86143A44-E28B-A447-93A8-496C9D0434CE}"/>
                </a:ext>
              </a:extLst>
            </p:cNvPr>
            <p:cNvSpPr/>
            <p:nvPr/>
          </p:nvSpPr>
          <p:spPr>
            <a:xfrm>
              <a:off x="201416" y="3801549"/>
              <a:ext cx="584388" cy="584388"/>
            </a:xfrm>
            <a:prstGeom prst="ellipse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4</a:t>
              </a:r>
              <a:endPara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17" name="Oval 15">
              <a:extLst>
                <a:ext uri="{FF2B5EF4-FFF2-40B4-BE49-F238E27FC236}">
                  <a16:creationId xmlns:a16="http://schemas.microsoft.com/office/drawing/2014/main" id="{2BAE6471-CFF3-B945-8CF5-5C02EB1795E7}"/>
                </a:ext>
              </a:extLst>
            </p:cNvPr>
            <p:cNvSpPr/>
            <p:nvPr/>
          </p:nvSpPr>
          <p:spPr>
            <a:xfrm>
              <a:off x="-967361" y="2477016"/>
              <a:ext cx="584388" cy="584388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2</a:t>
              </a:r>
              <a:endPara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15" name="Oval 13">
              <a:extLst>
                <a:ext uri="{FF2B5EF4-FFF2-40B4-BE49-F238E27FC236}">
                  <a16:creationId xmlns:a16="http://schemas.microsoft.com/office/drawing/2014/main" id="{C595AE00-7FD9-3E42-893F-83785B60F62B}"/>
                </a:ext>
              </a:extLst>
            </p:cNvPr>
            <p:cNvSpPr/>
            <p:nvPr/>
          </p:nvSpPr>
          <p:spPr>
            <a:xfrm>
              <a:off x="-1507151" y="1826215"/>
              <a:ext cx="584388" cy="584388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1</a:t>
              </a:r>
              <a:endPara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25" name="矩形 35">
            <a:extLst>
              <a:ext uri="{FF2B5EF4-FFF2-40B4-BE49-F238E27FC236}">
                <a16:creationId xmlns:a16="http://schemas.microsoft.com/office/drawing/2014/main" id="{39A755D7-D049-4F44-8DD1-7C70AB604316}"/>
              </a:ext>
            </a:extLst>
          </p:cNvPr>
          <p:cNvSpPr/>
          <p:nvPr/>
        </p:nvSpPr>
        <p:spPr>
          <a:xfrm>
            <a:off x="813625" y="1764424"/>
            <a:ext cx="8768710" cy="5355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ru-RU" altLang="zh-CN" sz="2400" b="1" dirty="0" smtClean="0">
                <a:solidFill>
                  <a:schemeClr val="accent1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Стоимость </a:t>
            </a:r>
            <a:r>
              <a:rPr lang="ru-RU" altLang="zh-CN" sz="2400" b="1" dirty="0" err="1" smtClean="0">
                <a:solidFill>
                  <a:schemeClr val="accent1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вендинга</a:t>
            </a:r>
            <a:r>
              <a:rPr lang="ru-RU" altLang="zh-CN" sz="2400" b="1" dirty="0" smtClean="0">
                <a:solidFill>
                  <a:schemeClr val="accent1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 = </a:t>
            </a:r>
            <a:r>
              <a:rPr lang="ru-RU" altLang="zh-CN" sz="2400" b="1" dirty="0" smtClean="0">
                <a:solidFill>
                  <a:schemeClr val="accent1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758 000 руб.</a:t>
            </a:r>
            <a:endParaRPr lang="zh-CN" altLang="en-US" sz="2400" b="1" dirty="0">
              <a:solidFill>
                <a:schemeClr val="accent1"/>
              </a:solidFill>
              <a:latin typeface="Arial" panose="020B0604020202020204" pitchFamily="34" charset="0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  <p:sp>
        <p:nvSpPr>
          <p:cNvPr id="29" name="矩形 35">
            <a:extLst>
              <a:ext uri="{FF2B5EF4-FFF2-40B4-BE49-F238E27FC236}">
                <a16:creationId xmlns:a16="http://schemas.microsoft.com/office/drawing/2014/main" id="{39A755D7-D049-4F44-8DD1-7C70AB604316}"/>
              </a:ext>
            </a:extLst>
          </p:cNvPr>
          <p:cNvSpPr/>
          <p:nvPr/>
        </p:nvSpPr>
        <p:spPr>
          <a:xfrm>
            <a:off x="1763483" y="2802650"/>
            <a:ext cx="8546285" cy="49475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ru-RU" altLang="zh-CN" sz="24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Два дополнительных лотка под бумагу = 32 000 руб.</a:t>
            </a:r>
            <a:endParaRPr lang="ru-RU" altLang="zh-CN" sz="2400" b="1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  <p:sp>
        <p:nvSpPr>
          <p:cNvPr id="30" name="矩形 35">
            <a:extLst>
              <a:ext uri="{FF2B5EF4-FFF2-40B4-BE49-F238E27FC236}">
                <a16:creationId xmlns:a16="http://schemas.microsoft.com/office/drawing/2014/main" id="{39A755D7-D049-4F44-8DD1-7C70AB604316}"/>
              </a:ext>
            </a:extLst>
          </p:cNvPr>
          <p:cNvSpPr/>
          <p:nvPr/>
        </p:nvSpPr>
        <p:spPr>
          <a:xfrm>
            <a:off x="2769074" y="3906386"/>
            <a:ext cx="8265843" cy="5355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ru-RU" altLang="zh-CN" sz="2400" b="1" dirty="0">
                <a:solidFill>
                  <a:srgbClr val="6C7073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Коммунальные расходы </a:t>
            </a:r>
            <a:r>
              <a:rPr lang="ru-RU" altLang="zh-CN" sz="2400" b="1" dirty="0" smtClean="0">
                <a:solidFill>
                  <a:srgbClr val="6C7073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= </a:t>
            </a:r>
            <a:r>
              <a:rPr lang="ru-RU" altLang="zh-CN" sz="2400" b="1" dirty="0">
                <a:solidFill>
                  <a:srgbClr val="6C7073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1 400 руб.</a:t>
            </a:r>
          </a:p>
        </p:txBody>
      </p:sp>
      <p:sp>
        <p:nvSpPr>
          <p:cNvPr id="35" name="Oval 19">
            <a:extLst>
              <a:ext uri="{FF2B5EF4-FFF2-40B4-BE49-F238E27FC236}">
                <a16:creationId xmlns:a16="http://schemas.microsoft.com/office/drawing/2014/main" id="{071EED87-77EF-6F44-B9CE-7EA034B2AE80}"/>
              </a:ext>
            </a:extLst>
          </p:cNvPr>
          <p:cNvSpPr/>
          <p:nvPr/>
        </p:nvSpPr>
        <p:spPr>
          <a:xfrm>
            <a:off x="2292137" y="3850492"/>
            <a:ext cx="476937" cy="476936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71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5</a:t>
            </a:r>
            <a:endParaRPr kumimoji="0" lang="en-US" sz="28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7" name="矩形 35">
            <a:extLst>
              <a:ext uri="{FF2B5EF4-FFF2-40B4-BE49-F238E27FC236}">
                <a16:creationId xmlns:a16="http://schemas.microsoft.com/office/drawing/2014/main" id="{39A755D7-D049-4F44-8DD1-7C70AB604316}"/>
              </a:ext>
            </a:extLst>
          </p:cNvPr>
          <p:cNvSpPr/>
          <p:nvPr/>
        </p:nvSpPr>
        <p:spPr>
          <a:xfrm>
            <a:off x="1286546" y="2263450"/>
            <a:ext cx="8694179" cy="5355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ru-RU" altLang="zh-CN" sz="2400" b="1" dirty="0" smtClean="0">
                <a:solidFill>
                  <a:srgbClr val="6C7073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Доставка </a:t>
            </a:r>
            <a:r>
              <a:rPr lang="ru-RU" altLang="zh-CN" sz="2400" b="1" dirty="0" smtClean="0">
                <a:solidFill>
                  <a:srgbClr val="6C7073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в </a:t>
            </a:r>
            <a:r>
              <a:rPr lang="ru-RU" altLang="zh-CN" sz="2400" b="1" dirty="0" smtClean="0">
                <a:solidFill>
                  <a:srgbClr val="6C7073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г. Хабаровск = 22 000 руб.</a:t>
            </a:r>
            <a:endParaRPr lang="ru-RU" altLang="zh-CN" sz="2400" b="1" dirty="0">
              <a:solidFill>
                <a:srgbClr val="6C7073"/>
              </a:solidFill>
              <a:latin typeface="Arial" panose="020B0604020202020204" pitchFamily="34" charset="0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34" y="5623348"/>
            <a:ext cx="2499577" cy="403895"/>
          </a:xfrm>
          <a:prstGeom prst="rect">
            <a:avLst/>
          </a:prstGeom>
        </p:spPr>
      </p:pic>
      <p:sp>
        <p:nvSpPr>
          <p:cNvPr id="36" name="Oval 19">
            <a:extLst>
              <a:ext uri="{FF2B5EF4-FFF2-40B4-BE49-F238E27FC236}">
                <a16:creationId xmlns:a16="http://schemas.microsoft.com/office/drawing/2014/main" id="{071EED87-77EF-6F44-B9CE-7EA034B2AE80}"/>
              </a:ext>
            </a:extLst>
          </p:cNvPr>
          <p:cNvSpPr/>
          <p:nvPr/>
        </p:nvSpPr>
        <p:spPr>
          <a:xfrm>
            <a:off x="2753317" y="4440049"/>
            <a:ext cx="476937" cy="476936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71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kern="0" dirty="0">
                <a:solidFill>
                  <a:prstClr val="white"/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6</a:t>
            </a:r>
            <a:endParaRPr kumimoji="0" lang="en-US" sz="28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9" name="矩形 35">
            <a:extLst>
              <a:ext uri="{FF2B5EF4-FFF2-40B4-BE49-F238E27FC236}">
                <a16:creationId xmlns:a16="http://schemas.microsoft.com/office/drawing/2014/main" id="{39A755D7-D049-4F44-8DD1-7C70AB604316}"/>
              </a:ext>
            </a:extLst>
          </p:cNvPr>
          <p:cNvSpPr/>
          <p:nvPr/>
        </p:nvSpPr>
        <p:spPr>
          <a:xfrm>
            <a:off x="3290333" y="4373158"/>
            <a:ext cx="8491729" cy="8679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ru-RU" altLang="zh-CN" sz="24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Стоимость картриджей </a:t>
            </a:r>
            <a:r>
              <a:rPr lang="ru-RU" altLang="zh-CN" sz="24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= </a:t>
            </a:r>
            <a:r>
              <a:rPr lang="ru-RU" altLang="zh-CN" sz="24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24 </a:t>
            </a:r>
            <a:r>
              <a:rPr lang="ru-RU" altLang="zh-CN" sz="24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000 руб</a:t>
            </a:r>
            <a:r>
              <a:rPr lang="ru-RU" altLang="zh-CN" sz="24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. </a:t>
            </a:r>
            <a:endParaRPr lang="ru-RU" altLang="zh-CN" sz="2400" b="1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  <a:p>
            <a:pPr>
              <a:lnSpc>
                <a:spcPct val="120000"/>
              </a:lnSpc>
            </a:pPr>
            <a:r>
              <a:rPr lang="ru-RU" altLang="zh-CN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(со </a:t>
            </a:r>
            <a:r>
              <a:rPr lang="ru-RU" altLang="zh-CN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второго</a:t>
            </a:r>
            <a:r>
              <a:rPr lang="ru-RU" altLang="zh-CN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 </a:t>
            </a:r>
            <a:r>
              <a:rPr lang="ru-RU" altLang="zh-CN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месяца работы)</a:t>
            </a:r>
          </a:p>
        </p:txBody>
      </p:sp>
      <p:sp>
        <p:nvSpPr>
          <p:cNvPr id="40" name="矩形 35">
            <a:extLst>
              <a:ext uri="{FF2B5EF4-FFF2-40B4-BE49-F238E27FC236}">
                <a16:creationId xmlns:a16="http://schemas.microsoft.com/office/drawing/2014/main" id="{39A755D7-D049-4F44-8DD1-7C70AB604316}"/>
              </a:ext>
            </a:extLst>
          </p:cNvPr>
          <p:cNvSpPr/>
          <p:nvPr/>
        </p:nvSpPr>
        <p:spPr>
          <a:xfrm>
            <a:off x="2244436" y="3335346"/>
            <a:ext cx="8768710" cy="5355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ru-RU" altLang="zh-CN" sz="2400" b="1" dirty="0">
                <a:solidFill>
                  <a:srgbClr val="FFC000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Аренда </a:t>
            </a:r>
            <a:r>
              <a:rPr lang="ru-RU" altLang="zh-CN" sz="2400" b="1" dirty="0" smtClean="0">
                <a:solidFill>
                  <a:srgbClr val="FFC000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помещения = </a:t>
            </a:r>
            <a:r>
              <a:rPr lang="ru-RU" altLang="zh-CN" sz="2400" b="1" dirty="0">
                <a:solidFill>
                  <a:srgbClr val="FFC000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3 000 руб.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1353099" y="948475"/>
            <a:ext cx="7391995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230254" y="6110333"/>
            <a:ext cx="7548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ИТОГО: </a:t>
            </a:r>
            <a:r>
              <a:rPr lang="ru-RU" sz="2800" b="1" dirty="0" smtClean="0">
                <a:solidFill>
                  <a:srgbClr val="6C7073"/>
                </a:solidFill>
              </a:rPr>
              <a:t>Капитальные вложения = 820 000 руб.  </a:t>
            </a:r>
            <a:endParaRPr lang="ru-RU" sz="2800" b="1" dirty="0">
              <a:solidFill>
                <a:srgbClr val="6C7073"/>
              </a:solidFill>
            </a:endParaRPr>
          </a:p>
        </p:txBody>
      </p:sp>
      <p:sp>
        <p:nvSpPr>
          <p:cNvPr id="27" name="Oval 17">
            <a:extLst>
              <a:ext uri="{FF2B5EF4-FFF2-40B4-BE49-F238E27FC236}">
                <a16:creationId xmlns:a16="http://schemas.microsoft.com/office/drawing/2014/main" id="{86143A44-E28B-A447-93A8-496C9D0434CE}"/>
              </a:ext>
            </a:extLst>
          </p:cNvPr>
          <p:cNvSpPr/>
          <p:nvPr/>
        </p:nvSpPr>
        <p:spPr>
          <a:xfrm>
            <a:off x="3230254" y="5220260"/>
            <a:ext cx="476937" cy="476936"/>
          </a:xfrm>
          <a:prstGeom prst="ellipse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71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kern="0" dirty="0">
                <a:solidFill>
                  <a:prstClr val="white"/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7</a:t>
            </a:r>
            <a:endParaRPr kumimoji="0" lang="en-US" sz="28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28" name="矩形 35">
            <a:extLst>
              <a:ext uri="{FF2B5EF4-FFF2-40B4-BE49-F238E27FC236}">
                <a16:creationId xmlns:a16="http://schemas.microsoft.com/office/drawing/2014/main" id="{39A755D7-D049-4F44-8DD1-7C70AB604316}"/>
              </a:ext>
            </a:extLst>
          </p:cNvPr>
          <p:cNvSpPr/>
          <p:nvPr/>
        </p:nvSpPr>
        <p:spPr>
          <a:xfrm>
            <a:off x="3675247" y="5156280"/>
            <a:ext cx="8768710" cy="8679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ru-RU" altLang="zh-CN" sz="2400" b="1" dirty="0" smtClean="0">
                <a:solidFill>
                  <a:srgbClr val="FFC000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Стоимость бумаги на 10 500 стр. = 7 350 руб.</a:t>
            </a:r>
          </a:p>
          <a:p>
            <a:pPr>
              <a:lnSpc>
                <a:spcPct val="120000"/>
              </a:lnSpc>
            </a:pPr>
            <a:r>
              <a:rPr lang="ru-RU" altLang="zh-CN" b="1" dirty="0" smtClean="0">
                <a:solidFill>
                  <a:srgbClr val="FFC000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(</a:t>
            </a:r>
            <a:r>
              <a:rPr lang="ru-RU" altLang="zh-CN" b="1" dirty="0" smtClean="0">
                <a:solidFill>
                  <a:srgbClr val="FFC000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со второго</a:t>
            </a:r>
            <a:r>
              <a:rPr lang="ru-RU" altLang="zh-CN" b="1" dirty="0" smtClean="0">
                <a:solidFill>
                  <a:srgbClr val="FFC000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 </a:t>
            </a:r>
            <a:r>
              <a:rPr lang="ru-RU" altLang="zh-CN" b="1" dirty="0" smtClean="0">
                <a:solidFill>
                  <a:srgbClr val="FFC000"/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месяца работы)</a:t>
            </a:r>
            <a:endParaRPr lang="ru-RU" altLang="zh-CN" b="1" dirty="0">
              <a:solidFill>
                <a:srgbClr val="FFC000"/>
              </a:solidFill>
              <a:latin typeface="Arial" panose="020B0604020202020204" pitchFamily="34" charset="0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950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646545" y="5517913"/>
            <a:ext cx="4452229" cy="94180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911834" y="533836"/>
            <a:ext cx="10515600" cy="779463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6C7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Движение денежных средств</a:t>
            </a:r>
            <a:endParaRPr lang="ru-RU" sz="5400" b="1" dirty="0">
              <a:solidFill>
                <a:srgbClr val="6C70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565787" y="1390996"/>
            <a:ext cx="8817733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90" y="1644184"/>
            <a:ext cx="11956629" cy="362054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6545" y="5536385"/>
            <a:ext cx="4551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200</a:t>
            </a:r>
            <a:r>
              <a:rPr lang="ru-RU" dirty="0" smtClean="0"/>
              <a:t> страниц </a:t>
            </a:r>
            <a:r>
              <a:rPr lang="ru-RU" dirty="0" smtClean="0"/>
              <a:t>в Сентябре </a:t>
            </a:r>
            <a:r>
              <a:rPr lang="ru-RU" dirty="0" smtClean="0"/>
              <a:t>на один аппарат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7</a:t>
            </a:r>
            <a:r>
              <a:rPr lang="ru-RU" dirty="0" smtClean="0"/>
              <a:t> рублей страница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26-27</a:t>
            </a:r>
            <a:r>
              <a:rPr lang="ru-RU" dirty="0" smtClean="0"/>
              <a:t> рабочих дней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93905" y="5540893"/>
            <a:ext cx="5734878" cy="94180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893905" y="5540893"/>
            <a:ext cx="5883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Далее </a:t>
            </a:r>
            <a:r>
              <a:rPr lang="ru-RU" b="1" dirty="0" smtClean="0"/>
              <a:t>количество</a:t>
            </a:r>
            <a:r>
              <a:rPr lang="ru-RU" dirty="0" smtClean="0"/>
              <a:t> страниц </a:t>
            </a:r>
            <a:r>
              <a:rPr lang="ru-RU" b="1" dirty="0" smtClean="0"/>
              <a:t>увеличивается</a:t>
            </a:r>
            <a:endParaRPr lang="ru-R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Учет сезонности бизнеса (</a:t>
            </a:r>
            <a:r>
              <a:rPr lang="ru-RU" dirty="0" err="1" smtClean="0"/>
              <a:t>сниже</a:t>
            </a:r>
            <a:r>
              <a:rPr lang="ru-RU" dirty="0" smtClean="0"/>
              <a:t> </a:t>
            </a:r>
            <a:r>
              <a:rPr lang="ru-RU" dirty="0" err="1" smtClean="0"/>
              <a:t>нобъем</a:t>
            </a:r>
            <a:r>
              <a:rPr lang="ru-RU" dirty="0" smtClean="0"/>
              <a:t> по месяцам</a:t>
            </a:r>
            <a:endParaRPr lang="ru-RU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Не учтена реклама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8800" y="1783080"/>
            <a:ext cx="873760" cy="198120"/>
          </a:xfrm>
          <a:prstGeom prst="rect">
            <a:avLst/>
          </a:prstGeom>
          <a:solidFill>
            <a:srgbClr val="E2E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07547" y="1783080"/>
            <a:ext cx="11582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Наименование</a:t>
            </a:r>
            <a:endParaRPr lang="ru-RU" sz="900" b="1" dirty="0"/>
          </a:p>
        </p:txBody>
      </p:sp>
    </p:spTree>
    <p:extLst>
      <p:ext uri="{BB962C8B-B14F-4D97-AF65-F5344CB8AC3E}">
        <p14:creationId xmlns:p14="http://schemas.microsoft.com/office/powerpoint/2010/main" val="290724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646544" y="5540188"/>
            <a:ext cx="10381673" cy="941802"/>
          </a:xfrm>
          <a:prstGeom prst="roundRect">
            <a:avLst/>
          </a:prstGeom>
          <a:solidFill>
            <a:srgbClr val="FEC6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911834" y="533836"/>
            <a:ext cx="10515600" cy="779463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6C7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Движение денежных средств</a:t>
            </a:r>
            <a:endParaRPr lang="ru-RU" sz="5400" b="1" dirty="0">
              <a:solidFill>
                <a:srgbClr val="6C70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565787" y="1390996"/>
            <a:ext cx="8817733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90" y="1644184"/>
            <a:ext cx="11956629" cy="362054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52764" y="5536384"/>
            <a:ext cx="103585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Окупаемость проекта </a:t>
            </a:r>
            <a:r>
              <a:rPr lang="ru-RU" b="1" dirty="0" smtClean="0"/>
              <a:t>16 месяцев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Бизнес-план </a:t>
            </a:r>
            <a:r>
              <a:rPr lang="ru-RU" dirty="0" smtClean="0"/>
              <a:t>построен</a:t>
            </a:r>
            <a:r>
              <a:rPr lang="ru-RU" b="1" dirty="0" smtClean="0"/>
              <a:t> по пессимистическому </a:t>
            </a:r>
            <a:r>
              <a:rPr lang="ru-RU" dirty="0" smtClean="0"/>
              <a:t>сценарию, потому что </a:t>
            </a:r>
            <a:r>
              <a:rPr lang="ru-RU" b="1" dirty="0" smtClean="0"/>
              <a:t>не </a:t>
            </a:r>
            <a:r>
              <a:rPr lang="ru-RU" b="1" dirty="0" smtClean="0"/>
              <a:t>учли доходы от рекламы</a:t>
            </a:r>
            <a:r>
              <a:rPr lang="ru-RU" dirty="0" smtClean="0"/>
              <a:t>, взяты средние (заниженные) </a:t>
            </a:r>
            <a:r>
              <a:rPr lang="ru-RU" b="1" dirty="0" smtClean="0"/>
              <a:t>объемы</a:t>
            </a:r>
            <a:r>
              <a:rPr lang="ru-RU" dirty="0"/>
              <a:t> </a:t>
            </a:r>
            <a:r>
              <a:rPr lang="ru-RU" dirty="0" smtClean="0"/>
              <a:t>в обычные дни и во время сессии, летний период по нулям.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58800" y="1783080"/>
            <a:ext cx="873760" cy="198120"/>
          </a:xfrm>
          <a:prstGeom prst="rect">
            <a:avLst/>
          </a:prstGeom>
          <a:solidFill>
            <a:srgbClr val="E2E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07547" y="1783080"/>
            <a:ext cx="11582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Наименование</a:t>
            </a:r>
            <a:endParaRPr lang="ru-RU" sz="900" b="1" dirty="0"/>
          </a:p>
        </p:txBody>
      </p:sp>
    </p:spTree>
    <p:extLst>
      <p:ext uri="{BB962C8B-B14F-4D97-AF65-F5344CB8AC3E}">
        <p14:creationId xmlns:p14="http://schemas.microsoft.com/office/powerpoint/2010/main" val="253109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6">
            <a:extLst>
              <a:ext uri="{FF2B5EF4-FFF2-40B4-BE49-F238E27FC236}">
                <a16:creationId xmlns:a16="http://schemas.microsoft.com/office/drawing/2014/main" id="{019DD0E3-D548-E14F-B423-C017ED644577}"/>
              </a:ext>
            </a:extLst>
          </p:cNvPr>
          <p:cNvSpPr/>
          <p:nvPr/>
        </p:nvSpPr>
        <p:spPr>
          <a:xfrm>
            <a:off x="8388007" y="498515"/>
            <a:ext cx="623691" cy="623691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13308" y="-27463"/>
            <a:ext cx="7617232" cy="5520122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6C7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</a:t>
            </a:r>
            <a:r>
              <a:rPr lang="ru-RU" sz="6000" b="1" dirty="0" smtClean="0">
                <a:solidFill>
                  <a:srgbClr val="FEC6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возможность! </a:t>
            </a:r>
            <a:r>
              <a:rPr lang="ru-RU" sz="6000" b="1" dirty="0" smtClean="0">
                <a:solidFill>
                  <a:srgbClr val="6C7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Будем рады </a:t>
            </a:r>
            <a:r>
              <a:rPr lang="ru-RU" sz="6000" b="1" dirty="0" smtClean="0">
                <a:solidFill>
                  <a:srgbClr val="FEC6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ответить</a:t>
            </a:r>
            <a:r>
              <a:rPr lang="ru-RU" sz="6000" b="1" dirty="0" smtClean="0">
                <a:solidFill>
                  <a:srgbClr val="6C7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Ваши </a:t>
            </a:r>
            <a:r>
              <a:rPr lang="ru-RU" sz="6000" b="1" dirty="0" smtClean="0">
                <a:solidFill>
                  <a:srgbClr val="FEC6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вопросы.</a:t>
            </a:r>
            <a:endParaRPr lang="ru-RU" sz="6000" b="1" dirty="0">
              <a:solidFill>
                <a:srgbClr val="FEC6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Slide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350" b="99100" l="4218" r="4105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059" y="60634"/>
            <a:ext cx="9103924" cy="5120957"/>
          </a:xfrm>
          <a:prstGeom prst="rect">
            <a:avLst/>
          </a:prstGeom>
        </p:spPr>
      </p:pic>
      <p:grpSp>
        <p:nvGrpSpPr>
          <p:cNvPr id="6" name="Group 4">
            <a:extLst>
              <a:ext uri="{FF2B5EF4-FFF2-40B4-BE49-F238E27FC236}">
                <a16:creationId xmlns:a16="http://schemas.microsoft.com/office/drawing/2014/main" id="{8C1B06D1-9D27-414C-BECF-B02CC58E3BDC}"/>
              </a:ext>
            </a:extLst>
          </p:cNvPr>
          <p:cNvGrpSpPr/>
          <p:nvPr/>
        </p:nvGrpSpPr>
        <p:grpSpPr>
          <a:xfrm>
            <a:off x="9536401" y="4218031"/>
            <a:ext cx="623691" cy="623691"/>
            <a:chOff x="4343400" y="1854885"/>
            <a:chExt cx="457200" cy="4572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19DD0E3-D548-E14F-B423-C017ED644577}"/>
                </a:ext>
              </a:extLst>
            </p:cNvPr>
            <p:cNvSpPr/>
            <p:nvPr/>
          </p:nvSpPr>
          <p:spPr>
            <a:xfrm>
              <a:off x="4343400" y="1854885"/>
              <a:ext cx="457200" cy="457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7AB0B8D-8596-A546-9F1A-D41182FA0740}"/>
                </a:ext>
              </a:extLst>
            </p:cNvPr>
            <p:cNvSpPr/>
            <p:nvPr/>
          </p:nvSpPr>
          <p:spPr>
            <a:xfrm>
              <a:off x="4408030" y="1919516"/>
              <a:ext cx="327939" cy="3279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9" name="Group 4">
            <a:extLst>
              <a:ext uri="{FF2B5EF4-FFF2-40B4-BE49-F238E27FC236}">
                <a16:creationId xmlns:a16="http://schemas.microsoft.com/office/drawing/2014/main" id="{8C1B06D1-9D27-414C-BECF-B02CC58E3BDC}"/>
              </a:ext>
            </a:extLst>
          </p:cNvPr>
          <p:cNvGrpSpPr/>
          <p:nvPr/>
        </p:nvGrpSpPr>
        <p:grpSpPr>
          <a:xfrm>
            <a:off x="3240937" y="1621152"/>
            <a:ext cx="623691" cy="623691"/>
            <a:chOff x="4343400" y="1854885"/>
            <a:chExt cx="457200" cy="457200"/>
          </a:xfrm>
        </p:grpSpPr>
        <p:sp>
          <p:nvSpPr>
            <p:cNvPr id="10" name="Oval 6">
              <a:extLst>
                <a:ext uri="{FF2B5EF4-FFF2-40B4-BE49-F238E27FC236}">
                  <a16:creationId xmlns:a16="http://schemas.microsoft.com/office/drawing/2014/main" id="{019DD0E3-D548-E14F-B423-C017ED644577}"/>
                </a:ext>
              </a:extLst>
            </p:cNvPr>
            <p:cNvSpPr/>
            <p:nvPr/>
          </p:nvSpPr>
          <p:spPr>
            <a:xfrm>
              <a:off x="4343400" y="1854885"/>
              <a:ext cx="457200" cy="457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Oval 7">
              <a:extLst>
                <a:ext uri="{FF2B5EF4-FFF2-40B4-BE49-F238E27FC236}">
                  <a16:creationId xmlns:a16="http://schemas.microsoft.com/office/drawing/2014/main" id="{07AB0B8D-8596-A546-9F1A-D41182FA0740}"/>
                </a:ext>
              </a:extLst>
            </p:cNvPr>
            <p:cNvSpPr/>
            <p:nvPr/>
          </p:nvSpPr>
          <p:spPr>
            <a:xfrm>
              <a:off x="4408030" y="1919516"/>
              <a:ext cx="327939" cy="3279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8" name="Плюс 17"/>
          <p:cNvSpPr/>
          <p:nvPr/>
        </p:nvSpPr>
        <p:spPr>
          <a:xfrm>
            <a:off x="10160092" y="5498469"/>
            <a:ext cx="922739" cy="922739"/>
          </a:xfrm>
          <a:prstGeom prst="mathPlus">
            <a:avLst/>
          </a:prstGeom>
          <a:solidFill>
            <a:srgbClr val="6C7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213308" y="4930044"/>
            <a:ext cx="5858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CB9813"/>
                </a:solidFill>
              </a:rPr>
              <a:t>Над проектом работали студенты гр. МБ(б)-01:</a:t>
            </a:r>
          </a:p>
          <a:p>
            <a:r>
              <a:rPr lang="ru-RU" i="1" dirty="0" smtClean="0">
                <a:solidFill>
                  <a:srgbClr val="6C7073"/>
                </a:solidFill>
              </a:rPr>
              <a:t>Олейник Кирилл, </a:t>
            </a:r>
            <a:r>
              <a:rPr lang="ru-RU" i="1" dirty="0" err="1" smtClean="0">
                <a:solidFill>
                  <a:srgbClr val="6C7073"/>
                </a:solidFill>
              </a:rPr>
              <a:t>Генералова</a:t>
            </a:r>
            <a:r>
              <a:rPr lang="ru-RU" i="1" dirty="0" smtClean="0">
                <a:solidFill>
                  <a:srgbClr val="6C7073"/>
                </a:solidFill>
              </a:rPr>
              <a:t> Анастасия, Карпова Арина, Вадим Вольф, Шолохова </a:t>
            </a:r>
            <a:r>
              <a:rPr lang="ru-RU" i="1" dirty="0">
                <a:solidFill>
                  <a:srgbClr val="6C7073"/>
                </a:solidFill>
              </a:rPr>
              <a:t>К</a:t>
            </a:r>
            <a:r>
              <a:rPr lang="ru-RU" i="1" dirty="0" smtClean="0">
                <a:solidFill>
                  <a:srgbClr val="6C7073"/>
                </a:solidFill>
              </a:rPr>
              <a:t>сения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13308" y="5967038"/>
            <a:ext cx="4637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CB9813"/>
                </a:solidFill>
              </a:rPr>
              <a:t>Руководитель проекта:</a:t>
            </a:r>
          </a:p>
          <a:p>
            <a:r>
              <a:rPr lang="ru-RU" i="1" dirty="0" err="1" smtClean="0">
                <a:solidFill>
                  <a:srgbClr val="6C7073"/>
                </a:solidFill>
              </a:rPr>
              <a:t>Курашова</a:t>
            </a:r>
            <a:r>
              <a:rPr lang="ru-RU" i="1" dirty="0" smtClean="0">
                <a:solidFill>
                  <a:srgbClr val="6C7073"/>
                </a:solidFill>
              </a:rPr>
              <a:t> Екатерина Анатольевна</a:t>
            </a:r>
          </a:p>
        </p:txBody>
      </p:sp>
      <p:sp>
        <p:nvSpPr>
          <p:cNvPr id="14" name="Плюс 13"/>
          <p:cNvSpPr/>
          <p:nvPr/>
        </p:nvSpPr>
        <p:spPr>
          <a:xfrm>
            <a:off x="2406363" y="4930044"/>
            <a:ext cx="922739" cy="922739"/>
          </a:xfrm>
          <a:prstGeom prst="mathPlus">
            <a:avLst/>
          </a:prstGeom>
          <a:solidFill>
            <a:srgbClr val="FEC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534" y="5961667"/>
            <a:ext cx="2499577" cy="40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2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3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9B810"/>
      </a:accent1>
      <a:accent2>
        <a:srgbClr val="6C7074"/>
      </a:accent2>
      <a:accent3>
        <a:srgbClr val="BBA894"/>
      </a:accent3>
      <a:accent4>
        <a:srgbClr val="FFC000"/>
      </a:accent4>
      <a:accent5>
        <a:srgbClr val="8B6539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1407</TotalTime>
  <Words>559</Words>
  <Application>Microsoft Office PowerPoint</Application>
  <PresentationFormat>Широкоэкранный</PresentationFormat>
  <Paragraphs>129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微软雅黑</vt:lpstr>
      <vt:lpstr>华文新魏</vt:lpstr>
      <vt:lpstr>Arial</vt:lpstr>
      <vt:lpstr>Calibri</vt:lpstr>
      <vt:lpstr>Calibri Light</vt:lpstr>
      <vt:lpstr>等线</vt:lpstr>
      <vt:lpstr>inpin heiti</vt:lpstr>
      <vt:lpstr>Office Theme</vt:lpstr>
      <vt:lpstr>ВЕНДИНГОВАЯ ТИПОГРАФИЯ в ТОГУ</vt:lpstr>
      <vt:lpstr>Выявление потребности !</vt:lpstr>
      <vt:lpstr>Результаты опроса обучающихся</vt:lpstr>
      <vt:lpstr>Какие существуют проблемы с копи-центрами?</vt:lpstr>
      <vt:lpstr>Презентация PowerPoint</vt:lpstr>
      <vt:lpstr>Презентация PowerPoint</vt:lpstr>
      <vt:lpstr>Презентация PowerPoint</vt:lpstr>
      <vt:lpstr>Презентация PowerPoint</vt:lpstr>
      <vt:lpstr>В чем состоит бизнес идея?</vt:lpstr>
      <vt:lpstr>Сложности ведения бизнеса</vt:lpstr>
      <vt:lpstr>Производственный план для двух аппаратов</vt:lpstr>
      <vt:lpstr>Движение денежных средств</vt:lpstr>
      <vt:lpstr>Движение денежных средств</vt:lpstr>
      <vt:lpstr>Спасибо за возможность! Будем рады ответить на Ваши вопросы.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Кирюшка</cp:lastModifiedBy>
  <cp:revision>98</cp:revision>
  <dcterms:created xsi:type="dcterms:W3CDTF">2023-02-11T11:38:42Z</dcterms:created>
  <dcterms:modified xsi:type="dcterms:W3CDTF">2023-05-17T13:46:20Z</dcterms:modified>
</cp:coreProperties>
</file>