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014E11B-E19F-4ECA-BBA9-A5EF7CB0C57E}">
  <a:tblStyle styleId="{1014E11B-E19F-4ECA-BBA9-A5EF7CB0C57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2.jpg"/><Relationship Id="rId6" Type="http://schemas.openxmlformats.org/officeDocument/2006/relationships/image" Target="../media/image7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25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Разработка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программы полуавтоматического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гистологического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протокола</a:t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-857250" y="1535775"/>
            <a:ext cx="80055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Гистологический анализ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патологоанатомов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судебно медицинских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экспертов позволяет определить причину смерти. От скорости заполнения судмедэкспертом гистологического протокола зависит ход следствия, которое может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приостановиться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в связи с длительным заполнением этого протокола или ускориться и позволить быстро найти преступника. Также и для патологоанатома важным является быстрое заполнение протокола с целью более скорого извещения родственников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погибшего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/погибшей о причине смерти и возможность более скорого прощания с ним/ней. Особенно в период пандемий от скорости заполнения протокола и отправления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отчета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зависит тактика противоэпидемиологических мероприятий.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6" name="Google Shape;13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4413" y="276775"/>
            <a:ext cx="80962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-5082" y="21232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8F00FF"/>
                </a:solidFill>
              </a:rPr>
              <a:t>ПАТАЛОГОАНАТОМЫ</a:t>
            </a:r>
            <a:endParaRPr b="1" sz="1500">
              <a:solidFill>
                <a:srgbClr val="8F00FF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8F00FF"/>
                </a:solidFill>
              </a:rPr>
              <a:t>●</a:t>
            </a:r>
            <a:r>
              <a:rPr lang="ru" sz="1500">
                <a:solidFill>
                  <a:srgbClr val="132C40"/>
                </a:solidFill>
              </a:rPr>
              <a:t>Паталогоанатомические  отделения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8F00FF"/>
                </a:solidFill>
              </a:rPr>
              <a:t>●</a:t>
            </a:r>
            <a:r>
              <a:rPr lang="ru" sz="1500">
                <a:solidFill>
                  <a:srgbClr val="132C40"/>
                </a:solidFill>
              </a:rPr>
              <a:t>Паталогоанатомическое бюро: городское, республиканское и областное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8F00FF"/>
                </a:solidFill>
              </a:rPr>
              <a:t>●</a:t>
            </a:r>
            <a:r>
              <a:rPr lang="ru" sz="1500">
                <a:solidFill>
                  <a:srgbClr val="132C40"/>
                </a:solidFill>
              </a:rPr>
              <a:t>Межрайонные, областные и республиканские центры паталогоанатомической службы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8F00FF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8F00FF"/>
                </a:solidFill>
              </a:rPr>
              <a:t>СУДМЕДЭКСПЕРТЫ</a:t>
            </a:r>
            <a:endParaRPr b="1" sz="1500">
              <a:solidFill>
                <a:srgbClr val="8F00FF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8F00FF"/>
                </a:solidFill>
              </a:rPr>
              <a:t>●</a:t>
            </a:r>
            <a:r>
              <a:rPr lang="ru" sz="1500">
                <a:solidFill>
                  <a:srgbClr val="132C40"/>
                </a:solidFill>
              </a:rPr>
              <a:t>Судебномедицинское бюро</a:t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8F00FF"/>
                </a:solidFill>
              </a:rPr>
              <a:t>●</a:t>
            </a:r>
            <a:r>
              <a:rPr lang="ru" sz="1600">
                <a:solidFill>
                  <a:srgbClr val="132C40"/>
                </a:solidFill>
              </a:rPr>
              <a:t>Межрайонные, районные и городские отделения судебномедицинской экспертизы</a:t>
            </a:r>
            <a:endParaRPr sz="16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4413" y="276775"/>
            <a:ext cx="80962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992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599102" y="2644025"/>
            <a:ext cx="7991700" cy="2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132C40"/>
                </a:solidFill>
              </a:rPr>
              <a:t>Ручное и не автоматизированное заполнение гистологического протокола занимает – </a:t>
            </a:r>
            <a:r>
              <a:rPr lang="ru" sz="1900">
                <a:solidFill>
                  <a:srgbClr val="C00000"/>
                </a:solidFill>
              </a:rPr>
              <a:t>10-15 мин</a:t>
            </a:r>
            <a:endParaRPr sz="1900">
              <a:solidFill>
                <a:srgbClr val="C0000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C00000"/>
                </a:solidFill>
              </a:rPr>
              <a:t>Это кажется немного, но в период пандемий, проведения большого количества вскрытий, эти минуты складываются в часы, это может сказаться на качестве получения заключения о вскрытии.</a:t>
            </a:r>
            <a:endParaRPr sz="1900">
              <a:solidFill>
                <a:srgbClr val="C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2527" y="113900"/>
            <a:ext cx="3697551" cy="23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7075" y="113900"/>
            <a:ext cx="2282125" cy="12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4413" y="276775"/>
            <a:ext cx="80962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456818" y="2396631"/>
            <a:ext cx="7993200" cy="18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гистологическая программа, которая состоит из системы шаблонов-ответов о проведенном гистологического анализе, ускоряющая составление заключения – установление причины смерти.</a:t>
            </a:r>
            <a:endParaRPr sz="1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4413" y="276775"/>
            <a:ext cx="80962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9" name="Google Shape;189;p30"/>
          <p:cNvSpPr txBox="1"/>
          <p:nvPr>
            <p:ph idx="1" type="body"/>
          </p:nvPr>
        </p:nvSpPr>
        <p:spPr>
          <a:xfrm>
            <a:off x="3080157" y="956606"/>
            <a:ext cx="77439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экономия времени и сил, снятие эмоционального напряжения,</a:t>
            </a:r>
            <a:endParaRPr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упрощение работы и повышение качества заполнения протокола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503521" y="1649325"/>
            <a:ext cx="7976100" cy="3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FD493D"/>
                </a:solidFill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ПРОГИСТ,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FD493D"/>
                </a:solidFill>
              </a:rPr>
              <a:t>помогаем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судмедэкспертам и паталогоанатомам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FD493D"/>
                </a:solidFill>
              </a:rPr>
              <a:t>в ситуации, когда </a:t>
            </a:r>
            <a:r>
              <a:rPr lang="ru">
                <a:solidFill>
                  <a:schemeClr val="dk2"/>
                </a:solidFill>
              </a:rPr>
              <a:t>необходимо провести большое количество вскрытий (особенно значимо при COVID-19) за ограниченное количество времени – </a:t>
            </a:r>
            <a:r>
              <a:rPr lang="ru">
                <a:solidFill>
                  <a:srgbClr val="C00000"/>
                </a:solidFill>
              </a:rPr>
              <a:t>10-15 мин</a:t>
            </a:r>
            <a:endParaRPr>
              <a:solidFill>
                <a:srgbClr val="C0000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FD493D"/>
                </a:solidFill>
              </a:rPr>
              <a:t>решать проблему </a:t>
            </a:r>
            <a:r>
              <a:rPr lang="ru">
                <a:solidFill>
                  <a:schemeClr val="dk2"/>
                </a:solidFill>
              </a:rPr>
              <a:t>быстрого получения результатов о проведенном вскрытии</a:t>
            </a:r>
            <a:endParaRPr>
              <a:solidFill>
                <a:schemeClr val="dk2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FD493D"/>
                </a:solidFill>
              </a:rPr>
              <a:t>с помощью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создания полуавтоматического гистологического протокола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FD493D"/>
                </a:solidFill>
              </a:rPr>
              <a:t>и получать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готовый протокол о гистологическом анализе при помощи автоматизированной системы за меньшее количество времени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2913" y="107575"/>
            <a:ext cx="546713" cy="84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2" name="Google Shape;202;p31"/>
          <p:cNvSpPr txBox="1"/>
          <p:nvPr>
            <p:ph idx="1" type="body"/>
          </p:nvPr>
        </p:nvSpPr>
        <p:spPr>
          <a:xfrm>
            <a:off x="401727" y="2088581"/>
            <a:ext cx="7993200" cy="28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Наша деятельность направлена на рынок В2G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Целевая аудитория представлена 2565 структурными подразделениями паталогоанатомического профиля и 753 судебно-медицинскими организациями.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/>
              <a:t>Полуавтоматическая гистологическая </a:t>
            </a:r>
            <a:r>
              <a:rPr lang="ru" sz="1500"/>
              <a:t>программа будет стоить для одного компьютера 25.000 рублей по ежегодной подписке с возможностью её продления 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03" name="Google Shape;203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7" name="Google Shape;20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4413" y="276775"/>
            <a:ext cx="80962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457201" y="2088600"/>
            <a:ext cx="8058900" cy="13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Нет аналогов, но существует программа – протокол паталогоанатомического вскрытия плода, которая пользуется спросом и вышла на рынок B2G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1" name="Google Shape;2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4413" y="276775"/>
            <a:ext cx="80962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0" name="Google Shape;230;p33"/>
          <p:cNvSpPr txBox="1"/>
          <p:nvPr>
            <p:ph idx="1" type="body"/>
          </p:nvPr>
        </p:nvSpPr>
        <p:spPr>
          <a:xfrm>
            <a:off x="456818" y="2228431"/>
            <a:ext cx="7993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Программа будет стоить для одного компьютера 25.000 рублей по ежегодной подписке с возможностью ее дальнейшего продления</a:t>
            </a:r>
            <a:endParaRPr sz="16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5" name="Google Shape;23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4413" y="276775"/>
            <a:ext cx="80962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"/>
          <p:cNvSpPr txBox="1"/>
          <p:nvPr>
            <p:ph type="title"/>
          </p:nvPr>
        </p:nvSpPr>
        <p:spPr>
          <a:xfrm>
            <a:off x="456817" y="7441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34"/>
          <p:cNvSpPr txBox="1"/>
          <p:nvPr>
            <p:ph idx="1" type="body"/>
          </p:nvPr>
        </p:nvSpPr>
        <p:spPr>
          <a:xfrm>
            <a:off x="456825" y="1752450"/>
            <a:ext cx="4115100" cy="25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solidFill>
                  <a:srgbClr val="0D0D0D"/>
                </a:solidFill>
              </a:rPr>
              <a:t>ГОСУДАРСТВЕННОЕ БЮДЖЕТНОЕ УЧРЕЖДЕНИЕ ЗДРАВООХРАНЕНИЯ</a:t>
            </a:r>
            <a:endParaRPr sz="1700">
              <a:solidFill>
                <a:srgbClr val="0D0D0D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solidFill>
                  <a:srgbClr val="0D0D0D"/>
                </a:solidFill>
              </a:rPr>
              <a:t>“ОБЛАСТНОЕ БЮРО СУДЕБНО-МЕДИЦИНСКОЙ ЭКСПЕРТИЗЫ” Пензенской области готово с нами сотрудничать</a:t>
            </a:r>
            <a:endParaRPr sz="1700">
              <a:solidFill>
                <a:srgbClr val="0D0D0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2" name="Google Shape;24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6" name="Google Shape;24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4413" y="276775"/>
            <a:ext cx="809625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1175" y="2088600"/>
            <a:ext cx="3475952" cy="2681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3" name="Google Shape;253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{1014E11B-E19F-4ECA-BBA9-A5EF7CB0C57E}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Будникова Яна Сергеевна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Будникова Яна Сергеевна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Саушкина Алина Олеговна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4" name="Google Shape;25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5638" y="124500"/>
            <a:ext cx="80962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6" name="Google Shape;266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провести интервью у патологоанатомов и судебно медицинских экспертов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узнать время заполнения гистологического протокола на бумажном носителе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5" name="Google Shape;275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{1014E11B-E19F-4ECA-BBA9-A5EF7CB0C57E}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1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Будникова Я.С.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2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Саушкина А.О.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2" name="Google Shape;282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500">
                <a:solidFill>
                  <a:srgbClr val="132C40"/>
                </a:solidFill>
              </a:rPr>
              <a:t>Будникова Яна Сергеевна</a:t>
            </a:r>
            <a:endParaRPr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89374226773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1" name="Google Shape;29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5063" y="1136177"/>
            <a:ext cx="3125385" cy="375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