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8" r:id="rId1"/>
  </p:sldMasterIdLst>
  <p:notesMasterIdLst>
    <p:notesMasterId r:id="rId16"/>
  </p:notesMasterIdLst>
  <p:sldIdLst>
    <p:sldId id="1025" r:id="rId2"/>
    <p:sldId id="1056" r:id="rId3"/>
    <p:sldId id="1054" r:id="rId4"/>
    <p:sldId id="1055" r:id="rId5"/>
    <p:sldId id="1013" r:id="rId6"/>
    <p:sldId id="431" r:id="rId7"/>
    <p:sldId id="1050" r:id="rId8"/>
    <p:sldId id="258" r:id="rId9"/>
    <p:sldId id="261" r:id="rId10"/>
    <p:sldId id="1049" r:id="rId11"/>
    <p:sldId id="1053" r:id="rId12"/>
    <p:sldId id="1052" r:id="rId13"/>
    <p:sldId id="1011" r:id="rId14"/>
    <p:sldId id="1010" r:id="rId15"/>
  </p:sldIdLst>
  <p:sldSz cx="12192000" cy="6858000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66CCFF"/>
    <a:srgbClr val="4D4D4D"/>
    <a:srgbClr val="0033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C18C53-B024-42E0-B266-C76C64F6346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0BB1AF-323D-4553-8DB0-1F72FA3071CE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РОЛИ, ОТВЕСТВЕННОСТЬ</a:t>
          </a:r>
          <a:endParaRPr lang="ru-RU" dirty="0"/>
        </a:p>
      </dgm:t>
    </dgm:pt>
    <dgm:pt modelId="{28102E99-9658-41DE-9C75-B1A4D2768337}" type="parTrans" cxnId="{51873F83-6389-4674-9797-348329BDD7CE}">
      <dgm:prSet/>
      <dgm:spPr/>
      <dgm:t>
        <a:bodyPr/>
        <a:lstStyle/>
        <a:p>
          <a:endParaRPr lang="ru-RU"/>
        </a:p>
      </dgm:t>
    </dgm:pt>
    <dgm:pt modelId="{78FDAD8F-81FF-4B2C-9D07-431FBD503837}" type="sibTrans" cxnId="{51873F83-6389-4674-9797-348329BDD7CE}">
      <dgm:prSet/>
      <dgm:spPr/>
      <dgm:t>
        <a:bodyPr/>
        <a:lstStyle/>
        <a:p>
          <a:endParaRPr lang="ru-RU"/>
        </a:p>
      </dgm:t>
    </dgm:pt>
    <dgm:pt modelId="{816F5B03-4F71-458E-9789-B4E6290FC84F}">
      <dgm:prSet/>
      <dgm:spPr/>
      <dgm:t>
        <a:bodyPr/>
        <a:lstStyle/>
        <a:p>
          <a:r>
            <a: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ОЦЕНКА ПРОФ. КВАЛИФИКАЦИЙ В ЦОКЕ</a:t>
          </a:r>
          <a:endParaRPr lang="ru-RU" dirty="0"/>
        </a:p>
      </dgm:t>
    </dgm:pt>
    <dgm:pt modelId="{D77D0970-9C92-46B5-AD9E-A1E48AD65B01}" type="parTrans" cxnId="{F47A8AC3-F461-436E-99EB-9E7586612D2F}">
      <dgm:prSet/>
      <dgm:spPr/>
      <dgm:t>
        <a:bodyPr/>
        <a:lstStyle/>
        <a:p>
          <a:endParaRPr lang="ru-RU"/>
        </a:p>
      </dgm:t>
    </dgm:pt>
    <dgm:pt modelId="{4479BD75-22A8-427D-B3EC-E17C4158C756}" type="sibTrans" cxnId="{F47A8AC3-F461-436E-99EB-9E7586612D2F}">
      <dgm:prSet/>
      <dgm:spPr/>
      <dgm:t>
        <a:bodyPr/>
        <a:lstStyle/>
        <a:p>
          <a:endParaRPr lang="ru-RU"/>
        </a:p>
      </dgm:t>
    </dgm:pt>
    <dgm:pt modelId="{D281A8D7-50DC-45D2-BAEA-700E77FC595B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ВЫЯВЛЕНИЕ ДЕФИЦИТОВ ПО ПС</a:t>
          </a:r>
        </a:p>
      </dgm:t>
    </dgm:pt>
    <dgm:pt modelId="{50933F8F-FADA-4B25-A4DC-6F510A0D736D}" type="parTrans" cxnId="{8A21A58E-15D0-418B-A4DC-218F9183A64A}">
      <dgm:prSet/>
      <dgm:spPr/>
      <dgm:t>
        <a:bodyPr/>
        <a:lstStyle/>
        <a:p>
          <a:endParaRPr lang="ru-RU"/>
        </a:p>
      </dgm:t>
    </dgm:pt>
    <dgm:pt modelId="{966AE8F1-A988-4765-A523-BB4866DC95C4}" type="sibTrans" cxnId="{8A21A58E-15D0-418B-A4DC-218F9183A64A}">
      <dgm:prSet/>
      <dgm:spPr/>
      <dgm:t>
        <a:bodyPr/>
        <a:lstStyle/>
        <a:p>
          <a:endParaRPr lang="ru-RU"/>
        </a:p>
      </dgm:t>
    </dgm:pt>
    <dgm:pt modelId="{3B4F8EE9-A4F7-491E-8FFD-52EA4FA89418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ОБУЧЕНИЕ ПО РАЗРАБ. УЧЕБНЫМ МОДУЛЯМ,  ОБР. ПРОГРАММАМ ДПО </a:t>
          </a:r>
        </a:p>
      </dgm:t>
    </dgm:pt>
    <dgm:pt modelId="{BF35784E-6780-4BD9-9606-4E1F985D3657}" type="parTrans" cxnId="{57DCE00C-B593-4826-8A8B-687AF9A6E295}">
      <dgm:prSet/>
      <dgm:spPr/>
      <dgm:t>
        <a:bodyPr/>
        <a:lstStyle/>
        <a:p>
          <a:endParaRPr lang="ru-RU"/>
        </a:p>
      </dgm:t>
    </dgm:pt>
    <dgm:pt modelId="{8C957420-DC81-4013-838E-6C2875836249}" type="sibTrans" cxnId="{57DCE00C-B593-4826-8A8B-687AF9A6E295}">
      <dgm:prSet/>
      <dgm:spPr/>
      <dgm:t>
        <a:bodyPr/>
        <a:lstStyle/>
        <a:p>
          <a:endParaRPr lang="ru-RU"/>
        </a:p>
      </dgm:t>
    </dgm:pt>
    <dgm:pt modelId="{9F178ECB-B7D1-468F-B0ED-3E6312B8484C}" type="pres">
      <dgm:prSet presAssocID="{55C18C53-B024-42E0-B266-C76C64F63463}" presName="Name0" presStyleCnt="0">
        <dgm:presLayoutVars>
          <dgm:chMax val="7"/>
          <dgm:chPref val="7"/>
          <dgm:dir/>
        </dgm:presLayoutVars>
      </dgm:prSet>
      <dgm:spPr/>
    </dgm:pt>
    <dgm:pt modelId="{EA829DEF-CE32-49AB-A794-B0A6E42605FE}" type="pres">
      <dgm:prSet presAssocID="{55C18C53-B024-42E0-B266-C76C64F63463}" presName="Name1" presStyleCnt="0"/>
      <dgm:spPr/>
    </dgm:pt>
    <dgm:pt modelId="{6FDBFE6D-9D57-4ED2-9D55-E39257B27CA6}" type="pres">
      <dgm:prSet presAssocID="{55C18C53-B024-42E0-B266-C76C64F63463}" presName="cycle" presStyleCnt="0"/>
      <dgm:spPr/>
    </dgm:pt>
    <dgm:pt modelId="{EA5E52A8-0317-4885-BE46-994BAEE8AA1B}" type="pres">
      <dgm:prSet presAssocID="{55C18C53-B024-42E0-B266-C76C64F63463}" presName="srcNode" presStyleLbl="node1" presStyleIdx="0" presStyleCnt="4"/>
      <dgm:spPr/>
    </dgm:pt>
    <dgm:pt modelId="{8938CEAA-336E-4F1F-889B-105814DC50C1}" type="pres">
      <dgm:prSet presAssocID="{55C18C53-B024-42E0-B266-C76C64F63463}" presName="conn" presStyleLbl="parChTrans1D2" presStyleIdx="0" presStyleCnt="1"/>
      <dgm:spPr/>
    </dgm:pt>
    <dgm:pt modelId="{AF4CE985-F7BD-4EAD-BF9A-216E9475F470}" type="pres">
      <dgm:prSet presAssocID="{55C18C53-B024-42E0-B266-C76C64F63463}" presName="extraNode" presStyleLbl="node1" presStyleIdx="0" presStyleCnt="4"/>
      <dgm:spPr/>
    </dgm:pt>
    <dgm:pt modelId="{71C43123-D60E-44D4-87F5-45903499512A}" type="pres">
      <dgm:prSet presAssocID="{55C18C53-B024-42E0-B266-C76C64F63463}" presName="dstNode" presStyleLbl="node1" presStyleIdx="0" presStyleCnt="4"/>
      <dgm:spPr/>
    </dgm:pt>
    <dgm:pt modelId="{06152359-0EB1-48B5-8DFA-D7E996C27384}" type="pres">
      <dgm:prSet presAssocID="{E90BB1AF-323D-4553-8DB0-1F72FA3071CE}" presName="text_1" presStyleLbl="node1" presStyleIdx="0" presStyleCnt="4">
        <dgm:presLayoutVars>
          <dgm:bulletEnabled val="1"/>
        </dgm:presLayoutVars>
      </dgm:prSet>
      <dgm:spPr/>
    </dgm:pt>
    <dgm:pt modelId="{B4DF445B-71D7-42DD-9E2A-88A5AB0D6420}" type="pres">
      <dgm:prSet presAssocID="{E90BB1AF-323D-4553-8DB0-1F72FA3071CE}" presName="accent_1" presStyleCnt="0"/>
      <dgm:spPr/>
    </dgm:pt>
    <dgm:pt modelId="{269CDC2C-F969-463D-AB87-BE885AF3A7DE}" type="pres">
      <dgm:prSet presAssocID="{E90BB1AF-323D-4553-8DB0-1F72FA3071CE}" presName="accentRepeatNode" presStyleLbl="solidFgAcc1" presStyleIdx="0" presStyleCnt="4"/>
      <dgm:spPr/>
    </dgm:pt>
    <dgm:pt modelId="{401C93AD-2E52-48FD-9285-274A34F5E7B2}" type="pres">
      <dgm:prSet presAssocID="{816F5B03-4F71-458E-9789-B4E6290FC84F}" presName="text_2" presStyleLbl="node1" presStyleIdx="1" presStyleCnt="4" custLinFactNeighborX="753" custLinFactNeighborY="-8268">
        <dgm:presLayoutVars>
          <dgm:bulletEnabled val="1"/>
        </dgm:presLayoutVars>
      </dgm:prSet>
      <dgm:spPr/>
    </dgm:pt>
    <dgm:pt modelId="{46D50179-3323-47BF-AEC5-017345AFA961}" type="pres">
      <dgm:prSet presAssocID="{816F5B03-4F71-458E-9789-B4E6290FC84F}" presName="accent_2" presStyleCnt="0"/>
      <dgm:spPr/>
    </dgm:pt>
    <dgm:pt modelId="{5F1DC68C-C28D-4B2C-8CA4-29EB459FEC0B}" type="pres">
      <dgm:prSet presAssocID="{816F5B03-4F71-458E-9789-B4E6290FC84F}" presName="accentRepeatNode" presStyleLbl="solidFgAcc1" presStyleIdx="1" presStyleCnt="4"/>
      <dgm:spPr/>
    </dgm:pt>
    <dgm:pt modelId="{634646A2-35BB-4DAA-8A4E-72738CEA7603}" type="pres">
      <dgm:prSet presAssocID="{D281A8D7-50DC-45D2-BAEA-700E77FC595B}" presName="text_3" presStyleLbl="node1" presStyleIdx="2" presStyleCnt="4">
        <dgm:presLayoutVars>
          <dgm:bulletEnabled val="1"/>
        </dgm:presLayoutVars>
      </dgm:prSet>
      <dgm:spPr/>
    </dgm:pt>
    <dgm:pt modelId="{E234C816-700B-45A5-8BE4-223C9C7EB9BE}" type="pres">
      <dgm:prSet presAssocID="{D281A8D7-50DC-45D2-BAEA-700E77FC595B}" presName="accent_3" presStyleCnt="0"/>
      <dgm:spPr/>
    </dgm:pt>
    <dgm:pt modelId="{ECAA481C-BF4F-45CC-99BA-3B47E3FBB7E3}" type="pres">
      <dgm:prSet presAssocID="{D281A8D7-50DC-45D2-BAEA-700E77FC595B}" presName="accentRepeatNode" presStyleLbl="solidFgAcc1" presStyleIdx="2" presStyleCnt="4"/>
      <dgm:spPr/>
    </dgm:pt>
    <dgm:pt modelId="{044D507A-663C-4F7C-B9D7-BF96A8A4467E}" type="pres">
      <dgm:prSet presAssocID="{3B4F8EE9-A4F7-491E-8FFD-52EA4FA89418}" presName="text_4" presStyleLbl="node1" presStyleIdx="3" presStyleCnt="4">
        <dgm:presLayoutVars>
          <dgm:bulletEnabled val="1"/>
        </dgm:presLayoutVars>
      </dgm:prSet>
      <dgm:spPr/>
    </dgm:pt>
    <dgm:pt modelId="{82334B0C-3938-47B0-BEAA-A8E687EA58A4}" type="pres">
      <dgm:prSet presAssocID="{3B4F8EE9-A4F7-491E-8FFD-52EA4FA89418}" presName="accent_4" presStyleCnt="0"/>
      <dgm:spPr/>
    </dgm:pt>
    <dgm:pt modelId="{ADE1F9F0-ACD7-47DF-BBD5-6ADED311B421}" type="pres">
      <dgm:prSet presAssocID="{3B4F8EE9-A4F7-491E-8FFD-52EA4FA89418}" presName="accentRepeatNode" presStyleLbl="solidFgAcc1" presStyleIdx="3" presStyleCnt="4"/>
      <dgm:spPr/>
    </dgm:pt>
  </dgm:ptLst>
  <dgm:cxnLst>
    <dgm:cxn modelId="{57DCE00C-B593-4826-8A8B-687AF9A6E295}" srcId="{55C18C53-B024-42E0-B266-C76C64F63463}" destId="{3B4F8EE9-A4F7-491E-8FFD-52EA4FA89418}" srcOrd="3" destOrd="0" parTransId="{BF35784E-6780-4BD9-9606-4E1F985D3657}" sibTransId="{8C957420-DC81-4013-838E-6C2875836249}"/>
    <dgm:cxn modelId="{163B2746-CE7F-4D21-AAF3-4A4714E20417}" type="presOf" srcId="{816F5B03-4F71-458E-9789-B4E6290FC84F}" destId="{401C93AD-2E52-48FD-9285-274A34F5E7B2}" srcOrd="0" destOrd="0" presId="urn:microsoft.com/office/officeart/2008/layout/VerticalCurvedList"/>
    <dgm:cxn modelId="{51873F83-6389-4674-9797-348329BDD7CE}" srcId="{55C18C53-B024-42E0-B266-C76C64F63463}" destId="{E90BB1AF-323D-4553-8DB0-1F72FA3071CE}" srcOrd="0" destOrd="0" parTransId="{28102E99-9658-41DE-9C75-B1A4D2768337}" sibTransId="{78FDAD8F-81FF-4B2C-9D07-431FBD503837}"/>
    <dgm:cxn modelId="{8A21A58E-15D0-418B-A4DC-218F9183A64A}" srcId="{55C18C53-B024-42E0-B266-C76C64F63463}" destId="{D281A8D7-50DC-45D2-BAEA-700E77FC595B}" srcOrd="2" destOrd="0" parTransId="{50933F8F-FADA-4B25-A4DC-6F510A0D736D}" sibTransId="{966AE8F1-A988-4765-A523-BB4866DC95C4}"/>
    <dgm:cxn modelId="{546A0AC2-6DD5-4FF6-8A70-DD56F804DD56}" type="presOf" srcId="{55C18C53-B024-42E0-B266-C76C64F63463}" destId="{9F178ECB-B7D1-468F-B0ED-3E6312B8484C}" srcOrd="0" destOrd="0" presId="urn:microsoft.com/office/officeart/2008/layout/VerticalCurvedList"/>
    <dgm:cxn modelId="{F47A8AC3-F461-436E-99EB-9E7586612D2F}" srcId="{55C18C53-B024-42E0-B266-C76C64F63463}" destId="{816F5B03-4F71-458E-9789-B4E6290FC84F}" srcOrd="1" destOrd="0" parTransId="{D77D0970-9C92-46B5-AD9E-A1E48AD65B01}" sibTransId="{4479BD75-22A8-427D-B3EC-E17C4158C756}"/>
    <dgm:cxn modelId="{BE4B1CE0-EBB7-4055-92EE-79208510D916}" type="presOf" srcId="{E90BB1AF-323D-4553-8DB0-1F72FA3071CE}" destId="{06152359-0EB1-48B5-8DFA-D7E996C27384}" srcOrd="0" destOrd="0" presId="urn:microsoft.com/office/officeart/2008/layout/VerticalCurvedList"/>
    <dgm:cxn modelId="{A87CCFED-C301-4D72-998A-FB5E903CC849}" type="presOf" srcId="{D281A8D7-50DC-45D2-BAEA-700E77FC595B}" destId="{634646A2-35BB-4DAA-8A4E-72738CEA7603}" srcOrd="0" destOrd="0" presId="urn:microsoft.com/office/officeart/2008/layout/VerticalCurvedList"/>
    <dgm:cxn modelId="{E07BF4EE-A799-43C6-B8C8-2B3EE5282857}" type="presOf" srcId="{3B4F8EE9-A4F7-491E-8FFD-52EA4FA89418}" destId="{044D507A-663C-4F7C-B9D7-BF96A8A4467E}" srcOrd="0" destOrd="0" presId="urn:microsoft.com/office/officeart/2008/layout/VerticalCurvedList"/>
    <dgm:cxn modelId="{DB4EFDF9-5D4C-47A9-9A59-2A558428C375}" type="presOf" srcId="{78FDAD8F-81FF-4B2C-9D07-431FBD503837}" destId="{8938CEAA-336E-4F1F-889B-105814DC50C1}" srcOrd="0" destOrd="0" presId="urn:microsoft.com/office/officeart/2008/layout/VerticalCurvedList"/>
    <dgm:cxn modelId="{8C133A30-CD66-4209-AE9C-A6CA9B8B034B}" type="presParOf" srcId="{9F178ECB-B7D1-468F-B0ED-3E6312B8484C}" destId="{EA829DEF-CE32-49AB-A794-B0A6E42605FE}" srcOrd="0" destOrd="0" presId="urn:microsoft.com/office/officeart/2008/layout/VerticalCurvedList"/>
    <dgm:cxn modelId="{3B7BC173-8133-47B3-8A59-960BB1962CC4}" type="presParOf" srcId="{EA829DEF-CE32-49AB-A794-B0A6E42605FE}" destId="{6FDBFE6D-9D57-4ED2-9D55-E39257B27CA6}" srcOrd="0" destOrd="0" presId="urn:microsoft.com/office/officeart/2008/layout/VerticalCurvedList"/>
    <dgm:cxn modelId="{15CD0608-50B4-48AC-B726-EC04812663BE}" type="presParOf" srcId="{6FDBFE6D-9D57-4ED2-9D55-E39257B27CA6}" destId="{EA5E52A8-0317-4885-BE46-994BAEE8AA1B}" srcOrd="0" destOrd="0" presId="urn:microsoft.com/office/officeart/2008/layout/VerticalCurvedList"/>
    <dgm:cxn modelId="{C6FD4494-918B-4E4F-9255-FFE275ACE126}" type="presParOf" srcId="{6FDBFE6D-9D57-4ED2-9D55-E39257B27CA6}" destId="{8938CEAA-336E-4F1F-889B-105814DC50C1}" srcOrd="1" destOrd="0" presId="urn:microsoft.com/office/officeart/2008/layout/VerticalCurvedList"/>
    <dgm:cxn modelId="{EA08CBAD-9255-472C-B3E7-C5BE5BFA60A0}" type="presParOf" srcId="{6FDBFE6D-9D57-4ED2-9D55-E39257B27CA6}" destId="{AF4CE985-F7BD-4EAD-BF9A-216E9475F470}" srcOrd="2" destOrd="0" presId="urn:microsoft.com/office/officeart/2008/layout/VerticalCurvedList"/>
    <dgm:cxn modelId="{1524C090-74D5-4197-9B95-1879A39DC2F7}" type="presParOf" srcId="{6FDBFE6D-9D57-4ED2-9D55-E39257B27CA6}" destId="{71C43123-D60E-44D4-87F5-45903499512A}" srcOrd="3" destOrd="0" presId="urn:microsoft.com/office/officeart/2008/layout/VerticalCurvedList"/>
    <dgm:cxn modelId="{40E2593D-03B7-4B2D-9E9D-F49AF67CF2FB}" type="presParOf" srcId="{EA829DEF-CE32-49AB-A794-B0A6E42605FE}" destId="{06152359-0EB1-48B5-8DFA-D7E996C27384}" srcOrd="1" destOrd="0" presId="urn:microsoft.com/office/officeart/2008/layout/VerticalCurvedList"/>
    <dgm:cxn modelId="{52F6A5E2-6290-40A3-B1C8-FD3AB1E305E3}" type="presParOf" srcId="{EA829DEF-CE32-49AB-A794-B0A6E42605FE}" destId="{B4DF445B-71D7-42DD-9E2A-88A5AB0D6420}" srcOrd="2" destOrd="0" presId="urn:microsoft.com/office/officeart/2008/layout/VerticalCurvedList"/>
    <dgm:cxn modelId="{A4FF34DC-9927-4F6B-A6BD-05E8FDDAA2FB}" type="presParOf" srcId="{B4DF445B-71D7-42DD-9E2A-88A5AB0D6420}" destId="{269CDC2C-F969-463D-AB87-BE885AF3A7DE}" srcOrd="0" destOrd="0" presId="urn:microsoft.com/office/officeart/2008/layout/VerticalCurvedList"/>
    <dgm:cxn modelId="{3B6F6513-24EA-4AC0-8661-CE60B4754636}" type="presParOf" srcId="{EA829DEF-CE32-49AB-A794-B0A6E42605FE}" destId="{401C93AD-2E52-48FD-9285-274A34F5E7B2}" srcOrd="3" destOrd="0" presId="urn:microsoft.com/office/officeart/2008/layout/VerticalCurvedList"/>
    <dgm:cxn modelId="{E610349F-9D85-4E7B-912C-669D08FD086E}" type="presParOf" srcId="{EA829DEF-CE32-49AB-A794-B0A6E42605FE}" destId="{46D50179-3323-47BF-AEC5-017345AFA961}" srcOrd="4" destOrd="0" presId="urn:microsoft.com/office/officeart/2008/layout/VerticalCurvedList"/>
    <dgm:cxn modelId="{213AC456-17D0-4F06-8558-1218F7039DFF}" type="presParOf" srcId="{46D50179-3323-47BF-AEC5-017345AFA961}" destId="{5F1DC68C-C28D-4B2C-8CA4-29EB459FEC0B}" srcOrd="0" destOrd="0" presId="urn:microsoft.com/office/officeart/2008/layout/VerticalCurvedList"/>
    <dgm:cxn modelId="{CA47D6A1-4360-4FE0-891A-D016B32015AB}" type="presParOf" srcId="{EA829DEF-CE32-49AB-A794-B0A6E42605FE}" destId="{634646A2-35BB-4DAA-8A4E-72738CEA7603}" srcOrd="5" destOrd="0" presId="urn:microsoft.com/office/officeart/2008/layout/VerticalCurvedList"/>
    <dgm:cxn modelId="{5D7AD8F7-AD04-4510-BA70-429A2B957C31}" type="presParOf" srcId="{EA829DEF-CE32-49AB-A794-B0A6E42605FE}" destId="{E234C816-700B-45A5-8BE4-223C9C7EB9BE}" srcOrd="6" destOrd="0" presId="urn:microsoft.com/office/officeart/2008/layout/VerticalCurvedList"/>
    <dgm:cxn modelId="{2BA52B5D-C466-40F6-B081-92B50F378CE5}" type="presParOf" srcId="{E234C816-700B-45A5-8BE4-223C9C7EB9BE}" destId="{ECAA481C-BF4F-45CC-99BA-3B47E3FBB7E3}" srcOrd="0" destOrd="0" presId="urn:microsoft.com/office/officeart/2008/layout/VerticalCurvedList"/>
    <dgm:cxn modelId="{89D0EECA-1DD6-4786-B232-F767476CD15B}" type="presParOf" srcId="{EA829DEF-CE32-49AB-A794-B0A6E42605FE}" destId="{044D507A-663C-4F7C-B9D7-BF96A8A4467E}" srcOrd="7" destOrd="0" presId="urn:microsoft.com/office/officeart/2008/layout/VerticalCurvedList"/>
    <dgm:cxn modelId="{E637C9EE-A410-4336-9DCF-BF3EBC22DB81}" type="presParOf" srcId="{EA829DEF-CE32-49AB-A794-B0A6E42605FE}" destId="{82334B0C-3938-47B0-BEAA-A8E687EA58A4}" srcOrd="8" destOrd="0" presId="urn:microsoft.com/office/officeart/2008/layout/VerticalCurvedList"/>
    <dgm:cxn modelId="{FD63CA8F-B15E-49B7-A9D2-99F48F0DF065}" type="presParOf" srcId="{82334B0C-3938-47B0-BEAA-A8E687EA58A4}" destId="{ADE1F9F0-ACD7-47DF-BBD5-6ADED311B42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38CEAA-336E-4F1F-889B-105814DC50C1}">
      <dsp:nvSpPr>
        <dsp:cNvPr id="0" name=""/>
        <dsp:cNvSpPr/>
      </dsp:nvSpPr>
      <dsp:spPr>
        <a:xfrm>
          <a:off x="-5704255" y="-873145"/>
          <a:ext cx="6791320" cy="6791320"/>
        </a:xfrm>
        <a:prstGeom prst="blockArc">
          <a:avLst>
            <a:gd name="adj1" fmla="val 18900000"/>
            <a:gd name="adj2" fmla="val 2700000"/>
            <a:gd name="adj3" fmla="val 318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152359-0EB1-48B5-8DFA-D7E996C27384}">
      <dsp:nvSpPr>
        <dsp:cNvPr id="0" name=""/>
        <dsp:cNvSpPr/>
      </dsp:nvSpPr>
      <dsp:spPr>
        <a:xfrm>
          <a:off x="569028" y="387861"/>
          <a:ext cx="7488290" cy="7761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6051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РОЛИ, ОТВЕСТВЕННОСТЬ</a:t>
          </a:r>
          <a:endParaRPr lang="ru-RU" sz="2400" kern="1200" dirty="0"/>
        </a:p>
      </dsp:txBody>
      <dsp:txXfrm>
        <a:off x="569028" y="387861"/>
        <a:ext cx="7488290" cy="776127"/>
      </dsp:txXfrm>
    </dsp:sp>
    <dsp:sp modelId="{269CDC2C-F969-463D-AB87-BE885AF3A7DE}">
      <dsp:nvSpPr>
        <dsp:cNvPr id="0" name=""/>
        <dsp:cNvSpPr/>
      </dsp:nvSpPr>
      <dsp:spPr>
        <a:xfrm>
          <a:off x="83949" y="290845"/>
          <a:ext cx="970159" cy="970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1C93AD-2E52-48FD-9285-274A34F5E7B2}">
      <dsp:nvSpPr>
        <dsp:cNvPr id="0" name=""/>
        <dsp:cNvSpPr/>
      </dsp:nvSpPr>
      <dsp:spPr>
        <a:xfrm>
          <a:off x="1067036" y="1488084"/>
          <a:ext cx="7043318" cy="7761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6051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ОЦЕНКА ПРОФ. КВАЛИФИКАЦИЙ В ЦОКЕ</a:t>
          </a:r>
          <a:endParaRPr lang="ru-RU" sz="2400" kern="1200" dirty="0"/>
        </a:p>
      </dsp:txBody>
      <dsp:txXfrm>
        <a:off x="1067036" y="1488084"/>
        <a:ext cx="7043318" cy="776127"/>
      </dsp:txXfrm>
    </dsp:sp>
    <dsp:sp modelId="{5F1DC68C-C28D-4B2C-8CA4-29EB459FEC0B}">
      <dsp:nvSpPr>
        <dsp:cNvPr id="0" name=""/>
        <dsp:cNvSpPr/>
      </dsp:nvSpPr>
      <dsp:spPr>
        <a:xfrm>
          <a:off x="528920" y="1455238"/>
          <a:ext cx="970159" cy="970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4646A2-35BB-4DAA-8A4E-72738CEA7603}">
      <dsp:nvSpPr>
        <dsp:cNvPr id="0" name=""/>
        <dsp:cNvSpPr/>
      </dsp:nvSpPr>
      <dsp:spPr>
        <a:xfrm>
          <a:off x="1014000" y="2716647"/>
          <a:ext cx="7043318" cy="7761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6051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ВЫЯВЛЕНИЕ ДЕФИЦИТОВ ПО ПС</a:t>
          </a:r>
        </a:p>
      </dsp:txBody>
      <dsp:txXfrm>
        <a:off x="1014000" y="2716647"/>
        <a:ext cx="7043318" cy="776127"/>
      </dsp:txXfrm>
    </dsp:sp>
    <dsp:sp modelId="{ECAA481C-BF4F-45CC-99BA-3B47E3FBB7E3}">
      <dsp:nvSpPr>
        <dsp:cNvPr id="0" name=""/>
        <dsp:cNvSpPr/>
      </dsp:nvSpPr>
      <dsp:spPr>
        <a:xfrm>
          <a:off x="528920" y="2619631"/>
          <a:ext cx="970159" cy="970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4D507A-663C-4F7C-B9D7-BF96A8A4467E}">
      <dsp:nvSpPr>
        <dsp:cNvPr id="0" name=""/>
        <dsp:cNvSpPr/>
      </dsp:nvSpPr>
      <dsp:spPr>
        <a:xfrm>
          <a:off x="569028" y="3881040"/>
          <a:ext cx="7488290" cy="7761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6051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ОБУЧЕНИЕ ПО РАЗРАБ. УЧЕБНЫМ МОДУЛЯМ,  ОБР. ПРОГРАММАМ ДПО </a:t>
          </a:r>
        </a:p>
      </dsp:txBody>
      <dsp:txXfrm>
        <a:off x="569028" y="3881040"/>
        <a:ext cx="7488290" cy="776127"/>
      </dsp:txXfrm>
    </dsp:sp>
    <dsp:sp modelId="{ADE1F9F0-ACD7-47DF-BBD5-6ADED311B421}">
      <dsp:nvSpPr>
        <dsp:cNvPr id="0" name=""/>
        <dsp:cNvSpPr/>
      </dsp:nvSpPr>
      <dsp:spPr>
        <a:xfrm>
          <a:off x="83949" y="3784024"/>
          <a:ext cx="970159" cy="970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17E58F-776E-4079-A1BE-F66607D42164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1FB1BF-FD0E-4DB0-88D9-A58A0147CC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357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39939" name="Номер слайда 3"/>
          <p:cNvSpPr txBox="1">
            <a:spLocks noGrp="1"/>
          </p:cNvSpPr>
          <p:nvPr/>
        </p:nvSpPr>
        <p:spPr bwMode="auto">
          <a:xfrm>
            <a:off x="3884613" y="9448185"/>
            <a:ext cx="2971800" cy="49909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54CC6C24-485B-406F-9C4B-ABA1CBC66C15}" type="slidenum">
              <a:rPr lang="ru-RU" sz="1200">
                <a:latin typeface="+mn-lt"/>
              </a:rPr>
              <a:pPr algn="r">
                <a:defRPr/>
              </a:pPr>
              <a:t>1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EB553A-48F0-4760-9D16-62C6456EDF37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172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EB553A-48F0-4760-9D16-62C6456EDF37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570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BA0E-217D-4416-B3A1-54CC443CBDD1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6B58B-22F6-4F66-879C-F267009519E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85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BA0E-217D-4416-B3A1-54CC443CBDD1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6B58B-22F6-4F66-879C-F267009519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792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BA0E-217D-4416-B3A1-54CC443CBDD1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6B58B-22F6-4F66-879C-F267009519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503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BA0E-217D-4416-B3A1-54CC443CBDD1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6B58B-22F6-4F66-879C-F267009519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619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BA0E-217D-4416-B3A1-54CC443CBDD1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6B58B-22F6-4F66-879C-F267009519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427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BA0E-217D-4416-B3A1-54CC443CBDD1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6B58B-22F6-4F66-879C-F267009519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59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BA0E-217D-4416-B3A1-54CC443CBDD1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6B58B-22F6-4F66-879C-F267009519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186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BA0E-217D-4416-B3A1-54CC443CBDD1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6B58B-22F6-4F66-879C-F267009519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770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BA0E-217D-4416-B3A1-54CC443CBDD1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6B58B-22F6-4F66-879C-F267009519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623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BA0E-217D-4416-B3A1-54CC443CBDD1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6B58B-22F6-4F66-879C-F267009519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822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BA0E-217D-4416-B3A1-54CC443CBDD1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6B58B-22F6-4F66-879C-F267009519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848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BA0E-217D-4416-B3A1-54CC443CBDD1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6B58B-22F6-4F66-879C-F267009519E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1324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BA0E-217D-4416-B3A1-54CC443CBDD1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6B58B-22F6-4F66-879C-F267009519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592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BA0E-217D-4416-B3A1-54CC443CBDD1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6B58B-22F6-4F66-879C-F267009519E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3334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BA0E-217D-4416-B3A1-54CC443CBDD1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6B58B-22F6-4F66-879C-F267009519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71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BA0E-217D-4416-B3A1-54CC443CBDD1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6B58B-22F6-4F66-879C-F267009519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3640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BBA0E-217D-4416-B3A1-54CC443CBDD1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6B58B-22F6-4F66-879C-F267009519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017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05BBA0E-217D-4416-B3A1-54CC443CBDD1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0F6B58B-22F6-4F66-879C-F267009519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3800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  <p:sldLayoutId id="2147484010" r:id="rId12"/>
    <p:sldLayoutId id="2147484011" r:id="rId13"/>
    <p:sldLayoutId id="2147484012" r:id="rId14"/>
    <p:sldLayoutId id="2147484013" r:id="rId15"/>
    <p:sldLayoutId id="2147484014" r:id="rId16"/>
    <p:sldLayoutId id="214748401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://www.ecotechstart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emf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png"/><Relationship Id="rId2" Type="http://schemas.openxmlformats.org/officeDocument/2006/relationships/image" Target="../media/image12.jpeg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ecotechstart.ru/about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kp-plant.ru/news/?news=1361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p-plant.ru/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585" y="4449499"/>
            <a:ext cx="4602991" cy="1885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747" name="TextBox 6"/>
          <p:cNvSpPr txBox="1">
            <a:spLocks noChangeArrowheads="1"/>
          </p:cNvSpPr>
          <p:nvPr/>
        </p:nvSpPr>
        <p:spPr bwMode="auto">
          <a:xfrm>
            <a:off x="4584827" y="6334780"/>
            <a:ext cx="29400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</a:t>
            </a:r>
            <a:br>
              <a:rPr lang="ru-RU" alt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апреля 2022 г.</a:t>
            </a:r>
          </a:p>
        </p:txBody>
      </p:sp>
      <p:sp>
        <p:nvSpPr>
          <p:cNvPr id="31748" name="Прямоугольник 7"/>
          <p:cNvSpPr>
            <a:spLocks noChangeArrowheads="1"/>
          </p:cNvSpPr>
          <p:nvPr/>
        </p:nvSpPr>
        <p:spPr bwMode="auto">
          <a:xfrm>
            <a:off x="5762445" y="2691441"/>
            <a:ext cx="5587043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ts val="2400"/>
              <a:buFont typeface="Wingdings 2" pitchFamily="18" charset="2"/>
              <a:buNone/>
            </a:pPr>
            <a:endParaRPr lang="ru-RU" sz="1700" b="1" dirty="0">
              <a:cs typeface="Arial" charset="0"/>
              <a:sym typeface="Arial" charset="0"/>
            </a:endParaRPr>
          </a:p>
          <a:p>
            <a:pPr algn="ctr">
              <a:buClr>
                <a:srgbClr val="000000"/>
              </a:buClr>
              <a:buSzPts val="2400"/>
              <a:buFont typeface="Wingdings 2" pitchFamily="18" charset="2"/>
              <a:buNone/>
            </a:pPr>
            <a:endParaRPr lang="ru-RU" sz="1700" b="1" dirty="0">
              <a:cs typeface="Arial" charset="0"/>
              <a:sym typeface="Arial" charset="0"/>
            </a:endParaRPr>
          </a:p>
          <a:p>
            <a:pPr algn="ctr">
              <a:buClr>
                <a:srgbClr val="000000"/>
              </a:buClr>
              <a:buSzPts val="2400"/>
              <a:buFont typeface="Wingdings 2" pitchFamily="18" charset="2"/>
              <a:buNone/>
            </a:pPr>
            <a:endParaRPr lang="en-US" sz="1700" b="1" dirty="0">
              <a:cs typeface="Arial" charset="0"/>
              <a:sym typeface="Arial" charset="0"/>
            </a:endParaRPr>
          </a:p>
          <a:p>
            <a:pPr algn="ctr">
              <a:buClr>
                <a:srgbClr val="000000"/>
              </a:buClr>
              <a:buSzPts val="2400"/>
              <a:buFont typeface="Wingdings 2" pitchFamily="18" charset="2"/>
              <a:buNone/>
            </a:pPr>
            <a:endParaRPr lang="en-US" sz="1700" b="1" dirty="0">
              <a:cs typeface="Arial" charset="0"/>
              <a:sym typeface="Arial" charset="0"/>
            </a:endParaRPr>
          </a:p>
          <a:p>
            <a:pPr algn="ctr">
              <a:buClr>
                <a:srgbClr val="000000"/>
              </a:buClr>
              <a:buSzPts val="2400"/>
              <a:buFont typeface="Wingdings 2" pitchFamily="18" charset="2"/>
              <a:buNone/>
            </a:pPr>
            <a:endParaRPr lang="ru-RU" sz="1700" b="1" dirty="0">
              <a:cs typeface="Arial" charset="0"/>
              <a:sym typeface="Arial" charset="0"/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5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Козлова Светлана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директор Завода «КП», 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ЦОК в наноиндустрии, член комиссии Национального Совета  по профессиональным квалификациям при Президенте Российской Федерации 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безопасности в профессиональной деятельности, 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связанной с повышенными рисками </a:t>
            </a:r>
          </a:p>
        </p:txBody>
      </p:sp>
      <p:sp>
        <p:nvSpPr>
          <p:cNvPr id="31749" name="TextBox 9"/>
          <p:cNvSpPr txBox="1">
            <a:spLocks noChangeArrowheads="1"/>
          </p:cNvSpPr>
          <p:nvPr/>
        </p:nvSpPr>
        <p:spPr bwMode="auto">
          <a:xfrm>
            <a:off x="2760088" y="112144"/>
            <a:ext cx="7738259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5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III </a:t>
            </a:r>
            <a:r>
              <a:rPr lang="ru-RU" sz="25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Санкт-Петербургский промышленный конгресс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F16152-D5EA-463B-A443-EDB9E91C54BA}"/>
              </a:ext>
            </a:extLst>
          </p:cNvPr>
          <p:cNvSpPr txBox="1"/>
          <p:nvPr/>
        </p:nvSpPr>
        <p:spPr>
          <a:xfrm>
            <a:off x="660574" y="1650402"/>
            <a:ext cx="10869284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/>
            <a:r>
              <a:rPr lang="ru-RU" sz="3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«Профессионалитет»: </a:t>
            </a:r>
            <a:br>
              <a:rPr lang="ru-RU" sz="3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вовлечение отраслевых партнёров </a:t>
            </a:r>
            <a:br>
              <a:rPr lang="ru-RU" sz="3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подготовку кадров </a:t>
            </a:r>
            <a:br>
              <a:rPr lang="ru-RU" sz="3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3400" b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промышленных предприятий Санкт-Петербурга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EB26477-00BB-4416-A8FB-C91942962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4" y="0"/>
            <a:ext cx="2064222" cy="69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10FCC960-18FC-45D0-A4B4-9BCCDF2E6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9488" y="-28661"/>
            <a:ext cx="842512" cy="914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D765A5-971B-4B84-8509-14E0C6005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59" y="129396"/>
            <a:ext cx="10988905" cy="646981"/>
          </a:xfrm>
        </p:spPr>
        <p:txBody>
          <a:bodyPr>
            <a:normAutofit/>
          </a:bodyPr>
          <a:lstStyle/>
          <a:p>
            <a:pPr algn="ctr"/>
            <a:r>
              <a:rPr lang="ru-RU" sz="2500" b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ЦЕЛИ И Задачи  программы «Профессионалитет»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549CED-9E8A-4875-9E1E-4D2739A71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573" y="629728"/>
            <a:ext cx="10623721" cy="622827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5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Вовлечение отраслевых производственных партнеров. </a:t>
            </a:r>
          </a:p>
          <a:p>
            <a:pPr marL="0" indent="0" algn="just">
              <a:buNone/>
            </a:pPr>
            <a:r>
              <a:rPr lang="ru-RU" sz="25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Создание образовательных и производственных центров. </a:t>
            </a:r>
          </a:p>
          <a:p>
            <a:pPr marL="0" indent="0" algn="just">
              <a:buNone/>
            </a:pPr>
            <a:r>
              <a:rPr lang="ru-RU" sz="25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 01 сентября 2022 года сокращение сроков обучения до двух лет за счет интенсивного обучения на предприятии - для рабочих профессий и специальностей.</a:t>
            </a:r>
          </a:p>
          <a:p>
            <a:pPr marL="0" indent="0" algn="just">
              <a:buNone/>
            </a:pPr>
            <a:r>
              <a:rPr lang="ru-RU" sz="25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 Создание дополнительных в</a:t>
            </a:r>
            <a:r>
              <a:rPr lang="ru-RU" sz="2500" b="1" i="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озможностей для молодежного бизнеса: коворкинги, центры стартапов, волонтерства и общественных проектов.</a:t>
            </a:r>
          </a:p>
          <a:p>
            <a:pPr marL="0" indent="0" algn="just">
              <a:buNone/>
            </a:pPr>
            <a:r>
              <a:rPr lang="ru-RU" sz="25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Устранение кадрового дефицита.</a:t>
            </a:r>
          </a:p>
          <a:p>
            <a:pPr marL="0" indent="0" algn="just">
              <a:buNone/>
            </a:pPr>
            <a:r>
              <a:rPr lang="ru-RU" sz="25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500" b="1" i="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выпускниками по итогам обучения более широкого набора квалификаций за счет обучения по производственным кейсам.</a:t>
            </a:r>
          </a:p>
          <a:p>
            <a:pPr marL="0" indent="0" algn="just">
              <a:buNone/>
            </a:pPr>
            <a:endParaRPr lang="ru-RU" sz="2300" b="1" u="sng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300" b="1" u="sng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Презентовали программу «Профессионалитет» на Форуме «Армия-2021», в Интерфаксе, на сайте </a:t>
            </a:r>
            <a:r>
              <a:rPr lang="en-US" sz="2300" b="1" u="sng" dirty="0">
                <a:solidFill>
                  <a:srgbClr val="00B05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www.ecotechstart.ru</a:t>
            </a:r>
            <a:r>
              <a:rPr lang="en-US" sz="2300" b="1" u="sng" dirty="0">
                <a:solidFill>
                  <a:srgbClr val="00B050"/>
                </a:solidFill>
              </a:rPr>
              <a:t> </a:t>
            </a:r>
            <a:endParaRPr lang="ru-RU" sz="2300" b="1" u="sng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7E85B2DF-8CC2-4FB9-8B66-5E1E8232C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4565" y="3493122"/>
            <a:ext cx="672860" cy="67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37F6D054-154C-419B-9C7B-A10217823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4566" y="5286266"/>
            <a:ext cx="672860" cy="67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5F94222A-90DB-4DFA-AE28-A4CA35144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4566" y="6090251"/>
            <a:ext cx="672859" cy="67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962A6E65-3B6F-4CC9-8328-D15B95981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4565" y="4389694"/>
            <a:ext cx="672860" cy="67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376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6E9EEA8-F4D9-44B8-B816-89B48BB38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86265" y="-100024"/>
            <a:ext cx="10711593" cy="1109316"/>
          </a:xfrm>
        </p:spPr>
        <p:txBody>
          <a:bodyPr>
            <a:norm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ru-RU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Академией машиностроения имени Ж.Я. Котина (АМК)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214BF6-960D-49FB-A27A-36E4BBB50A64}"/>
              </a:ext>
            </a:extLst>
          </p:cNvPr>
          <p:cNvSpPr txBox="1"/>
          <p:nvPr/>
        </p:nvSpPr>
        <p:spPr>
          <a:xfrm>
            <a:off x="67977" y="1009292"/>
            <a:ext cx="12124024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300" cap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Прохождение практики студентами АМК;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300" cap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Просветительская деятельность Полимерного кластера СПб по технологиям и профессиям (тематические экскурсии, лекции и др.);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300" cap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Наставничество;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программ обучения/учебных модулей в рамках договора о сетевой форме реализации образовательных программ;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300" cap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новой образовательной программы «Технология производства изделий </a:t>
            </a:r>
            <a:br>
              <a:rPr lang="ru-RU" sz="2300" cap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cap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полимерных композитов» по </a:t>
            </a:r>
            <a:r>
              <a:rPr lang="ru-RU" sz="2300" u="sng" cap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квалификации «Техник-технолог»;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3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 участие</a:t>
            </a:r>
            <a:r>
              <a:rPr lang="ru-RU" sz="2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гранте «Профессионалитет» совместно с Комитетом по науке и высшей школе СПб,  с АО «Петербургский тракторный завод» </a:t>
            </a:r>
            <a:br>
              <a:rPr lang="ru-RU" sz="2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отраслевому признаку «Машиностроение».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3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 участие </a:t>
            </a:r>
            <a:r>
              <a:rPr lang="ru-RU" sz="2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гранте «Профессионалитет» по отраслевому признаку «Нефтегазовая промышленность» подотрасль «Промышленность полимерных материалов»</a:t>
            </a:r>
            <a:r>
              <a:rPr lang="ru-RU" sz="23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специальностям УГС 18.00.00 «Химические технологии». Минимум 25 человек.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5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582" y="0"/>
            <a:ext cx="1644399" cy="148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822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21E244-1A7B-424F-944E-52395AF0B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58791"/>
            <a:ext cx="12120114" cy="1259456"/>
          </a:xfrm>
        </p:spPr>
        <p:txBody>
          <a:bodyPr>
            <a:normAutofit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ru-RU" sz="2300" b="1" cap="none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Проведение совместного обучения с АО «ПТЗ» в рамках программы «Профессионалитет»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18E2A1-08BD-4227-9DB0-E5338F9A9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6" y="2268747"/>
            <a:ext cx="12048228" cy="3286664"/>
          </a:xfrm>
        </p:spPr>
        <p:txBody>
          <a:bodyPr>
            <a:no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Сотрудничество более </a:t>
            </a: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 лет с АО «ПТЗ» по производству полимерных комплектующих </a:t>
            </a:r>
            <a:r>
              <a:rPr lang="ru-RU" sz="22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транспортной техники</a:t>
            </a: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Необходимость «перехода» с металлических изделий на полимерные с заданными свойствами;</a:t>
            </a:r>
          </a:p>
          <a:p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Обучение основам и особенностям производства оснастки при переходе с металлических изделий на пластиковые;</a:t>
            </a:r>
          </a:p>
          <a:p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собенности профессий по металлообработке;</a:t>
            </a:r>
          </a:p>
          <a:p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Обучение механической обработке металла, пластика,</a:t>
            </a:r>
          </a:p>
          <a:p>
            <a:pPr marL="0" indent="0"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моделированию, проектированию, изготовлению</a:t>
            </a:r>
          </a:p>
          <a:p>
            <a:pPr marL="0" indent="0"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прототипов, отладке технологий и производства и др.;</a:t>
            </a:r>
          </a:p>
          <a:p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Подготовка специалистов более широкой </a:t>
            </a:r>
          </a:p>
          <a:p>
            <a:pPr marL="0" indent="0"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квалификации.</a:t>
            </a:r>
          </a:p>
          <a:p>
            <a:endParaRPr lang="ru-RU" sz="2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7CD47B-4F7B-4C57-8BA6-3A055FC0D6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13" t="26881" r="15221" b="16788"/>
          <a:stretch/>
        </p:blipFill>
        <p:spPr>
          <a:xfrm>
            <a:off x="7373186" y="4384800"/>
            <a:ext cx="4746928" cy="24270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64D1BE-8ED8-4BF2-9BFB-A0C8FDC9279F}"/>
              </a:ext>
            </a:extLst>
          </p:cNvPr>
          <p:cNvSpPr txBox="1"/>
          <p:nvPr/>
        </p:nvSpPr>
        <p:spPr>
          <a:xfrm>
            <a:off x="7729871" y="3221665"/>
            <a:ext cx="43902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solidFill>
                  <a:srgbClr val="002060"/>
                </a:solidFill>
              </a:rPr>
              <a:t>ДПО в 2021г. «Инженерный анализ с применением цифровых технологий, промышленного современного оборудования при проектировании и изготовлении оснастки полимерных конструкционных материалов»</a:t>
            </a:r>
            <a:endParaRPr lang="ru-RU" sz="12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860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723481"/>
            <a:ext cx="12529751" cy="32216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900" i="1" dirty="0"/>
              <a:t>                 </a:t>
            </a:r>
          </a:p>
          <a:p>
            <a:pPr marL="0" indent="0">
              <a:buNone/>
            </a:pPr>
            <a:endParaRPr lang="ru-RU" sz="15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900" i="1" dirty="0"/>
              <a:t>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endParaRPr lang="ru-RU" sz="1900" i="1" dirty="0"/>
          </a:p>
          <a:p>
            <a:pPr marL="0" indent="0">
              <a:buNone/>
            </a:pPr>
            <a:r>
              <a:rPr lang="ru-RU" sz="1900" i="1" dirty="0"/>
              <a:t>                                     </a:t>
            </a:r>
          </a:p>
        </p:txBody>
      </p:sp>
      <p:pic>
        <p:nvPicPr>
          <p:cNvPr id="8" name="Рисунок 4">
            <a:extLst>
              <a:ext uri="{FF2B5EF4-FFF2-40B4-BE49-F238E27FC236}">
                <a16:creationId xmlns:a16="http://schemas.microsoft.com/office/drawing/2014/main" id="{E0282B31-9FAA-4451-8B24-F1A71A744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0862" y="1989573"/>
            <a:ext cx="2980293" cy="3436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1064C9-EB58-46C2-8F22-B212BA8921A4}"/>
              </a:ext>
            </a:extLst>
          </p:cNvPr>
          <p:cNvSpPr txBox="1"/>
          <p:nvPr/>
        </p:nvSpPr>
        <p:spPr>
          <a:xfrm>
            <a:off x="5298853" y="3046121"/>
            <a:ext cx="54126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Пресс Тушир - у</a:t>
            </a:r>
            <a:r>
              <a:rPr lang="ru-RU" b="1" cap="none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никальное оборудование ПРЕСС</a:t>
            </a:r>
            <a:r>
              <a:rPr lang="ru-RU" b="1" cap="none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BV 26E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cap="none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ОБЕСПЕЧИВАЮЩЕЕ РЕАЛИЗАЦИЮ ЖИЗНЕННОГО ЦИКЛА </a:t>
            </a:r>
            <a:br>
              <a:rPr lang="ru-RU" b="1" cap="none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cap="none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ПОЛИМЕРНОГО ИЗДЕЛИЯ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BEAACA-3ABD-4499-A9F5-57FCDD7F33D8}"/>
              </a:ext>
            </a:extLst>
          </p:cNvPr>
          <p:cNvSpPr txBox="1"/>
          <p:nvPr/>
        </p:nvSpPr>
        <p:spPr>
          <a:xfrm>
            <a:off x="-1" y="102447"/>
            <a:ext cx="11487151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Профессионалитет. </a:t>
            </a:r>
          </a:p>
          <a:p>
            <a:pPr algn="ctr"/>
            <a:r>
              <a:rPr lang="ru-RU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2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епрерывное повышение квалификации и профессиональный рост персонала</a:t>
            </a:r>
            <a:endParaRPr lang="ru-RU" sz="2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7" name="Picture 10" descr="?http%3A%2F%2Fkp-plant">
            <a:extLst>
              <a:ext uri="{FF2B5EF4-FFF2-40B4-BE49-F238E27FC236}">
                <a16:creationId xmlns:a16="http://schemas.microsoft.com/office/drawing/2014/main" id="{855FAF0C-E7AE-4707-A3F6-9AC854316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32579" y="4561951"/>
            <a:ext cx="704850" cy="704850"/>
          </a:xfrm>
          <a:prstGeom prst="rect">
            <a:avLst/>
          </a:prstGeom>
          <a:noFill/>
        </p:spPr>
      </p:pic>
      <p:sp>
        <p:nvSpPr>
          <p:cNvPr id="6" name="Стрелка: шеврон 5">
            <a:extLst>
              <a:ext uri="{FF2B5EF4-FFF2-40B4-BE49-F238E27FC236}">
                <a16:creationId xmlns:a16="http://schemas.microsoft.com/office/drawing/2014/main" id="{B1A8BE26-C7BE-4D75-A476-AE902C77D368}"/>
              </a:ext>
            </a:extLst>
          </p:cNvPr>
          <p:cNvSpPr/>
          <p:nvPr/>
        </p:nvSpPr>
        <p:spPr>
          <a:xfrm>
            <a:off x="1210816" y="1192441"/>
            <a:ext cx="2083537" cy="662044"/>
          </a:xfrm>
          <a:prstGeom prst="chevron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Литейщик-наладчик</a:t>
            </a:r>
          </a:p>
        </p:txBody>
      </p:sp>
      <p:sp>
        <p:nvSpPr>
          <p:cNvPr id="14" name="Стрелка: шеврон 13">
            <a:extLst>
              <a:ext uri="{FF2B5EF4-FFF2-40B4-BE49-F238E27FC236}">
                <a16:creationId xmlns:a16="http://schemas.microsoft.com/office/drawing/2014/main" id="{109A45FA-99B5-4118-8F2E-FAA7877208DE}"/>
              </a:ext>
            </a:extLst>
          </p:cNvPr>
          <p:cNvSpPr/>
          <p:nvPr/>
        </p:nvSpPr>
        <p:spPr>
          <a:xfrm>
            <a:off x="3335022" y="1199103"/>
            <a:ext cx="2295108" cy="662044"/>
          </a:xfrm>
          <a:prstGeom prst="chevron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Наладчик</a:t>
            </a:r>
          </a:p>
        </p:txBody>
      </p:sp>
      <p:sp>
        <p:nvSpPr>
          <p:cNvPr id="15" name="Стрелка: шеврон 14">
            <a:extLst>
              <a:ext uri="{FF2B5EF4-FFF2-40B4-BE49-F238E27FC236}">
                <a16:creationId xmlns:a16="http://schemas.microsoft.com/office/drawing/2014/main" id="{5C625098-060F-4DD3-B124-F78ECE1EFE7B}"/>
              </a:ext>
            </a:extLst>
          </p:cNvPr>
          <p:cNvSpPr/>
          <p:nvPr/>
        </p:nvSpPr>
        <p:spPr>
          <a:xfrm>
            <a:off x="5670799" y="1192441"/>
            <a:ext cx="2367564" cy="662044"/>
          </a:xfrm>
          <a:prstGeom prst="chevron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Наладчик-механик</a:t>
            </a:r>
          </a:p>
        </p:txBody>
      </p:sp>
      <p:sp>
        <p:nvSpPr>
          <p:cNvPr id="16" name="Стрелка: шеврон 15">
            <a:extLst>
              <a:ext uri="{FF2B5EF4-FFF2-40B4-BE49-F238E27FC236}">
                <a16:creationId xmlns:a16="http://schemas.microsoft.com/office/drawing/2014/main" id="{EF4BA7DD-8729-49B2-B324-11BF21E1DE2E}"/>
              </a:ext>
            </a:extLst>
          </p:cNvPr>
          <p:cNvSpPr/>
          <p:nvPr/>
        </p:nvSpPr>
        <p:spPr>
          <a:xfrm>
            <a:off x="8079032" y="1204731"/>
            <a:ext cx="3187066" cy="662044"/>
          </a:xfrm>
          <a:prstGeom prst="chevron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Наладчик-инструментальщик</a:t>
            </a:r>
          </a:p>
        </p:txBody>
      </p:sp>
      <p:sp>
        <p:nvSpPr>
          <p:cNvPr id="17" name="Стрелка: шеврон 16">
            <a:extLst>
              <a:ext uri="{FF2B5EF4-FFF2-40B4-BE49-F238E27FC236}">
                <a16:creationId xmlns:a16="http://schemas.microsoft.com/office/drawing/2014/main" id="{B39D0671-8554-4A22-B843-B63BC5AD926F}"/>
              </a:ext>
            </a:extLst>
          </p:cNvPr>
          <p:cNvSpPr/>
          <p:nvPr/>
        </p:nvSpPr>
        <p:spPr>
          <a:xfrm>
            <a:off x="0" y="5657713"/>
            <a:ext cx="3249131" cy="662044"/>
          </a:xfrm>
          <a:prstGeom prst="chevron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Слесарь-инструментальщик</a:t>
            </a:r>
          </a:p>
        </p:txBody>
      </p:sp>
      <p:sp>
        <p:nvSpPr>
          <p:cNvPr id="18" name="Стрелка: шеврон 17">
            <a:extLst>
              <a:ext uri="{FF2B5EF4-FFF2-40B4-BE49-F238E27FC236}">
                <a16:creationId xmlns:a16="http://schemas.microsoft.com/office/drawing/2014/main" id="{CB3BD509-9AEB-4E8A-8D5B-1AEADD5484EC}"/>
              </a:ext>
            </a:extLst>
          </p:cNvPr>
          <p:cNvSpPr/>
          <p:nvPr/>
        </p:nvSpPr>
        <p:spPr>
          <a:xfrm>
            <a:off x="3174521" y="5665559"/>
            <a:ext cx="1990332" cy="635238"/>
          </a:xfrm>
          <a:prstGeom prst="chevron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Слесарь-сборщик</a:t>
            </a:r>
          </a:p>
        </p:txBody>
      </p:sp>
      <p:sp>
        <p:nvSpPr>
          <p:cNvPr id="19" name="Стрелка: шеврон 18">
            <a:extLst>
              <a:ext uri="{FF2B5EF4-FFF2-40B4-BE49-F238E27FC236}">
                <a16:creationId xmlns:a16="http://schemas.microsoft.com/office/drawing/2014/main" id="{C51C052D-B14B-4E55-9684-063700938F6C}"/>
              </a:ext>
            </a:extLst>
          </p:cNvPr>
          <p:cNvSpPr/>
          <p:nvPr/>
        </p:nvSpPr>
        <p:spPr>
          <a:xfrm>
            <a:off x="5110358" y="5619795"/>
            <a:ext cx="4223423" cy="662044"/>
          </a:xfrm>
          <a:prstGeom prst="chevron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Слесарь-инструментальщик оснастки</a:t>
            </a:r>
          </a:p>
        </p:txBody>
      </p:sp>
      <p:sp>
        <p:nvSpPr>
          <p:cNvPr id="20" name="Стрелка: шеврон 19">
            <a:extLst>
              <a:ext uri="{FF2B5EF4-FFF2-40B4-BE49-F238E27FC236}">
                <a16:creationId xmlns:a16="http://schemas.microsoft.com/office/drawing/2014/main" id="{E04D3416-ACAC-479E-97C9-D34B82F8D0F6}"/>
              </a:ext>
            </a:extLst>
          </p:cNvPr>
          <p:cNvSpPr/>
          <p:nvPr/>
        </p:nvSpPr>
        <p:spPr>
          <a:xfrm>
            <a:off x="9132579" y="5620933"/>
            <a:ext cx="2585004" cy="662044"/>
          </a:xfrm>
          <a:prstGeom prst="chevron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Наладчик ЧПУ</a:t>
            </a:r>
          </a:p>
        </p:txBody>
      </p:sp>
    </p:spTree>
    <p:extLst>
      <p:ext uri="{BB962C8B-B14F-4D97-AF65-F5344CB8AC3E}">
        <p14:creationId xmlns:p14="http://schemas.microsoft.com/office/powerpoint/2010/main" val="4261704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189284" y="172955"/>
            <a:ext cx="9697915" cy="346158"/>
          </a:xfrm>
        </p:spPr>
        <p:txBody>
          <a:bodyPr anchor="ctr">
            <a:noAutofit/>
          </a:bodyPr>
          <a:lstStyle/>
          <a:p>
            <a:r>
              <a:rPr lang="ru-RU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ИНЖИНИРИНГОВЫЕ ПРОЕКТЫ, Реализованные В 2021 г.</a:t>
            </a:r>
          </a:p>
        </p:txBody>
      </p:sp>
      <p:sp>
        <p:nvSpPr>
          <p:cNvPr id="9220" name="Прямоугольник 3"/>
          <p:cNvSpPr>
            <a:spLocks noChangeArrowheads="1"/>
          </p:cNvSpPr>
          <p:nvPr/>
        </p:nvSpPr>
        <p:spPr bwMode="auto">
          <a:xfrm>
            <a:off x="3311425" y="1990584"/>
            <a:ext cx="504337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Arial" charset="0"/>
              <a:buNone/>
            </a:pPr>
            <a:r>
              <a:rPr lang="ru-RU" altLang="en-US" sz="1400" b="1" dirty="0">
                <a:solidFill>
                  <a:prstClr val="black"/>
                </a:solidFill>
                <a:latin typeface="Calibri" pitchFamily="34" charset="0"/>
              </a:rPr>
              <a:t>              НПО «Специальные материалы»</a:t>
            </a:r>
          </a:p>
          <a:p>
            <a:pPr>
              <a:spcBef>
                <a:spcPct val="0"/>
              </a:spcBef>
              <a:buClrTx/>
              <a:buSzTx/>
              <a:buFont typeface="Arial" charset="0"/>
              <a:buNone/>
            </a:pPr>
            <a:endParaRPr lang="ru-RU" altLang="en-US" sz="1400" b="1" u="sng" dirty="0">
              <a:solidFill>
                <a:prstClr val="black"/>
              </a:solidFill>
              <a:latin typeface="Calibri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Char char="-"/>
            </a:pPr>
            <a:r>
              <a:rPr lang="ru-RU" altLang="en-US" sz="1400" dirty="0">
                <a:solidFill>
                  <a:prstClr val="black"/>
                </a:solidFill>
                <a:latin typeface="Calibri" pitchFamily="34" charset="0"/>
              </a:rPr>
              <a:t>Производство комплектующих для  электрошоковых устройств, индивидуальной бронезащиты и др. (замена импортного материала на композицию из отечественного материала)</a:t>
            </a:r>
            <a:endParaRPr lang="ru-RU" alt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9221" name="Picture 9" descr="i?id=15ba8303fd925bc0be62fc9a83017146-l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006" y="1924456"/>
            <a:ext cx="5270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2" descr="W:\Общие\Орлова\ФОТО\IMG_20161208_1554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705" y="2280375"/>
            <a:ext cx="1852613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4" descr="&amp;Ecy;&amp;lcy;&amp;iecy;&amp;kcy;&amp;tcy;&amp;rcy;&amp;ocy;&amp;shcy;&amp;ocy;&amp;kcy;&amp;ocy;&amp;vcy;&amp;ycy;&amp;iecy; &amp;ucy;&amp;scy;&amp;tcy;&amp;rcy;&amp;ocy;&amp;jcy;&amp;scy;&amp;tcy;&amp;vcy;&amp;acy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896" y="2286995"/>
            <a:ext cx="1558925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Прямоугольник 7"/>
          <p:cNvSpPr>
            <a:spLocks noChangeArrowheads="1"/>
          </p:cNvSpPr>
          <p:nvPr/>
        </p:nvSpPr>
        <p:spPr bwMode="auto">
          <a:xfrm>
            <a:off x="3236006" y="3645598"/>
            <a:ext cx="540423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en-US" sz="1400" b="1" dirty="0">
                <a:solidFill>
                  <a:prstClr val="black"/>
                </a:solidFill>
                <a:latin typeface="Calibri" pitchFamily="34" charset="0"/>
              </a:rPr>
              <a:t>                ЗАО «Электротяга»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en-US" sz="1400" b="1" dirty="0">
              <a:solidFill>
                <a:prstClr val="black"/>
              </a:solidFill>
              <a:latin typeface="Calibri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en-US" sz="1400" dirty="0">
                <a:solidFill>
                  <a:prstClr val="black"/>
                </a:solidFill>
                <a:latin typeface="Calibri" pitchFamily="34" charset="0"/>
              </a:rPr>
              <a:t>-Производство комплектующих для аккумуляторных батарей (разработка новой композиции, отработка технологии)</a:t>
            </a:r>
          </a:p>
        </p:txBody>
      </p:sp>
      <p:pic>
        <p:nvPicPr>
          <p:cNvPr id="9225" name="Рисунок 8" descr="W:\Орлова\qGsJ4JfnWQw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240" y="3636206"/>
            <a:ext cx="1465262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4" name="Прямоугольник 17"/>
          <p:cNvSpPr>
            <a:spLocks noChangeArrowheads="1"/>
          </p:cNvSpPr>
          <p:nvPr/>
        </p:nvSpPr>
        <p:spPr bwMode="auto">
          <a:xfrm>
            <a:off x="3117240" y="873570"/>
            <a:ext cx="618368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u="sng" dirty="0">
                <a:solidFill>
                  <a:prstClr val="black"/>
                </a:solidFill>
                <a:latin typeface="Calibri" pitchFamily="34" charset="0"/>
              </a:rPr>
              <a:t>		          АО «НПО «</a:t>
            </a:r>
            <a:r>
              <a:rPr lang="ru-RU" altLang="ru-RU" sz="1400" b="1" u="sng" dirty="0" err="1">
                <a:solidFill>
                  <a:prstClr val="black"/>
                </a:solidFill>
                <a:latin typeface="Calibri" pitchFamily="34" charset="0"/>
              </a:rPr>
              <a:t>Тепломаш</a:t>
            </a:r>
            <a:r>
              <a:rPr lang="ru-RU" altLang="ru-RU" sz="1400" b="1" u="sng" dirty="0">
                <a:solidFill>
                  <a:prstClr val="black"/>
                </a:solidFill>
                <a:latin typeface="Calibri" pitchFamily="34" charset="0"/>
              </a:rPr>
              <a:t>»</a:t>
            </a:r>
            <a:endParaRPr lang="ru-RU" altLang="ru-RU" sz="1400" u="sng" dirty="0">
              <a:solidFill>
                <a:prstClr val="black"/>
              </a:solidFill>
              <a:latin typeface="Calibri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prstClr val="black"/>
                </a:solidFill>
                <a:latin typeface="Calibri" pitchFamily="34" charset="0"/>
              </a:rPr>
              <a:t> - Производство комплектующих для промышленных тепловентиляторов (замена импортного материала на композицию из отечественного материала)</a:t>
            </a:r>
          </a:p>
        </p:txBody>
      </p:sp>
      <p:pic>
        <p:nvPicPr>
          <p:cNvPr id="9235" name="Рисунок 18" descr="https://proaktive.ru/templates/proaktive/css/img/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425" y="3636206"/>
            <a:ext cx="43180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2" name="Рисунок 25" descr="https://pp.userapi.com/c853520/v853520327/19341/3f5Jgssr1d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3268" y="3600255"/>
            <a:ext cx="128905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7">
            <a:extLst>
              <a:ext uri="{FF2B5EF4-FFF2-40B4-BE49-F238E27FC236}">
                <a16:creationId xmlns:a16="http://schemas.microsoft.com/office/drawing/2014/main" id="{719B73DA-C70F-465C-B330-907AD78BB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6006" y="5463880"/>
            <a:ext cx="535973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en-US" sz="1400" b="1" dirty="0">
                <a:solidFill>
                  <a:prstClr val="black"/>
                </a:solidFill>
                <a:latin typeface="Calibri" pitchFamily="34" charset="0"/>
              </a:rPr>
              <a:t>	     ЦНИИ робототехники и технической кибернетики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en-US" sz="1400" dirty="0">
                <a:solidFill>
                  <a:prstClr val="black"/>
                </a:solidFill>
                <a:latin typeface="Calibri" pitchFamily="34" charset="0"/>
              </a:rPr>
              <a:t>- Разработка конструкции прибора для оперативного обеззараживания любых поверхностей из отечественных материалов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en-US" sz="1400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810EBC4-9011-4F5B-8003-AEBA7C6E17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5" b="23058"/>
          <a:stretch/>
        </p:blipFill>
        <p:spPr bwMode="auto">
          <a:xfrm>
            <a:off x="964082" y="3612293"/>
            <a:ext cx="993161" cy="88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8567A99-C482-46BF-8151-CE23505B7F72}"/>
              </a:ext>
            </a:extLst>
          </p:cNvPr>
          <p:cNvSpPr txBox="1"/>
          <p:nvPr/>
        </p:nvSpPr>
        <p:spPr>
          <a:xfrm>
            <a:off x="357313" y="4471945"/>
            <a:ext cx="29277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Остапенко Евгений Иванович</a:t>
            </a:r>
            <a:b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генеральный директор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AC6074F-51E5-4187-A2D3-891552F31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82" y="402077"/>
            <a:ext cx="887294" cy="887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9E5EBE30-F396-4BDD-B9CF-838F34B94E8F}"/>
              </a:ext>
            </a:extLst>
          </p:cNvPr>
          <p:cNvSpPr txBox="1"/>
          <p:nvPr/>
        </p:nvSpPr>
        <p:spPr>
          <a:xfrm>
            <a:off x="218114" y="1282782"/>
            <a:ext cx="32440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Булыгин Владимир Григорьевич</a:t>
            </a:r>
          </a:p>
          <a:p>
            <a:pPr algn="l" fontAlgn="base"/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енеральный директор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170AB760-01DA-48CA-BF39-BA1A813F8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239" y="730787"/>
            <a:ext cx="1291635" cy="34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F29F3AAD-8BEA-4DE3-8D96-412079B02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550" y="5010546"/>
            <a:ext cx="428567" cy="65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">
            <a:extLst>
              <a:ext uri="{FF2B5EF4-FFF2-40B4-BE49-F238E27FC236}">
                <a16:creationId xmlns:a16="http://schemas.microsoft.com/office/drawing/2014/main" id="{4B320516-54CA-428F-A8E8-9F982DAFB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82" y="5159455"/>
            <a:ext cx="795188" cy="8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A269D962-121B-4237-BC0A-4AA1C99FF410}"/>
              </a:ext>
            </a:extLst>
          </p:cNvPr>
          <p:cNvSpPr txBox="1"/>
          <p:nvPr/>
        </p:nvSpPr>
        <p:spPr>
          <a:xfrm>
            <a:off x="218114" y="6077185"/>
            <a:ext cx="37251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Лопота</a:t>
            </a: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Виталий Александрович</a:t>
            </a:r>
          </a:p>
          <a:p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научный руководитель – генеральный конструктор, член-корреспондент РАН, д.т.н.</a:t>
            </a: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19E06AF5-5C58-49F4-B864-6676E54274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09"/>
          <a:stretch/>
        </p:blipFill>
        <p:spPr bwMode="auto">
          <a:xfrm>
            <a:off x="8409574" y="5332885"/>
            <a:ext cx="3586183" cy="1337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068450EA-FD9D-4A7B-B677-95161720064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47416" y="754508"/>
            <a:ext cx="1132810" cy="128385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C9FA8842-B36D-4A8A-A716-26156A7F3A06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13540" b="14912"/>
          <a:stretch/>
        </p:blipFill>
        <p:spPr>
          <a:xfrm>
            <a:off x="10726713" y="787896"/>
            <a:ext cx="1265605" cy="1207354"/>
          </a:xfrm>
          <a:prstGeom prst="rect">
            <a:avLst/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98EB8F83-B3C9-42F9-A9CD-8D7649F39A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3" t="8443"/>
          <a:stretch/>
        </p:blipFill>
        <p:spPr bwMode="auto">
          <a:xfrm>
            <a:off x="969556" y="1900413"/>
            <a:ext cx="915998" cy="88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A94DF317-4EF4-4A4E-8E1E-A9BA01633C30}"/>
              </a:ext>
            </a:extLst>
          </p:cNvPr>
          <p:cNvSpPr txBox="1"/>
          <p:nvPr/>
        </p:nvSpPr>
        <p:spPr>
          <a:xfrm>
            <a:off x="356222" y="2790014"/>
            <a:ext cx="37251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fontAlgn="base">
              <a:defRPr sz="1400" b="0" i="0">
                <a:solidFill>
                  <a:srgbClr val="000000"/>
                </a:solidFill>
                <a:effectLst/>
                <a:latin typeface="TensorFont"/>
              </a:defRPr>
            </a:lvl1pPr>
          </a:lstStyle>
          <a:p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Сильников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Михаил Владимирович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генеральный директор-генеральный 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конструктор,  академик РАРАН</a:t>
            </a:r>
          </a:p>
        </p:txBody>
      </p:sp>
    </p:spTree>
    <p:extLst>
      <p:ext uri="{BB962C8B-B14F-4D97-AF65-F5344CB8AC3E}">
        <p14:creationId xmlns:p14="http://schemas.microsoft.com/office/powerpoint/2010/main" val="4143517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106DB0E-C32E-4107-B130-7EE581B37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-167054"/>
            <a:ext cx="11697419" cy="11935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Технологическая, техническая и образовательная база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57B499-7FC1-4A7D-9906-71123D634DD5}"/>
              </a:ext>
            </a:extLst>
          </p:cNvPr>
          <p:cNvSpPr txBox="1"/>
          <p:nvPr/>
        </p:nvSpPr>
        <p:spPr>
          <a:xfrm>
            <a:off x="120771" y="829339"/>
            <a:ext cx="11075313" cy="617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 algn="just">
              <a:buClr>
                <a:schemeClr val="tx1"/>
              </a:buClr>
              <a:buSzPct val="80000"/>
              <a:buFont typeface="Symbol" panose="05050102010706020507" pitchFamily="18" charset="2"/>
              <a:buChar char=""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в Единой Технологической платформе;</a:t>
            </a:r>
          </a:p>
          <a:p>
            <a:pPr indent="-342900" algn="just">
              <a:buClr>
                <a:schemeClr val="tx1"/>
              </a:buClr>
              <a:buSzPct val="80000"/>
              <a:buFont typeface="Symbol" panose="05050102010706020507" pitchFamily="18" charset="2"/>
              <a:buChar char=""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Разработаны программы ДПО, в том числе для специалистов СПО;</a:t>
            </a:r>
          </a:p>
          <a:p>
            <a:pPr indent="-342900" algn="just">
              <a:buClr>
                <a:schemeClr val="tx1"/>
              </a:buClr>
              <a:buSzPct val="80000"/>
              <a:buFont typeface="Symbol" panose="05050102010706020507" pitchFamily="18" charset="2"/>
              <a:buChar char=""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 учебных образовательных кейсов на основе реализованных технологических проектов (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http://ecotechstart.ru/about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см. п.8 «Список…»); </a:t>
            </a:r>
          </a:p>
          <a:p>
            <a:pPr indent="-342900" algn="just">
              <a:buClr>
                <a:schemeClr val="tx1"/>
              </a:buClr>
              <a:buSzPct val="80000"/>
              <a:buFont typeface="Symbol" panose="05050102010706020507" pitchFamily="18" charset="2"/>
              <a:buChar char=""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стандарты и квалификации, в том числе корпоративные для инжиниринговых команд;</a:t>
            </a:r>
          </a:p>
          <a:p>
            <a:pPr indent="-342900" algn="just">
              <a:buClr>
                <a:schemeClr val="tx1"/>
              </a:buClr>
              <a:buSzPct val="80000"/>
              <a:buFont typeface="Symbol" panose="05050102010706020507" pitchFamily="18" charset="2"/>
              <a:buChar char=""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Оснащенная производственная площадка (оборудование, оснастка) для обучения и отработки технологий;</a:t>
            </a:r>
          </a:p>
          <a:p>
            <a:pPr indent="-342900" algn="just">
              <a:buClr>
                <a:schemeClr val="tx1"/>
              </a:buClr>
              <a:buSzPct val="80000"/>
              <a:buFont typeface="Symbol" panose="05050102010706020507" pitchFamily="18" charset="2"/>
              <a:buChar char=""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оценки квалификаций в наноиндустрии и финансового рынка;</a:t>
            </a:r>
          </a:p>
          <a:p>
            <a:pPr indent="-342900" algn="just">
              <a:buClr>
                <a:schemeClr val="tx1"/>
              </a:buClr>
              <a:buSzPct val="80000"/>
              <a:buFont typeface="Symbol" panose="05050102010706020507" pitchFamily="18" charset="2"/>
              <a:buChar char=""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Наставничество и опыт преподавательской деятельности;</a:t>
            </a:r>
          </a:p>
          <a:p>
            <a:pPr indent="-342900" algn="just">
              <a:buClr>
                <a:schemeClr val="tx1"/>
              </a:buClr>
              <a:buSzPct val="80000"/>
              <a:buFont typeface="Symbol" panose="05050102010706020507" pitchFamily="18" charset="2"/>
              <a:buChar char=""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студенческих команд для реализации проектов;</a:t>
            </a:r>
          </a:p>
          <a:p>
            <a:pPr indent="-342900" algn="just">
              <a:buClr>
                <a:schemeClr val="tx1"/>
              </a:buClr>
              <a:buSzPct val="80000"/>
              <a:buFont typeface="Symbol" panose="05050102010706020507" pitchFamily="18" charset="2"/>
              <a:buChar char=""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Новое обучение от ЦЗН СПб  по программе ДПО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2200" b="1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Автоматизация и цифровизация производственных и управленческих бизнес-процессов для выпуска технических изделий и комплектующих с заданными свойствами из экспандированного фторопласта и сверхвысокомолекулярного полиэтилена (СВМПЭ) и др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.»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для предприятий ОПК на основе разработанных кейсов;</a:t>
            </a:r>
          </a:p>
          <a:p>
            <a:pPr indent="-342900">
              <a:buClr>
                <a:schemeClr val="tx1"/>
              </a:buClr>
              <a:buSzPct val="80000"/>
              <a:buFont typeface="Symbol" panose="05050102010706020507" pitchFamily="18" charset="2"/>
              <a:buChar char=""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др.</a:t>
            </a:r>
          </a:p>
          <a:p>
            <a:endParaRPr lang="ru-RU" sz="2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660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Заголовок 1"/>
          <p:cNvSpPr txBox="1">
            <a:spLocks/>
          </p:cNvSpPr>
          <p:nvPr/>
        </p:nvSpPr>
        <p:spPr bwMode="auto">
          <a:xfrm rot="10800000" flipV="1">
            <a:off x="128588" y="0"/>
            <a:ext cx="11890375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ru-RU" altLang="en-US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Тиражирование модели кадрового обеспечения. </a:t>
            </a:r>
          </a:p>
          <a:p>
            <a:pPr algn="ctr" defTabSz="457200"/>
            <a:r>
              <a:rPr lang="ru-RU" altLang="en-US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инжиниринговых команд *</a:t>
            </a:r>
          </a:p>
          <a:p>
            <a:pPr algn="ctr" defTabSz="457200"/>
            <a:endParaRPr lang="ru-RU" sz="2200" dirty="0">
              <a:latin typeface="Tw Cen MT" pitchFamily="34" charset="0"/>
            </a:endParaRPr>
          </a:p>
        </p:txBody>
      </p:sp>
      <p:pic>
        <p:nvPicPr>
          <p:cNvPr id="48139" name="Picture 11" descr="?http%3A%2F%2Fkp-pla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52029" y="1062637"/>
            <a:ext cx="732716" cy="732716"/>
          </a:xfrm>
          <a:prstGeom prst="rect">
            <a:avLst/>
          </a:prstGeom>
          <a:noFill/>
        </p:spPr>
      </p:pic>
      <p:pic>
        <p:nvPicPr>
          <p:cNvPr id="48141" name="Picture 13" descr="?http%3A%2F%2Fww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252029" y="1883765"/>
            <a:ext cx="694444" cy="661559"/>
          </a:xfrm>
          <a:prstGeom prst="rect">
            <a:avLst/>
          </a:prstGeom>
          <a:noFill/>
        </p:spPr>
      </p:pic>
      <p:pic>
        <p:nvPicPr>
          <p:cNvPr id="48143" name="Picture 15" descr="?http%3A%2F%2Fwww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264499" y="2641376"/>
            <a:ext cx="663132" cy="663132"/>
          </a:xfrm>
          <a:prstGeom prst="rect">
            <a:avLst/>
          </a:prstGeom>
          <a:noFill/>
        </p:spPr>
      </p:pic>
      <p:pic>
        <p:nvPicPr>
          <p:cNvPr id="48147" name="Picture 19" descr="?http%3A%2F%2Fkp-plan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252029" y="3400560"/>
            <a:ext cx="663132" cy="663132"/>
          </a:xfrm>
          <a:prstGeom prst="rect">
            <a:avLst/>
          </a:prstGeom>
          <a:noFill/>
        </p:spPr>
      </p:pic>
      <p:pic>
        <p:nvPicPr>
          <p:cNvPr id="48149" name="Picture 21" descr="?http%3A%2F%2Fkp-plant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234738" y="5795363"/>
            <a:ext cx="750007" cy="750007"/>
          </a:xfrm>
          <a:prstGeom prst="rect">
            <a:avLst/>
          </a:prstGeom>
          <a:noFill/>
        </p:spPr>
      </p:pic>
      <p:pic>
        <p:nvPicPr>
          <p:cNvPr id="48151" name="Picture 23" descr="?http%3A%2F%2Fkp-plant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245657" y="4189815"/>
            <a:ext cx="694444" cy="694444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7C38749-4773-4B95-9B5D-1939EDC33313}"/>
              </a:ext>
            </a:extLst>
          </p:cNvPr>
          <p:cNvSpPr txBox="1"/>
          <p:nvPr/>
        </p:nvSpPr>
        <p:spPr>
          <a:xfrm>
            <a:off x="276839" y="5903893"/>
            <a:ext cx="113451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15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Инициатор МКО Волкова А.В. </a:t>
            </a:r>
            <a:r>
              <a:rPr lang="ru-RU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уководитель направления по развитию профессиональных квалификаций, Ответственный секретарь Рабочей группы Национального совета при Президенте Российской Федерации по профессиональным квалификациям по развитию системы оценки квалификаций Фонд инфраструктурных и образовательных программ (Группа Роснано) 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F107D9-C12F-4A23-8383-B47D681BAB42}"/>
              </a:ext>
            </a:extLst>
          </p:cNvPr>
          <p:cNvSpPr txBox="1"/>
          <p:nvPr/>
        </p:nvSpPr>
        <p:spPr>
          <a:xfrm>
            <a:off x="276839" y="750499"/>
            <a:ext cx="1115818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ontAwesome"/>
                <a:cs typeface="Times New Roman" panose="02020603050405020304" pitchFamily="18" charset="0"/>
              </a:rPr>
              <a:t>1. Разработка технологий: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ontAwesome"/>
                <a:cs typeface="Times New Roman" panose="02020603050405020304" pitchFamily="18" charset="0"/>
              </a:rPr>
              <a:t>ЕТП Полимерного кластера СПб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ontAwesome"/>
                <a:cs typeface="Times New Roman" panose="02020603050405020304" pitchFamily="18" charset="0"/>
              </a:rPr>
              <a:t>Центр «Зеленых технологий»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ontAwesome"/>
                <a:cs typeface="Times New Roman" panose="02020603050405020304" pitchFamily="18" charset="0"/>
              </a:rPr>
              <a:t>итрина проектов и др.</a:t>
            </a:r>
          </a:p>
          <a:p>
            <a:endParaRPr lang="ru-RU" sz="20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FontAwesome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ontAwesome"/>
                <a:cs typeface="Times New Roman" panose="02020603050405020304" pitchFamily="18" charset="0"/>
              </a:rPr>
              <a:t>2. Создание бизнес-процессов  и системы менеджмента качества</a:t>
            </a:r>
          </a:p>
          <a:p>
            <a:endParaRPr lang="ru-RU" sz="20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FontAwesome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ontAwesome"/>
                <a:cs typeface="Times New Roman" panose="02020603050405020304" pitchFamily="18" charset="0"/>
              </a:rPr>
              <a:t>3. Определение кадрового дефицита.  Разработка корпоративных профессиональных стандартов (ПС) предприятий Полимерного кластера СПб: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 ПС - разработано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ontAwesome"/>
                <a:cs typeface="Times New Roman" panose="02020603050405020304" pitchFamily="18" charset="0"/>
              </a:rPr>
              <a:t>, внедрен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ontAwesome"/>
                <a:cs typeface="Times New Roman" panose="02020603050405020304" pitchFamily="18" charset="0"/>
              </a:rPr>
              <a:t>о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FontAwesome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ontAwesome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 – апробируются д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ontAwesome"/>
                <a:cs typeface="Times New Roman" panose="02020603050405020304" pitchFamily="18" charset="0"/>
              </a:rPr>
              <a:t>ля членов команд стартапов с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ontAwesome"/>
                <a:cs typeface="Times New Roman" panose="02020603050405020304" pitchFamily="18" charset="0"/>
              </a:rPr>
              <a:t>soft skills 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ontAwesome"/>
                <a:cs typeface="Times New Roman" panose="02020603050405020304" pitchFamily="18" charset="0"/>
              </a:rPr>
              <a:t>и «социологией справедливости» </a:t>
            </a:r>
          </a:p>
          <a:p>
            <a:endParaRPr lang="ru-RU" sz="20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FontAwesome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ontAwesome"/>
                <a:cs typeface="Times New Roman" panose="02020603050405020304" pitchFamily="18" charset="0"/>
              </a:rPr>
              <a:t>4. Разработка индивидуальных программ обучения: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учебных модулей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ontAwesome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программ ДПО при софинансировании Комитета по труду и занятости населения СПб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ontAwesome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1" name="Picture 12" descr="?http%3A%2F%2Fkp-plant">
            <a:extLst>
              <a:ext uri="{FF2B5EF4-FFF2-40B4-BE49-F238E27FC236}">
                <a16:creationId xmlns:a16="http://schemas.microsoft.com/office/drawing/2014/main" id="{F1750EE3-2540-441C-82E3-F24EBE00B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1234738" y="4956175"/>
            <a:ext cx="728662" cy="7286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375C74D9-DE09-4219-A5B3-3365E42F268B}"/>
              </a:ext>
            </a:extLst>
          </p:cNvPr>
          <p:cNvGraphicFramePr/>
          <p:nvPr/>
        </p:nvGraphicFramePr>
        <p:xfrm>
          <a:off x="2602135" y="1058917"/>
          <a:ext cx="8128000" cy="5045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190 человечков для презентации на прозрачном фоне">
            <a:extLst>
              <a:ext uri="{FF2B5EF4-FFF2-40B4-BE49-F238E27FC236}">
                <a16:creationId xmlns:a16="http://schemas.microsoft.com/office/drawing/2014/main" id="{53150B2F-7D83-4F1D-A2F0-98BFF860E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79" y="316190"/>
            <a:ext cx="1602297" cy="160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C6BBF302-7CFC-4059-9579-0B52FB915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87" y="4461406"/>
            <a:ext cx="205740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: вправо с вырезом 8">
            <a:extLst>
              <a:ext uri="{FF2B5EF4-FFF2-40B4-BE49-F238E27FC236}">
                <a16:creationId xmlns:a16="http://schemas.microsoft.com/office/drawing/2014/main" id="{E6DAC452-176F-4AA6-92F5-059847774E47}"/>
              </a:ext>
            </a:extLst>
          </p:cNvPr>
          <p:cNvSpPr/>
          <p:nvPr/>
        </p:nvSpPr>
        <p:spPr>
          <a:xfrm rot="5400000">
            <a:off x="8877461" y="3283197"/>
            <a:ext cx="4379879" cy="596470"/>
          </a:xfrm>
          <a:prstGeom prst="notchedRightArrow">
            <a:avLst/>
          </a:prstGeom>
          <a:solidFill>
            <a:srgbClr val="4D4D4D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F92895-A133-4D9E-B65D-6687DE272007}"/>
              </a:ext>
            </a:extLst>
          </p:cNvPr>
          <p:cNvSpPr txBox="1"/>
          <p:nvPr/>
        </p:nvSpPr>
        <p:spPr>
          <a:xfrm>
            <a:off x="384313" y="84084"/>
            <a:ext cx="1144747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КОМАНДЫ ПОД ЗАДАЧИ ПРОЕКТА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22E2ECD-904C-4E67-BE8D-9AB192533A9B}"/>
              </a:ext>
            </a:extLst>
          </p:cNvPr>
          <p:cNvSpPr/>
          <p:nvPr/>
        </p:nvSpPr>
        <p:spPr>
          <a:xfrm>
            <a:off x="236767" y="1626343"/>
            <a:ext cx="2468496" cy="754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СТАРТАПОВСКАЯ </a:t>
            </a:r>
          </a:p>
          <a:p>
            <a:pPr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7F87BC-A68B-4F2D-BE7B-2E672F402398}"/>
              </a:ext>
            </a:extLst>
          </p:cNvPr>
          <p:cNvSpPr txBox="1"/>
          <p:nvPr/>
        </p:nvSpPr>
        <p:spPr>
          <a:xfrm>
            <a:off x="166902" y="6004456"/>
            <a:ext cx="3076630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ИНЖИНИРИНГОВАЯ </a:t>
            </a:r>
          </a:p>
          <a:p>
            <a:pPr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2" name="Стрелка: изогнутая вправо 1">
            <a:extLst>
              <a:ext uri="{FF2B5EF4-FFF2-40B4-BE49-F238E27FC236}">
                <a16:creationId xmlns:a16="http://schemas.microsoft.com/office/drawing/2014/main" id="{4A600FD0-FB6A-4D4E-9ED5-F86C4BA19128}"/>
              </a:ext>
            </a:extLst>
          </p:cNvPr>
          <p:cNvSpPr/>
          <p:nvPr/>
        </p:nvSpPr>
        <p:spPr>
          <a:xfrm rot="11127965" flipH="1">
            <a:off x="2002636" y="2736563"/>
            <a:ext cx="793444" cy="233054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A6B118-44AD-4531-B971-6A1F5E326C04}"/>
              </a:ext>
            </a:extLst>
          </p:cNvPr>
          <p:cNvSpPr txBox="1"/>
          <p:nvPr/>
        </p:nvSpPr>
        <p:spPr>
          <a:xfrm>
            <a:off x="5295460" y="6047462"/>
            <a:ext cx="1211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</a:t>
            </a:r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400A3FE1-99FE-492C-B194-52D77E547A23}"/>
              </a:ext>
            </a:extLst>
          </p:cNvPr>
          <p:cNvSpPr/>
          <p:nvPr/>
        </p:nvSpPr>
        <p:spPr>
          <a:xfrm rot="5400000">
            <a:off x="6527311" y="669942"/>
            <a:ext cx="754055" cy="6047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6970D2-7A23-40F1-B483-114972701D0B}"/>
              </a:ext>
            </a:extLst>
          </p:cNvPr>
          <p:cNvSpPr txBox="1"/>
          <p:nvPr/>
        </p:nvSpPr>
        <p:spPr>
          <a:xfrm flipH="1">
            <a:off x="5348740" y="715292"/>
            <a:ext cx="16361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</a:t>
            </a:r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CC77435D-2426-4C0F-9036-4F957F8C182F}"/>
              </a:ext>
            </a:extLst>
          </p:cNvPr>
          <p:cNvSpPr/>
          <p:nvPr/>
        </p:nvSpPr>
        <p:spPr>
          <a:xfrm rot="5400000">
            <a:off x="6515398" y="5936308"/>
            <a:ext cx="754055" cy="6047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DE6FF07D-833D-453D-B641-8EF89283D47F}"/>
              </a:ext>
            </a:extLst>
          </p:cNvPr>
          <p:cNvGrpSpPr/>
          <p:nvPr/>
        </p:nvGrpSpPr>
        <p:grpSpPr>
          <a:xfrm rot="5400000">
            <a:off x="7191807" y="2890662"/>
            <a:ext cx="9430060" cy="1381541"/>
            <a:chOff x="340142" y="832553"/>
            <a:chExt cx="9430060" cy="1381541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2D892CD7-EF3F-46A9-A9C3-D54DC8C14C33}"/>
                </a:ext>
              </a:extLst>
            </p:cNvPr>
            <p:cNvSpPr/>
            <p:nvPr/>
          </p:nvSpPr>
          <p:spPr>
            <a:xfrm>
              <a:off x="340142" y="832553"/>
              <a:ext cx="9430060" cy="59647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B3CECF-5BF4-468E-A79C-7BD652367A36}"/>
                </a:ext>
              </a:extLst>
            </p:cNvPr>
            <p:cNvSpPr txBox="1"/>
            <p:nvPr/>
          </p:nvSpPr>
          <p:spPr>
            <a:xfrm>
              <a:off x="340142" y="1617624"/>
              <a:ext cx="9430060" cy="5964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9352" tIns="149352" rIns="149352" bIns="149352" numCol="1" spcCol="1270" anchor="b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БИЗНЕС-ПРОЦЕСС,</a:t>
              </a:r>
            </a:p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ЕДИНАЯ ТЕХНОЛОГИЧЕСКАЯ ПЛАТФОРМА</a:t>
              </a:r>
            </a:p>
          </p:txBody>
        </p:sp>
      </p:grpSp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19A47473-1F21-4285-A094-85D18F24ECE3}"/>
              </a:ext>
            </a:extLst>
          </p:cNvPr>
          <p:cNvSpPr/>
          <p:nvPr/>
        </p:nvSpPr>
        <p:spPr>
          <a:xfrm rot="5400000">
            <a:off x="278891" y="3191682"/>
            <a:ext cx="1915699" cy="6047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282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5E75561-B2B4-4235-8F8D-23714F7970AE}"/>
              </a:ext>
            </a:extLst>
          </p:cNvPr>
          <p:cNvSpPr/>
          <p:nvPr/>
        </p:nvSpPr>
        <p:spPr>
          <a:xfrm>
            <a:off x="9445839" y="2373129"/>
            <a:ext cx="2839111" cy="754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ИНЖИНИРИНГОВАЯ </a:t>
            </a:r>
          </a:p>
          <a:p>
            <a:pPr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A6FE91-E555-4AAC-AB8E-CF0E35A37F50}"/>
              </a:ext>
            </a:extLst>
          </p:cNvPr>
          <p:cNvSpPr txBox="1"/>
          <p:nvPr/>
        </p:nvSpPr>
        <p:spPr>
          <a:xfrm>
            <a:off x="111698" y="2313291"/>
            <a:ext cx="24529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СТАРТАПОВСКАЯ КОМАНДА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6EDF530-6FC1-457C-9CC0-4F349FB4723A}"/>
              </a:ext>
            </a:extLst>
          </p:cNvPr>
          <p:cNvSpPr/>
          <p:nvPr/>
        </p:nvSpPr>
        <p:spPr>
          <a:xfrm>
            <a:off x="1900283" y="1722220"/>
            <a:ext cx="8872676" cy="59647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C3B641-B212-475A-8757-85CAE136C3D3}"/>
              </a:ext>
            </a:extLst>
          </p:cNvPr>
          <p:cNvSpPr txBox="1"/>
          <p:nvPr/>
        </p:nvSpPr>
        <p:spPr>
          <a:xfrm>
            <a:off x="292309" y="4040092"/>
            <a:ext cx="58657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РАЗРАБОТКА ТЕХНОЛОГИЙ, МОДЕЛИРОВАНИЕ И</a:t>
            </a:r>
          </a:p>
          <a:p>
            <a:r>
              <a:rPr lang="ru-RU" b="1" dirty="0">
                <a:solidFill>
                  <a:srgbClr val="002060"/>
                </a:solidFill>
              </a:rPr>
              <a:t>РАЗРАБОТКА РЕЦЕПТУР КОМПОЗИЦИЙ, </a:t>
            </a:r>
          </a:p>
          <a:p>
            <a:r>
              <a:rPr lang="ru-RU" b="1" dirty="0">
                <a:solidFill>
                  <a:srgbClr val="002060"/>
                </a:solidFill>
              </a:rPr>
              <a:t>ЛАБОРАТОРНЫЕ ИСПЫТАНИЯ, ЭКОНОМИЧЕСКИЕ, </a:t>
            </a:r>
          </a:p>
          <a:p>
            <a:r>
              <a:rPr lang="ru-RU" b="1" dirty="0">
                <a:solidFill>
                  <a:srgbClr val="002060"/>
                </a:solidFill>
              </a:rPr>
              <a:t>ЭКОЛОГИЧЕСКИЕ РАСЧЕТЫ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FCB3B2-0D70-48C1-B791-D1F542D846F1}"/>
              </a:ext>
            </a:extLst>
          </p:cNvPr>
          <p:cNvSpPr txBox="1"/>
          <p:nvPr/>
        </p:nvSpPr>
        <p:spPr>
          <a:xfrm>
            <a:off x="8278420" y="4067456"/>
            <a:ext cx="4916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ОТРАБОТКА ТЕХНОЛОГИИ И </a:t>
            </a:r>
          </a:p>
          <a:p>
            <a:r>
              <a:rPr lang="ru-RU" b="1" dirty="0">
                <a:solidFill>
                  <a:srgbClr val="002060"/>
                </a:solidFill>
              </a:rPr>
              <a:t>ПОДГОТОВКА ПРОИЗВОДСТВА,</a:t>
            </a:r>
          </a:p>
          <a:p>
            <a:r>
              <a:rPr lang="ru-RU" b="1" dirty="0">
                <a:solidFill>
                  <a:srgbClr val="002060"/>
                </a:solidFill>
              </a:rPr>
              <a:t>ПРОИЗВОДСТВО</a:t>
            </a:r>
          </a:p>
        </p:txBody>
      </p:sp>
      <p:sp>
        <p:nvSpPr>
          <p:cNvPr id="10" name="Стрелка: вправо с вырезом 9">
            <a:extLst>
              <a:ext uri="{FF2B5EF4-FFF2-40B4-BE49-F238E27FC236}">
                <a16:creationId xmlns:a16="http://schemas.microsoft.com/office/drawing/2014/main" id="{F8BA8478-531E-4FA0-BCD6-85966859A58F}"/>
              </a:ext>
            </a:extLst>
          </p:cNvPr>
          <p:cNvSpPr/>
          <p:nvPr/>
        </p:nvSpPr>
        <p:spPr>
          <a:xfrm>
            <a:off x="3057147" y="2146780"/>
            <a:ext cx="6270309" cy="923329"/>
          </a:xfrm>
          <a:prstGeom prst="notched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FC91CF-F34F-4D85-A2A5-95BEEB092BD2}"/>
              </a:ext>
            </a:extLst>
          </p:cNvPr>
          <p:cNvSpPr txBox="1"/>
          <p:nvPr/>
        </p:nvSpPr>
        <p:spPr>
          <a:xfrm>
            <a:off x="1572750" y="5484495"/>
            <a:ext cx="116224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КАДРОВЫЙ РЕСУРС: В РЕЕСТРЕ НАРК 497 СПЕЦИАЛИСТОВ (в т.ч. 21 студент), </a:t>
            </a:r>
            <a:br>
              <a:rPr lang="ru-RU" b="1" dirty="0">
                <a:solidFill>
                  <a:srgbClr val="7030A0"/>
                </a:solidFill>
              </a:rPr>
            </a:br>
            <a:r>
              <a:rPr lang="ru-RU" b="1" dirty="0">
                <a:solidFill>
                  <a:srgbClr val="7030A0"/>
                </a:solidFill>
              </a:rPr>
              <a:t>В РЕЕСТРЕ СПК В НАНОИНДУСТРИИ - 608 студентов («Вход в профессию» );  </a:t>
            </a:r>
            <a:br>
              <a:rPr lang="ru-RU" b="1" dirty="0">
                <a:solidFill>
                  <a:srgbClr val="7030A0"/>
                </a:solidFill>
              </a:rPr>
            </a:br>
            <a:r>
              <a:rPr lang="ru-RU" b="1" dirty="0">
                <a:solidFill>
                  <a:srgbClr val="7030A0"/>
                </a:solidFill>
              </a:rPr>
              <a:t>ЭКЗАМЕНАЦИОННЫЙ ЦЕНТР В СПбГТИ (ТУ), БАЗОВАЯ КАФЕДРА СПБГЭУ  И ДР.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2F3705-AF97-4963-9AA2-4C421E1583CE}"/>
              </a:ext>
            </a:extLst>
          </p:cNvPr>
          <p:cNvSpPr txBox="1"/>
          <p:nvPr/>
        </p:nvSpPr>
        <p:spPr>
          <a:xfrm>
            <a:off x="3721532" y="2446870"/>
            <a:ext cx="4556888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b="1" kern="1200" dirty="0">
                <a:latin typeface="Arial" panose="020B0604020202020204" pitchFamily="34" charset="0"/>
                <a:cs typeface="Arial" panose="020B0604020202020204" pitchFamily="34" charset="0"/>
              </a:rPr>
              <a:t>СКВОЗНОЙ БИЗНЕС-ПРОЦЕСС (ТРЕК)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20C32D-690B-4EAC-B58C-5551DED3A558}"/>
              </a:ext>
            </a:extLst>
          </p:cNvPr>
          <p:cNvSpPr txBox="1"/>
          <p:nvPr/>
        </p:nvSpPr>
        <p:spPr>
          <a:xfrm>
            <a:off x="2683051" y="3043678"/>
            <a:ext cx="8010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ПРОИЗВОДСТВЕННЫЙ КЕЙС – СИСТЕМА РЕГЛАМЕНТОВ – </a:t>
            </a:r>
            <a:endParaRPr lang="en-US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ТРЕКОВ ДЛЯ АВТОМАТИЗАЦИИИ, ЦИФРОВИЗАЦИИ ПРОЦЕССОВ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C96890-9343-4CA8-A4DE-377D7572B6B6}"/>
              </a:ext>
            </a:extLst>
          </p:cNvPr>
          <p:cNvSpPr txBox="1"/>
          <p:nvPr/>
        </p:nvSpPr>
        <p:spPr>
          <a:xfrm>
            <a:off x="2864544" y="952498"/>
            <a:ext cx="735256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КАДРОВЫЕ ДЕФИЦИТЫ, РАЗРАБОТКА ПРОФСТАНДАРТОВ, КОРОТКИХ ПРОГРАММ ОБУЧЕНИЯ, </a:t>
            </a:r>
            <a:r>
              <a:rPr lang="ru-RU" sz="1500" b="1" i="1" dirty="0">
                <a:solidFill>
                  <a:srgbClr val="002060"/>
                </a:solidFill>
              </a:rPr>
              <a:t>таких как «Инженерный анализ с применением цифровых технологий, промышленного современного оборудования при проектировании и изготовлении оснастки полимерных конструкционных материалов»</a:t>
            </a:r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D191A122-D1AC-41BC-A83D-02BDA73FF617}"/>
              </a:ext>
            </a:extLst>
          </p:cNvPr>
          <p:cNvSpPr/>
          <p:nvPr/>
        </p:nvSpPr>
        <p:spPr>
          <a:xfrm>
            <a:off x="1159051" y="3127182"/>
            <a:ext cx="485775" cy="6602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C269F36C-07FF-4999-95E1-FA899C0228EA}"/>
              </a:ext>
            </a:extLst>
          </p:cNvPr>
          <p:cNvSpPr/>
          <p:nvPr/>
        </p:nvSpPr>
        <p:spPr>
          <a:xfrm>
            <a:off x="10622505" y="3240138"/>
            <a:ext cx="485775" cy="6602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99BC0D-9AE6-433C-8676-2B9FDAD0501A}"/>
              </a:ext>
            </a:extLst>
          </p:cNvPr>
          <p:cNvSpPr txBox="1"/>
          <p:nvPr/>
        </p:nvSpPr>
        <p:spPr>
          <a:xfrm>
            <a:off x="226503" y="0"/>
            <a:ext cx="11593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КОМАНДЫ ПОД ЗАДАЧИ ПРОЕКТА С ИСПОЛЬЗОВАНИЕМ ИНСТРУМЕНТОВ НАЦИОНАЛЬНОЙ СИСТЕМЫ КВАЛИФИКАЦИЙ</a:t>
            </a:r>
          </a:p>
        </p:txBody>
      </p:sp>
    </p:spTree>
    <p:extLst>
      <p:ext uri="{BB962C8B-B14F-4D97-AF65-F5344CB8AC3E}">
        <p14:creationId xmlns:p14="http://schemas.microsoft.com/office/powerpoint/2010/main" val="4064746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4ACE7EE-4166-4006-B800-FD90A25CB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276" y="813484"/>
            <a:ext cx="11792310" cy="5846108"/>
          </a:xfrm>
        </p:spPr>
        <p:txBody>
          <a:bodyPr>
            <a:normAutofit lnSpcReduction="10000"/>
          </a:bodyPr>
          <a:lstStyle/>
          <a:p>
            <a:pPr marL="342900" indent="-342900" algn="just">
              <a:lnSpc>
                <a:spcPct val="150000"/>
              </a:lnSpc>
              <a:buFont typeface="Symbol" panose="05050102010706020507" pitchFamily="18" charset="2"/>
              <a:buChar char=""/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Адаптировать, разработанную Заводом «КП», Модель кадрового обеспечения для интеграции в СПО и ВО</a:t>
            </a:r>
          </a:p>
          <a:p>
            <a:pPr marL="342900" indent="-342900" algn="just">
              <a:lnSpc>
                <a:spcPct val="150000"/>
              </a:lnSpc>
              <a:buFont typeface="Symbol" panose="05050102010706020507" pitchFamily="18" charset="2"/>
              <a:buChar char=""/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точки пересечения областей профессиональной деятельности с учетом специфики профессиональных стандартов</a:t>
            </a:r>
          </a:p>
          <a:p>
            <a:pPr marL="342900" indent="-342900" algn="just">
              <a:lnSpc>
                <a:spcPct val="150000"/>
              </a:lnSpc>
              <a:buFont typeface="Symbol" panose="05050102010706020507" pitchFamily="18" charset="2"/>
              <a:buChar char=""/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развивать межотраслевое взаимодействие</a:t>
            </a:r>
          </a:p>
          <a:p>
            <a:pPr marL="342900" indent="-342900" algn="just">
              <a:lnSpc>
                <a:spcPct val="150000"/>
              </a:lnSpc>
              <a:buFont typeface="Symbol" panose="05050102010706020507" pitchFamily="18" charset="2"/>
              <a:buChar char=""/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единый пакет инструментов покрытия кадровых дефицитов</a:t>
            </a:r>
          </a:p>
          <a:p>
            <a:pPr marL="342900" indent="-342900" algn="just">
              <a:lnSpc>
                <a:spcPct val="150000"/>
              </a:lnSpc>
              <a:buFont typeface="Symbol" panose="05050102010706020507" pitchFamily="18" charset="2"/>
              <a:buChar char=""/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механизмы для индустриальных партнеров по формированию кадрового запроса в СПО и ВО одновременно</a:t>
            </a:r>
          </a:p>
          <a:p>
            <a:pPr marL="342900" indent="-342900" algn="just">
              <a:lnSpc>
                <a:spcPct val="150000"/>
              </a:lnSpc>
              <a:buFont typeface="Symbol" panose="05050102010706020507" pitchFamily="18" charset="2"/>
              <a:buChar char=""/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модель профориентации для студентов СПО и ВО </a:t>
            </a:r>
          </a:p>
          <a:p>
            <a:pPr marL="342900" indent="-342900" algn="just">
              <a:lnSpc>
                <a:spcPct val="150000"/>
              </a:lnSpc>
              <a:buFont typeface="Symbol" panose="05050102010706020507" pitchFamily="18" charset="2"/>
              <a:buChar char=""/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Синхронизировать треки профессионального развития по программам ДПО Полимерного кластера СПб с 2-3 колледжами и вузами </a:t>
            </a:r>
            <a:endParaRPr lang="ru-RU" sz="2800" b="1" kern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042ABE-1E68-4509-81FC-C2E4AF283CF9}"/>
              </a:ext>
            </a:extLst>
          </p:cNvPr>
          <p:cNvSpPr txBox="1"/>
          <p:nvPr/>
        </p:nvSpPr>
        <p:spPr>
          <a:xfrm>
            <a:off x="845389" y="336430"/>
            <a:ext cx="831586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ru-RU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действия</a:t>
            </a:r>
          </a:p>
        </p:txBody>
      </p:sp>
    </p:spTree>
    <p:extLst>
      <p:ext uri="{BB962C8B-B14F-4D97-AF65-F5344CB8AC3E}">
        <p14:creationId xmlns:p14="http://schemas.microsoft.com/office/powerpoint/2010/main" val="1603740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9ED17C2-4416-45D4-B761-A7368F7FF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174" y="870592"/>
            <a:ext cx="11599652" cy="5829028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Сокращение разрыва между подготовкой специалистов в СПО и ВО и потребностями рынка труда, аналогично программе «Профессионалитет» (с 4 до 2 лет);</a:t>
            </a:r>
          </a:p>
          <a:p>
            <a:pPr marL="342900" lvl="0" indent="-342900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качества образовательных программ, которые формируют профессиональные практические навыки непосредственно на производстве;</a:t>
            </a:r>
          </a:p>
          <a:p>
            <a:pPr marL="342900" lvl="0" indent="-342900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оптимальных программ непрерывного повышения квалификации и профессионального роста персонала (квалификационные траектории);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Эффективное использование финансовых и временных ресурсов для подготовки профессиональных кадров;</a:t>
            </a:r>
          </a:p>
          <a:p>
            <a:pPr marL="342900" lvl="0" indent="-342900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Внедрение системы независимой оценки квалификации при государственной итоговой аттестации выпускников программы;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u-RU" sz="2000" b="1" u="sng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выпускников программы «Профессионалитет» для предприятий </a:t>
            </a:r>
            <a:br>
              <a:rPr lang="ru-RU" sz="2000" b="1" u="sng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u="sng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Санкт-Петербурга, отрасли и РФ.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35371F-AB0A-4F30-9465-55E3D31B4534}"/>
              </a:ext>
            </a:extLst>
          </p:cNvPr>
          <p:cNvSpPr txBox="1"/>
          <p:nvPr/>
        </p:nvSpPr>
        <p:spPr>
          <a:xfrm>
            <a:off x="94891" y="393537"/>
            <a:ext cx="1180093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ru-RU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 участия в программе «Профессионалитет» </a:t>
            </a:r>
          </a:p>
        </p:txBody>
      </p:sp>
    </p:spTree>
    <p:extLst>
      <p:ext uri="{BB962C8B-B14F-4D97-AF65-F5344CB8AC3E}">
        <p14:creationId xmlns:p14="http://schemas.microsoft.com/office/powerpoint/2010/main" val="583572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AB7A41-ABA9-4778-AEDA-B3F667FA9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583" y="1595887"/>
            <a:ext cx="11253462" cy="2272115"/>
          </a:xfrm>
        </p:spPr>
        <p:txBody>
          <a:bodyPr>
            <a:noAutofit/>
          </a:bodyPr>
          <a:lstStyle/>
          <a:p>
            <a:pPr algn="l">
              <a:lnSpc>
                <a:spcPct val="130000"/>
              </a:lnSpc>
            </a:pPr>
            <a:r>
              <a:rPr lang="ru-RU" sz="25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</a:t>
            </a:r>
            <a:r>
              <a:rPr lang="ru-RU" sz="25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евразийской экономической перспективы </a:t>
            </a:r>
            <a:r>
              <a:rPr lang="ru-RU" sz="25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состоялось подписание </a:t>
            </a:r>
            <a:r>
              <a:rPr lang="ru-RU" sz="25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</a:t>
            </a:r>
            <a:r>
              <a:rPr lang="ru-RU" sz="25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формированию сетевого взаимодействия направленного на комплексное решение научно-технических, производственных, инновационных, образовательных и иных технико-экономических задач, обеспечивающих организацию экономики замкнутого цикла и разработку «зелёных» технологий, способствующих формированию отрасли по переработке вторичных ресурсов (полимерных отходов) и улучшению качества работы и жизни на территории Северо-Западного федерального округа. </a:t>
            </a:r>
            <a:br>
              <a:rPr lang="ru-RU" sz="18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церемонии</a:t>
            </a:r>
            <a:r>
              <a:rPr lang="ru-RU" sz="18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СПбГ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ЭУ</a:t>
            </a:r>
            <a:r>
              <a:rPr lang="ru-RU" sz="18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международный </a:t>
            </a:r>
            <a:br>
              <a:rPr lang="ru-RU" sz="18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консорциум «Санкт-Петербургский </a:t>
            </a:r>
            <a:r>
              <a:rPr lang="ru-RU" sz="18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Кластер Чистых </a:t>
            </a:r>
            <a:br>
              <a:rPr lang="ru-RU" sz="18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</a:t>
            </a:r>
            <a:r>
              <a:rPr lang="ru-RU" sz="18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городской среды», </a:t>
            </a:r>
            <a:r>
              <a:rPr lang="ru-RU" sz="18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</a:t>
            </a:r>
            <a:r>
              <a:rPr lang="ru-RU" sz="1800" b="0" i="0" cap="non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8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ГТИ (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ТУ) </a:t>
            </a:r>
            <a:r>
              <a:rPr lang="ru-RU" sz="18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br>
              <a:rPr lang="ru-RU" sz="18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Научно-производственный консорциум </a:t>
            </a:r>
            <a:br>
              <a:rPr lang="ru-RU" sz="18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Полимерный кластер </a:t>
            </a:r>
            <a:r>
              <a:rPr lang="ru-RU" sz="18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Санкт-Петербурга».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413753-7369-4B26-9B5F-7A93D7DA2B28}"/>
              </a:ext>
            </a:extLst>
          </p:cNvPr>
          <p:cNvSpPr txBox="1"/>
          <p:nvPr/>
        </p:nvSpPr>
        <p:spPr>
          <a:xfrm>
            <a:off x="452583" y="5986822"/>
            <a:ext cx="104561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Подробнее: 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http://kp-plant.ru/news/?news=1361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0EBADEE-BB1A-4A3D-81C8-03CE36B5F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231" y="3675663"/>
            <a:ext cx="4772769" cy="3182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15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319C5D-5DC6-4413-82F3-773814D274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51" r="1202" b="11026"/>
          <a:stretch/>
        </p:blipFill>
        <p:spPr>
          <a:xfrm>
            <a:off x="1258252" y="435877"/>
            <a:ext cx="8978716" cy="41878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ABC4F0A-447E-4F12-A7DC-B13D74339EBB}"/>
              </a:ext>
            </a:extLst>
          </p:cNvPr>
          <p:cNvSpPr txBox="1"/>
          <p:nvPr/>
        </p:nvSpPr>
        <p:spPr>
          <a:xfrm>
            <a:off x="319177" y="4727275"/>
            <a:ext cx="101877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70347" eaLnBrk="0" hangingPunct="0">
              <a:buClr>
                <a:srgbClr val="0BD0D9"/>
              </a:buClr>
              <a:buSzPct val="95000"/>
              <a:tabLst>
                <a:tab pos="0" algn="l"/>
                <a:tab pos="426244" algn="l"/>
                <a:tab pos="853679" algn="l"/>
                <a:tab pos="1282304" algn="l"/>
                <a:tab pos="1709738" algn="l"/>
                <a:tab pos="2137172" algn="l"/>
                <a:tab pos="2565797" algn="l"/>
                <a:tab pos="2993231" algn="l"/>
                <a:tab pos="3421856" algn="l"/>
                <a:tab pos="3849291" algn="l"/>
                <a:tab pos="4276725" algn="l"/>
                <a:tab pos="4705350" algn="l"/>
                <a:tab pos="5132785" algn="l"/>
                <a:tab pos="5560219" algn="l"/>
                <a:tab pos="5988844" algn="l"/>
                <a:tab pos="6416279" algn="l"/>
                <a:tab pos="6843713" algn="l"/>
                <a:tab pos="7272338" algn="l"/>
                <a:tab pos="7699772" algn="l"/>
                <a:tab pos="8127206" algn="l"/>
                <a:tab pos="8555831" algn="l"/>
              </a:tabLst>
            </a:pP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www.cok-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kp-plant.ru</a:t>
            </a:r>
            <a:endParaRPr lang="en-U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870347" eaLnBrk="0" hangingPunct="0">
              <a:buClr>
                <a:srgbClr val="0BD0D9"/>
              </a:buClr>
              <a:buSzPct val="95000"/>
              <a:tabLst>
                <a:tab pos="0" algn="l"/>
                <a:tab pos="426244" algn="l"/>
                <a:tab pos="853679" algn="l"/>
                <a:tab pos="1282304" algn="l"/>
                <a:tab pos="1709738" algn="l"/>
                <a:tab pos="2137172" algn="l"/>
                <a:tab pos="2565797" algn="l"/>
                <a:tab pos="2993231" algn="l"/>
                <a:tab pos="3421856" algn="l"/>
                <a:tab pos="3849291" algn="l"/>
                <a:tab pos="4276725" algn="l"/>
                <a:tab pos="4705350" algn="l"/>
                <a:tab pos="5132785" algn="l"/>
                <a:tab pos="5560219" algn="l"/>
                <a:tab pos="5988844" algn="l"/>
                <a:tab pos="6416279" algn="l"/>
                <a:tab pos="6843713" algn="l"/>
                <a:tab pos="7272338" algn="l"/>
                <a:tab pos="7699772" algn="l"/>
                <a:tab pos="8127206" algn="l"/>
                <a:tab pos="8555831" algn="l"/>
              </a:tabLst>
            </a:pP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kp-plant.ru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870347" eaLnBrk="0" hangingPunct="0">
              <a:buClr>
                <a:srgbClr val="0BD0D9"/>
              </a:buClr>
              <a:buSzPct val="95000"/>
              <a:tabLst>
                <a:tab pos="0" algn="l"/>
                <a:tab pos="426244" algn="l"/>
                <a:tab pos="853679" algn="l"/>
                <a:tab pos="1282304" algn="l"/>
                <a:tab pos="1709738" algn="l"/>
                <a:tab pos="2137172" algn="l"/>
                <a:tab pos="2565797" algn="l"/>
                <a:tab pos="2993231" algn="l"/>
                <a:tab pos="3421856" algn="l"/>
                <a:tab pos="3849291" algn="l"/>
                <a:tab pos="4276725" algn="l"/>
                <a:tab pos="4705350" algn="l"/>
                <a:tab pos="5132785" algn="l"/>
                <a:tab pos="5560219" algn="l"/>
                <a:tab pos="5988844" algn="l"/>
                <a:tab pos="6416279" algn="l"/>
                <a:tab pos="6843713" algn="l"/>
                <a:tab pos="7272338" algn="l"/>
                <a:tab pos="7699772" algn="l"/>
                <a:tab pos="8127206" algn="l"/>
                <a:tab pos="8555831" algn="l"/>
              </a:tabLst>
            </a:pPr>
            <a:r>
              <a:rPr lang="en-US" b="1" dirty="0">
                <a:solidFill>
                  <a:srgbClr val="007A3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https://ecotechstart.ru/</a:t>
            </a:r>
            <a:endParaRPr lang="ru-RU" b="1" dirty="0">
              <a:solidFill>
                <a:srgbClr val="007A3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870347" eaLnBrk="0" hangingPunct="0">
              <a:buClr>
                <a:srgbClr val="0BD0D9"/>
              </a:buClr>
              <a:buSzPct val="95000"/>
              <a:tabLst>
                <a:tab pos="0" algn="l"/>
                <a:tab pos="426244" algn="l"/>
                <a:tab pos="853679" algn="l"/>
                <a:tab pos="1282304" algn="l"/>
                <a:tab pos="1709738" algn="l"/>
                <a:tab pos="2137172" algn="l"/>
                <a:tab pos="2565797" algn="l"/>
                <a:tab pos="2993231" algn="l"/>
                <a:tab pos="3421856" algn="l"/>
                <a:tab pos="3849291" algn="l"/>
                <a:tab pos="4276725" algn="l"/>
                <a:tab pos="4705350" algn="l"/>
                <a:tab pos="5132785" algn="l"/>
                <a:tab pos="5560219" algn="l"/>
                <a:tab pos="5988844" algn="l"/>
                <a:tab pos="6416279" algn="l"/>
                <a:tab pos="6843713" algn="l"/>
                <a:tab pos="7272338" algn="l"/>
                <a:tab pos="7699772" algn="l"/>
                <a:tab pos="8127206" algn="l"/>
                <a:tab pos="8555831" algn="l"/>
              </a:tabLst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194044,г. С-Петербург, ул. Смолячкова 4/2, </a:t>
            </a:r>
          </a:p>
          <a:p>
            <a:pPr algn="ctr" defTabSz="870347" eaLnBrk="0" hangingPunct="0">
              <a:buClr>
                <a:srgbClr val="0BD0D9"/>
              </a:buClr>
              <a:buSzPct val="95000"/>
              <a:tabLst>
                <a:tab pos="0" algn="l"/>
                <a:tab pos="426244" algn="l"/>
                <a:tab pos="853679" algn="l"/>
                <a:tab pos="1282304" algn="l"/>
                <a:tab pos="1709738" algn="l"/>
                <a:tab pos="2137172" algn="l"/>
                <a:tab pos="2565797" algn="l"/>
                <a:tab pos="2993231" algn="l"/>
                <a:tab pos="3421856" algn="l"/>
                <a:tab pos="3849291" algn="l"/>
                <a:tab pos="4276725" algn="l"/>
                <a:tab pos="4705350" algn="l"/>
                <a:tab pos="5132785" algn="l"/>
                <a:tab pos="5560219" algn="l"/>
                <a:tab pos="5988844" algn="l"/>
                <a:tab pos="6416279" algn="l"/>
                <a:tab pos="6843713" algn="l"/>
                <a:tab pos="7272338" algn="l"/>
                <a:tab pos="7699772" algn="l"/>
                <a:tab pos="8127206" algn="l"/>
                <a:tab pos="8555831" algn="l"/>
              </a:tabLst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 (812) 542-12-36, 542-15-21,факс (812) 542-16-27,542-71-48</a:t>
            </a:r>
            <a:endParaRPr lang="en-U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Козлова С.П.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kozlova@kp-plant.ru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Орлова Е.В.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Parf_OR@mail.ru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595CA68C-549B-4A73-A266-49BB0FF35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330559" y="36418"/>
            <a:ext cx="825947" cy="868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6697736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3243</TotalTime>
  <Words>1422</Words>
  <Application>Microsoft Office PowerPoint</Application>
  <PresentationFormat>Широкоэкранный</PresentationFormat>
  <Paragraphs>178</Paragraphs>
  <Slides>14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Calibri</vt:lpstr>
      <vt:lpstr>Century Gothic</vt:lpstr>
      <vt:lpstr>Symbol</vt:lpstr>
      <vt:lpstr>Times New Roman</vt:lpstr>
      <vt:lpstr>Tw Cen MT</vt:lpstr>
      <vt:lpstr>Wingdings 2</vt:lpstr>
      <vt:lpstr>Wingdings 3</vt:lpstr>
      <vt:lpstr>Сектор</vt:lpstr>
      <vt:lpstr>Презентация PowerPoint</vt:lpstr>
      <vt:lpstr>ЦЕЛИ И Задачи  программы «Профессионалитет»</vt:lpstr>
      <vt:lpstr>Презентация PowerPoint</vt:lpstr>
      <vt:lpstr>Проведение совместного обучения с АО «ПТЗ» в рамках программы «Профессионалитет» </vt:lpstr>
      <vt:lpstr>Презентация PowerPoint</vt:lpstr>
      <vt:lpstr>ИНЖИНИРИНГОВЫЕ ПРОЕКТЫ, Реализованные В 2021 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рамках евразийской экономической перспективы состоялось подписание соглашения по формированию сетевого взаимодействия направленного на комплексное решение научно-технических, производственных, инновационных, образовательных и иных технико-экономических задач, обеспечивающих организацию экономики замкнутого цикла и разработку «зелёных» технологий, способствующих формированию отрасли по переработке вторичных ресурсов (полимерных отходов) и улучшению качества работы и жизни на территории Северо-Западного федерального округа.   Участники церемонии: СПбГЭУ, международный  консорциум «Санкт-Петербургский Кластер Чистых  технологий для городской среды», СПбГТИ (ТУ) и  Научно-производственный консорциум  «Полимерный кластер Санкт-Петербурга».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Козлова С</dc:creator>
  <cp:lastModifiedBy>Козлова С</cp:lastModifiedBy>
  <cp:revision>112</cp:revision>
  <cp:lastPrinted>2022-03-14T14:00:09Z</cp:lastPrinted>
  <dcterms:created xsi:type="dcterms:W3CDTF">2021-12-10T13:45:11Z</dcterms:created>
  <dcterms:modified xsi:type="dcterms:W3CDTF">2022-04-25T13:18:33Z</dcterms:modified>
</cp:coreProperties>
</file>