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68" r:id="rId2"/>
    <p:sldId id="277" r:id="rId3"/>
    <p:sldId id="270" r:id="rId4"/>
    <p:sldId id="280" r:id="rId5"/>
    <p:sldId id="274" r:id="rId6"/>
    <p:sldId id="259" r:id="rId7"/>
    <p:sldId id="273" r:id="rId8"/>
    <p:sldId id="264" r:id="rId9"/>
    <p:sldId id="269" r:id="rId10"/>
    <p:sldId id="267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65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701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94680" autoAdjust="0"/>
  </p:normalViewPr>
  <p:slideViewPr>
    <p:cSldViewPr snapToGrid="0" showGuides="1">
      <p:cViewPr varScale="1">
        <p:scale>
          <a:sx n="115" d="100"/>
          <a:sy n="115" d="100"/>
        </p:scale>
        <p:origin x="758" y="86"/>
      </p:cViewPr>
      <p:guideLst>
        <p:guide pos="765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F70B1-3ECE-4938-AA5E-E3AF2260F3F3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BF12B-7BAA-47C7-AF8D-7E2509A3C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15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>
          <a:xfrm>
            <a:off x="1819275" y="1733550"/>
            <a:ext cx="8839200" cy="23050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aseline="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ru-RU" dirty="0"/>
              <a:t>Название </a:t>
            </a:r>
            <a:r>
              <a:rPr lang="ru-RU" dirty="0" err="1"/>
              <a:t>стартапа</a:t>
            </a:r>
            <a:endParaRPr lang="ru-RU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2867A0"/>
                </a:solidFill>
              </a:rPr>
              <a:t>Технологическое направление: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4829174" y="4356100"/>
            <a:ext cx="5864226" cy="368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8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наименование</a:t>
            </a:r>
          </a:p>
        </p:txBody>
      </p:sp>
    </p:spTree>
    <p:extLst>
      <p:ext uri="{BB962C8B-B14F-4D97-AF65-F5344CB8AC3E}">
        <p14:creationId xmlns:p14="http://schemas.microsoft.com/office/powerpoint/2010/main" val="215027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ннот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5316" y="104326"/>
            <a:ext cx="164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Аннотация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86675" y="3181350"/>
            <a:ext cx="1985025" cy="2819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5461000" y="3181350"/>
            <a:ext cx="2749550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549625" y="3181350"/>
            <a:ext cx="33185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1" y="800100"/>
            <a:ext cx="4705350" cy="723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(1-2 предложения)</a:t>
            </a:r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7239001" y="800100"/>
            <a:ext cx="4362450" cy="723900"/>
          </a:xfrm>
        </p:spPr>
        <p:txBody>
          <a:bodyPr>
            <a:normAutofit/>
          </a:bodyPr>
          <a:lstStyle>
            <a:lvl1pPr marL="285750" indent="-285750">
              <a:lnSpc>
                <a:spcPct val="70000"/>
              </a:lnSpc>
              <a:buClr>
                <a:srgbClr val="2867A0"/>
              </a:buClr>
              <a:buFont typeface="Arial" panose="020B0604020202020204" pitchFamily="34" charset="0"/>
              <a:buChar char="•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 (5-7 задач)</a:t>
            </a: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2752075" y="3181350"/>
            <a:ext cx="19850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652489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 - как продукт решает проблем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Решение: как продукт решает проблему потребителя</a:t>
            </a:r>
          </a:p>
        </p:txBody>
      </p:sp>
      <p:grpSp>
        <p:nvGrpSpPr>
          <p:cNvPr id="17" name="Группа 16"/>
          <p:cNvGrpSpPr/>
          <p:nvPr userDrawn="1"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Преимущества, выгоды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gains)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28" name="Группа 27"/>
          <p:cNvGrpSpPr/>
          <p:nvPr userDrawn="1"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Проблемы, боли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мешает потребителю выполнять свои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волнует потребителя до, во время и после выполнения задачи?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Не желательные свойства продукта, препятствия?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Потребности/задачи/работы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jobs)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задачи потребителя решает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Для чего потребитель покупает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потребности закрывает?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</p:spPr>
      </p:pic>
      <p:sp>
        <p:nvSpPr>
          <p:cNvPr id="40" name="Прямоугольник 39"/>
          <p:cNvSpPr/>
          <p:nvPr userDrawn="1"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6195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6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3053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  <p:sp>
        <p:nvSpPr>
          <p:cNvPr id="4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2296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228790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Проблема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проблемной ситуации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4" y="3742870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Статистика, результаты опросов, ссылки на источники</a:t>
            </a:r>
          </a:p>
        </p:txBody>
      </p:sp>
    </p:spTree>
    <p:extLst>
      <p:ext uri="{BB962C8B-B14F-4D97-AF65-F5344CB8AC3E}">
        <p14:creationId xmlns:p14="http://schemas.microsoft.com/office/powerpoint/2010/main" val="1427527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B2B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юр.лиц</a:t>
            </a:r>
            <a:r>
              <a:rPr lang="ru-RU" dirty="0"/>
              <a:t> /компаний указать: категория бизнеса (малый, средний, крупный), отрасль, география, специфика деятельности </a:t>
            </a:r>
            <a:r>
              <a:rPr lang="ru-RU" dirty="0" err="1"/>
              <a:t>итд</a:t>
            </a:r>
            <a:r>
              <a:rPr lang="ru-RU" dirty="0"/>
              <a:t>.. При наличии привести конкретные примеры таких компаний с указанием полного наименования юридического лица</a:t>
            </a:r>
          </a:p>
        </p:txBody>
      </p:sp>
    </p:spTree>
    <p:extLst>
      <p:ext uri="{BB962C8B-B14F-4D97-AF65-F5344CB8AC3E}">
        <p14:creationId xmlns:p14="http://schemas.microsoft.com/office/powerpoint/2010/main" val="787891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>
                <a:solidFill>
                  <a:srgbClr val="FD5701"/>
                </a:solidFill>
              </a:rPr>
              <a:t>B2C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Для описания представителей потребительского сегмента в виде </a:t>
            </a:r>
            <a:r>
              <a:rPr lang="ru-RU" dirty="0" err="1"/>
              <a:t>физ.лиц</a:t>
            </a:r>
            <a:r>
              <a:rPr lang="ru-RU" dirty="0"/>
              <a:t> указать: социально-демографические характеристики (пол, возраст, образование, уровень дохода </a:t>
            </a:r>
            <a:r>
              <a:rPr lang="ru-RU" dirty="0" err="1"/>
              <a:t>итд</a:t>
            </a:r>
            <a:r>
              <a:rPr lang="ru-RU" dirty="0"/>
              <a:t>.), вкусы, предпочтения, привычки, модели потребления </a:t>
            </a:r>
            <a:r>
              <a:rPr lang="ru-RU" dirty="0" err="1"/>
              <a:t>итд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14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зульат /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4410" y="142426"/>
            <a:ext cx="28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Результат / продукт</a:t>
            </a: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5" y="3481614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Описание продукта – технические, функциональные, эксплуатационные и иные характеристики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5" y="1028700"/>
            <a:ext cx="4996996" cy="66947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Технология, сервис, устройство, свой вариант</a:t>
            </a:r>
          </a:p>
        </p:txBody>
      </p:sp>
    </p:spTree>
    <p:extLst>
      <p:ext uri="{BB962C8B-B14F-4D97-AF65-F5344CB8AC3E}">
        <p14:creationId xmlns:p14="http://schemas.microsoft.com/office/powerpoint/2010/main" val="248196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нностное пред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Ценностное</a:t>
            </a:r>
            <a:r>
              <a:rPr lang="ru-RU" sz="2400" b="1" baseline="0" dirty="0">
                <a:solidFill>
                  <a:srgbClr val="2867A0"/>
                </a:solidFill>
              </a:rPr>
              <a:t> предложение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74173" y="740454"/>
            <a:ext cx="7812313" cy="1233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формулировка ценностного предложения по формуле – наш товар (услуга, технология) помогает «потребительский сегмент», которые хотят «выполняемая задача», тем, что «определение действия (снижает, избавляет или повышает) и определение действия (увеличивает/позволяет)"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02789" y="3545114"/>
            <a:ext cx="4007953" cy="236220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перечисление</a:t>
            </a:r>
          </a:p>
          <a:p>
            <a:pPr lvl="0"/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46462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Бизнес-модель</a:t>
            </a:r>
          </a:p>
        </p:txBody>
      </p:sp>
      <p:sp>
        <p:nvSpPr>
          <p:cNvPr id="5" name="Google Shape;526;p43">
            <a:extLst>
              <a:ext uri="{FF2B5EF4-FFF2-40B4-BE49-F238E27FC236}">
                <a16:creationId xmlns:a16="http://schemas.microsoft.com/office/drawing/2014/main" id="{BF8B7A66-5663-FB08-2AD6-0085C6794F2A}"/>
              </a:ext>
            </a:extLst>
          </p:cNvPr>
          <p:cNvSpPr txBox="1"/>
          <p:nvPr userDrawn="1"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527;p43">
            <a:extLst>
              <a:ext uri="{FF2B5EF4-FFF2-40B4-BE49-F238E27FC236}">
                <a16:creationId xmlns:a16="http://schemas.microsoft.com/office/drawing/2014/main" id="{F8B339A6-31D8-60BF-A026-59D4910E122E}"/>
              </a:ext>
            </a:extLst>
          </p:cNvPr>
          <p:cNvSpPr txBox="1"/>
          <p:nvPr userDrawn="1"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Google Shape;528;p43">
            <a:extLst>
              <a:ext uri="{FF2B5EF4-FFF2-40B4-BE49-F238E27FC236}">
                <a16:creationId xmlns:a16="http://schemas.microsoft.com/office/drawing/2014/main" id="{F785EAA9-2531-EAF0-68A8-89D15B70C1FE}"/>
              </a:ext>
            </a:extLst>
          </p:cNvPr>
          <p:cNvSpPr txBox="1"/>
          <p:nvPr userDrawn="1"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Google Shape;529;p43">
            <a:extLst>
              <a:ext uri="{FF2B5EF4-FFF2-40B4-BE49-F238E27FC236}">
                <a16:creationId xmlns:a16="http://schemas.microsoft.com/office/drawing/2014/main" id="{87F3961D-6689-BF38-238D-FEA48614AF58}"/>
              </a:ext>
            </a:extLst>
          </p:cNvPr>
          <p:cNvSpPr txBox="1"/>
          <p:nvPr userDrawn="1"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Google Shape;530;p43">
            <a:extLst>
              <a:ext uri="{FF2B5EF4-FFF2-40B4-BE49-F238E27FC236}">
                <a16:creationId xmlns:a16="http://schemas.microsoft.com/office/drawing/2014/main" id="{7EA61AB4-6721-CA02-3313-616534F2C4E4}"/>
              </a:ext>
            </a:extLst>
          </p:cNvPr>
          <p:cNvSpPr txBox="1"/>
          <p:nvPr userDrawn="1"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531;p43">
            <a:extLst>
              <a:ext uri="{FF2B5EF4-FFF2-40B4-BE49-F238E27FC236}">
                <a16:creationId xmlns:a16="http://schemas.microsoft.com/office/drawing/2014/main" id="{74A6E597-B0CE-A9F4-6B64-A3AD8BB95AF7}"/>
              </a:ext>
            </a:extLst>
          </p:cNvPr>
          <p:cNvSpPr txBox="1"/>
          <p:nvPr userDrawn="1"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Google Shape;532;p43">
            <a:extLst>
              <a:ext uri="{FF2B5EF4-FFF2-40B4-BE49-F238E27FC236}">
                <a16:creationId xmlns:a16="http://schemas.microsoft.com/office/drawing/2014/main" id="{516158E5-FD7E-3C0A-41F2-4BCD6BFCA71C}"/>
              </a:ext>
            </a:extLst>
          </p:cNvPr>
          <p:cNvSpPr txBox="1"/>
          <p:nvPr userDrawn="1"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 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" name="Google Shape;533;p43">
            <a:extLst>
              <a:ext uri="{FF2B5EF4-FFF2-40B4-BE49-F238E27FC236}">
                <a16:creationId xmlns:a16="http://schemas.microsoft.com/office/drawing/2014/main" id="{60B2C170-FA35-BFC9-ECD7-FF744DD8D75B}"/>
              </a:ext>
            </a:extLst>
          </p:cNvPr>
          <p:cNvSpPr txBox="1"/>
          <p:nvPr userDrawn="1"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Google Shape;534;p43">
            <a:extLst>
              <a:ext uri="{FF2B5EF4-FFF2-40B4-BE49-F238E27FC236}">
                <a16:creationId xmlns:a16="http://schemas.microsoft.com/office/drawing/2014/main" id="{91777D51-2994-B0E0-67D7-D50EA322786C}"/>
              </a:ext>
            </a:extLst>
          </p:cNvPr>
          <p:cNvSpPr txBox="1"/>
          <p:nvPr userDrawn="1"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Google Shape;535;p43">
            <a:extLst>
              <a:ext uri="{FF2B5EF4-FFF2-40B4-BE49-F238E27FC236}">
                <a16:creationId xmlns:a16="http://schemas.microsoft.com/office/drawing/2014/main" id="{57F846ED-75F4-B41F-642B-8517EB818FEE}"/>
              </a:ext>
            </a:extLst>
          </p:cNvPr>
          <p:cNvSpPr/>
          <p:nvPr userDrawn="1"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7" name="Google Shape;536;p43">
            <a:extLst>
              <a:ext uri="{FF2B5EF4-FFF2-40B4-BE49-F238E27FC236}">
                <a16:creationId xmlns:a16="http://schemas.microsoft.com/office/drawing/2014/main" id="{4F8A154F-300F-1087-42E0-C06690A4F2A2}"/>
              </a:ext>
            </a:extLst>
          </p:cNvPr>
          <p:cNvSpPr/>
          <p:nvPr userDrawn="1"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8" name="Google Shape;537;p43">
            <a:extLst>
              <a:ext uri="{FF2B5EF4-FFF2-40B4-BE49-F238E27FC236}">
                <a16:creationId xmlns:a16="http://schemas.microsoft.com/office/drawing/2014/main" id="{C720B44E-B5EE-52AE-F1D3-31211EB8E5E9}"/>
              </a:ext>
            </a:extLst>
          </p:cNvPr>
          <p:cNvSpPr/>
          <p:nvPr userDrawn="1"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9" name="Google Shape;538;p43">
            <a:extLst>
              <a:ext uri="{FF2B5EF4-FFF2-40B4-BE49-F238E27FC236}">
                <a16:creationId xmlns:a16="http://schemas.microsoft.com/office/drawing/2014/main" id="{43178A68-8C80-B5EC-9EA8-A9E67FFE514E}"/>
              </a:ext>
            </a:extLst>
          </p:cNvPr>
          <p:cNvSpPr/>
          <p:nvPr userDrawn="1"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20" name="Google Shape;539;p43">
            <a:extLst>
              <a:ext uri="{FF2B5EF4-FFF2-40B4-BE49-F238E27FC236}">
                <a16:creationId xmlns:a16="http://schemas.microsoft.com/office/drawing/2014/main" id="{E51B4A1B-5FB6-F7D0-CE38-4B37A2AB51E6}"/>
              </a:ext>
            </a:extLst>
          </p:cNvPr>
          <p:cNvGrpSpPr/>
          <p:nvPr userDrawn="1"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21" name="Google Shape;540;p43">
              <a:extLst>
                <a:ext uri="{FF2B5EF4-FFF2-40B4-BE49-F238E27FC236}">
                  <a16:creationId xmlns:a16="http://schemas.microsoft.com/office/drawing/2014/main" id="{A919B29D-BA12-6D0C-4BC9-F82E9210DD87}"/>
                </a:ext>
              </a:extLst>
            </p:cNvPr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2" name="Google Shape;541;p43">
              <a:extLst>
                <a:ext uri="{FF2B5EF4-FFF2-40B4-BE49-F238E27FC236}">
                  <a16:creationId xmlns:a16="http://schemas.microsoft.com/office/drawing/2014/main" id="{FDF7956E-CC78-0626-4682-B391A7F608DF}"/>
                </a:ext>
              </a:extLst>
            </p:cNvPr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23" name="Google Shape;542;p43">
            <a:extLst>
              <a:ext uri="{FF2B5EF4-FFF2-40B4-BE49-F238E27FC236}">
                <a16:creationId xmlns:a16="http://schemas.microsoft.com/office/drawing/2014/main" id="{99983DDE-1C49-6282-D4C4-A09013D39479}"/>
              </a:ext>
            </a:extLst>
          </p:cNvPr>
          <p:cNvGrpSpPr/>
          <p:nvPr userDrawn="1"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24" name="Google Shape;543;p43">
              <a:extLst>
                <a:ext uri="{FF2B5EF4-FFF2-40B4-BE49-F238E27FC236}">
                  <a16:creationId xmlns:a16="http://schemas.microsoft.com/office/drawing/2014/main" id="{13D3020D-3311-976D-C4F4-0531483A42BF}"/>
                </a:ext>
              </a:extLst>
            </p:cNvPr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Google Shape;544;p43">
              <a:extLst>
                <a:ext uri="{FF2B5EF4-FFF2-40B4-BE49-F238E27FC236}">
                  <a16:creationId xmlns:a16="http://schemas.microsoft.com/office/drawing/2014/main" id="{B3497A46-C83E-CF92-658B-9D3A1FDB55F7}"/>
                </a:ext>
              </a:extLst>
            </p:cNvPr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6" name="Google Shape;545;p43">
              <a:extLst>
                <a:ext uri="{FF2B5EF4-FFF2-40B4-BE49-F238E27FC236}">
                  <a16:creationId xmlns:a16="http://schemas.microsoft.com/office/drawing/2014/main" id="{3F8A6066-4A19-5E11-45FE-0878C9FAB247}"/>
                </a:ext>
              </a:extLst>
            </p:cNvPr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7" name="Google Shape;546;p43">
              <a:extLst>
                <a:ext uri="{FF2B5EF4-FFF2-40B4-BE49-F238E27FC236}">
                  <a16:creationId xmlns:a16="http://schemas.microsoft.com/office/drawing/2014/main" id="{72FBD693-E722-3B29-1B73-D6258B899ED5}"/>
                </a:ext>
              </a:extLst>
            </p:cNvPr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Google Shape;547;p43">
              <a:extLst>
                <a:ext uri="{FF2B5EF4-FFF2-40B4-BE49-F238E27FC236}">
                  <a16:creationId xmlns:a16="http://schemas.microsoft.com/office/drawing/2014/main" id="{109A1987-952B-FC2A-48F5-C468DBBC4536}"/>
                </a:ext>
              </a:extLst>
            </p:cNvPr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Google Shape;548;p43">
              <a:extLst>
                <a:ext uri="{FF2B5EF4-FFF2-40B4-BE49-F238E27FC236}">
                  <a16:creationId xmlns:a16="http://schemas.microsoft.com/office/drawing/2014/main" id="{0FFBC526-B6D5-D4FD-C53B-2E2A853106CC}"/>
                </a:ext>
              </a:extLst>
            </p:cNvPr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0" name="Google Shape;549;p43">
              <a:extLst>
                <a:ext uri="{FF2B5EF4-FFF2-40B4-BE49-F238E27FC236}">
                  <a16:creationId xmlns:a16="http://schemas.microsoft.com/office/drawing/2014/main" id="{40B6A416-7C10-34AC-D1F2-AC43B6980A7D}"/>
                </a:ext>
              </a:extLst>
            </p:cNvPr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31" name="Google Shape;550;p43">
            <a:extLst>
              <a:ext uri="{FF2B5EF4-FFF2-40B4-BE49-F238E27FC236}">
                <a16:creationId xmlns:a16="http://schemas.microsoft.com/office/drawing/2014/main" id="{43A3729C-1C9F-4CD2-8BF8-5419DAF5E859}"/>
              </a:ext>
            </a:extLst>
          </p:cNvPr>
          <p:cNvGrpSpPr/>
          <p:nvPr userDrawn="1"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32" name="Google Shape;551;p43">
              <a:extLst>
                <a:ext uri="{FF2B5EF4-FFF2-40B4-BE49-F238E27FC236}">
                  <a16:creationId xmlns:a16="http://schemas.microsoft.com/office/drawing/2014/main" id="{6D05467E-716B-64E6-0A51-EEF811ECB716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3" name="Google Shape;552;p43">
              <a:extLst>
                <a:ext uri="{FF2B5EF4-FFF2-40B4-BE49-F238E27FC236}">
                  <a16:creationId xmlns:a16="http://schemas.microsoft.com/office/drawing/2014/main" id="{845CDFA5-ADE1-1EBF-EAC0-6E2031F70342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4" name="Google Shape;553;p43">
              <a:extLst>
                <a:ext uri="{FF2B5EF4-FFF2-40B4-BE49-F238E27FC236}">
                  <a16:creationId xmlns:a16="http://schemas.microsoft.com/office/drawing/2014/main" id="{E3082F2A-8EE5-301F-3949-2BFF4550067E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5" name="Google Shape;554;p43">
              <a:extLst>
                <a:ext uri="{FF2B5EF4-FFF2-40B4-BE49-F238E27FC236}">
                  <a16:creationId xmlns:a16="http://schemas.microsoft.com/office/drawing/2014/main" id="{A8E038D9-B049-5D26-E2A1-78C5D6B9A66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6" name="Google Shape;555;p43">
              <a:extLst>
                <a:ext uri="{FF2B5EF4-FFF2-40B4-BE49-F238E27FC236}">
                  <a16:creationId xmlns:a16="http://schemas.microsoft.com/office/drawing/2014/main" id="{3F9DE3DD-B452-4EF8-7B8C-13032BF5D495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7" name="Google Shape;556;p43">
              <a:extLst>
                <a:ext uri="{FF2B5EF4-FFF2-40B4-BE49-F238E27FC236}">
                  <a16:creationId xmlns:a16="http://schemas.microsoft.com/office/drawing/2014/main" id="{E2FDB3C9-2DF9-4822-B443-193244422A8A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8" name="Google Shape;557;p43">
              <a:extLst>
                <a:ext uri="{FF2B5EF4-FFF2-40B4-BE49-F238E27FC236}">
                  <a16:creationId xmlns:a16="http://schemas.microsoft.com/office/drawing/2014/main" id="{FAF13B28-A97B-DD6A-FF26-E03BB2618C4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9" name="Google Shape;558;p43">
              <a:extLst>
                <a:ext uri="{FF2B5EF4-FFF2-40B4-BE49-F238E27FC236}">
                  <a16:creationId xmlns:a16="http://schemas.microsoft.com/office/drawing/2014/main" id="{FF65F6D0-A3CB-199C-F2F8-DFE858AD2E3B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0" name="Google Shape;559;p43">
              <a:extLst>
                <a:ext uri="{FF2B5EF4-FFF2-40B4-BE49-F238E27FC236}">
                  <a16:creationId xmlns:a16="http://schemas.microsoft.com/office/drawing/2014/main" id="{91BEF464-C04E-76C4-2A3C-392FFBC3FAA1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1" name="Google Shape;560;p43">
              <a:extLst>
                <a:ext uri="{FF2B5EF4-FFF2-40B4-BE49-F238E27FC236}">
                  <a16:creationId xmlns:a16="http://schemas.microsoft.com/office/drawing/2014/main" id="{0C655085-ECDF-35BF-9F2C-23E6BDEE6597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2" name="Google Shape;561;p43">
              <a:extLst>
                <a:ext uri="{FF2B5EF4-FFF2-40B4-BE49-F238E27FC236}">
                  <a16:creationId xmlns:a16="http://schemas.microsoft.com/office/drawing/2014/main" id="{83D03064-9000-7818-9888-912F75794F5B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43" name="Google Shape;562;p43">
            <a:extLst>
              <a:ext uri="{FF2B5EF4-FFF2-40B4-BE49-F238E27FC236}">
                <a16:creationId xmlns:a16="http://schemas.microsoft.com/office/drawing/2014/main" id="{8C974379-768E-BEDB-8505-21D6E4D0DB7F}"/>
              </a:ext>
            </a:extLst>
          </p:cNvPr>
          <p:cNvGrpSpPr/>
          <p:nvPr userDrawn="1"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44" name="Google Shape;563;p43">
              <a:extLst>
                <a:ext uri="{FF2B5EF4-FFF2-40B4-BE49-F238E27FC236}">
                  <a16:creationId xmlns:a16="http://schemas.microsoft.com/office/drawing/2014/main" id="{A17C81AE-A760-FD64-1D22-5ABD95057CA9}"/>
                </a:ext>
              </a:extLst>
            </p:cNvPr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5" name="Google Shape;564;p43">
              <a:extLst>
                <a:ext uri="{FF2B5EF4-FFF2-40B4-BE49-F238E27FC236}">
                  <a16:creationId xmlns:a16="http://schemas.microsoft.com/office/drawing/2014/main" id="{1C2787CD-124B-4143-DA6D-3E2847244E8D}"/>
                </a:ext>
              </a:extLst>
            </p:cNvPr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6" name="Google Shape;565;p43">
              <a:extLst>
                <a:ext uri="{FF2B5EF4-FFF2-40B4-BE49-F238E27FC236}">
                  <a16:creationId xmlns:a16="http://schemas.microsoft.com/office/drawing/2014/main" id="{0EC9BE64-3A24-2872-5EFF-A771FF34803C}"/>
                </a:ext>
              </a:extLst>
            </p:cNvPr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7" name="Google Shape;566;p43">
              <a:extLst>
                <a:ext uri="{FF2B5EF4-FFF2-40B4-BE49-F238E27FC236}">
                  <a16:creationId xmlns:a16="http://schemas.microsoft.com/office/drawing/2014/main" id="{0C39EEBC-B1A4-DA2A-B51E-BAA02B53387A}"/>
                </a:ext>
              </a:extLst>
            </p:cNvPr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8" name="Google Shape;567;p43">
              <a:extLst>
                <a:ext uri="{FF2B5EF4-FFF2-40B4-BE49-F238E27FC236}">
                  <a16:creationId xmlns:a16="http://schemas.microsoft.com/office/drawing/2014/main" id="{94E05834-673D-8A06-A8A6-90E3541D14F4}"/>
                </a:ext>
              </a:extLst>
            </p:cNvPr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49" name="Google Shape;568;p43">
            <a:extLst>
              <a:ext uri="{FF2B5EF4-FFF2-40B4-BE49-F238E27FC236}">
                <a16:creationId xmlns:a16="http://schemas.microsoft.com/office/drawing/2014/main" id="{644FBAA9-2B0B-7D04-9744-8E34EB1A83AE}"/>
              </a:ext>
            </a:extLst>
          </p:cNvPr>
          <p:cNvSpPr/>
          <p:nvPr userDrawn="1"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id="{76249948-23D1-936D-0BE4-3CA486264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2544670" y="787012"/>
            <a:ext cx="1777856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виды деятельности</a:t>
            </a: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id="{9D4D51F8-ADC7-BEB2-C008-8C7C894F2B98}"/>
              </a:ext>
            </a:extLst>
          </p:cNvPr>
          <p:cNvSpPr txBox="1">
            <a:spLocks/>
          </p:cNvSpPr>
          <p:nvPr userDrawn="1"/>
        </p:nvSpPr>
        <p:spPr>
          <a:xfrm>
            <a:off x="4816641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Ценностное предложение</a:t>
            </a: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159B9228-F4F8-484D-E563-1F8351D4D9D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68DCBEE0-1D27-B0C3-B027-663871E965FA}"/>
              </a:ext>
            </a:extLst>
          </p:cNvPr>
          <p:cNvSpPr txBox="1">
            <a:spLocks/>
          </p:cNvSpPr>
          <p:nvPr userDrawn="1"/>
        </p:nvSpPr>
        <p:spPr>
          <a:xfrm>
            <a:off x="709053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Взаимоотношения с клиентом</a:t>
            </a: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EA1E0FC6-EE65-32E0-56C1-F41ADC2EA3AF}"/>
              </a:ext>
            </a:extLst>
          </p:cNvPr>
          <p:cNvSpPr txBox="1">
            <a:spLocks/>
          </p:cNvSpPr>
          <p:nvPr userDrawn="1"/>
        </p:nvSpPr>
        <p:spPr>
          <a:xfrm>
            <a:off x="937184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Потребительские сегменты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C0EED07D-C54D-FF28-1D78-FE45CE87A4E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1831C6AE-DADE-A4AD-E923-5AAFD14B61B5}"/>
              </a:ext>
            </a:extLst>
          </p:cNvPr>
          <p:cNvSpPr txBox="1">
            <a:spLocks/>
          </p:cNvSpPr>
          <p:nvPr userDrawn="1"/>
        </p:nvSpPr>
        <p:spPr>
          <a:xfrm>
            <a:off x="7090532" y="2885486"/>
            <a:ext cx="1806565" cy="2601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Каналы сбыта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9C78F5F0-2800-C973-F285-31DA41FAB94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DAE86C55-C4E0-0530-D442-CC1617DB96E2}"/>
              </a:ext>
            </a:extLst>
          </p:cNvPr>
          <p:cNvSpPr txBox="1">
            <a:spLocks/>
          </p:cNvSpPr>
          <p:nvPr userDrawn="1"/>
        </p:nvSpPr>
        <p:spPr>
          <a:xfrm>
            <a:off x="288265" y="5068819"/>
            <a:ext cx="4763700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Структура издержек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DC9925C3-5767-5386-4AB6-76DC1903717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4E15BFD6-F51F-9A90-D15F-494EF71C4C50}"/>
              </a:ext>
            </a:extLst>
          </p:cNvPr>
          <p:cNvSpPr txBox="1">
            <a:spLocks/>
          </p:cNvSpPr>
          <p:nvPr userDrawn="1"/>
        </p:nvSpPr>
        <p:spPr>
          <a:xfrm>
            <a:off x="5992464" y="5068819"/>
            <a:ext cx="5006266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Потоки доходов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id="{2C7DAA4C-3857-7BCC-B467-F26BAC523EFC}"/>
              </a:ext>
            </a:extLst>
          </p:cNvPr>
          <p:cNvSpPr txBox="1">
            <a:spLocks/>
          </p:cNvSpPr>
          <p:nvPr userDrawn="1"/>
        </p:nvSpPr>
        <p:spPr>
          <a:xfrm>
            <a:off x="2544670" y="2910468"/>
            <a:ext cx="1777856" cy="2328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ресурсы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FDD7F521-55C0-78BD-7DC9-6078F3E004E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5" name="Текст 256">
            <a:extLst>
              <a:ext uri="{FF2B5EF4-FFF2-40B4-BE49-F238E27FC236}">
                <a16:creationId xmlns:a16="http://schemas.microsoft.com/office/drawing/2014/main" id="{DEE1F5CA-DB39-A830-3018-CCC982A5A9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id="{63048D07-DB93-E1EF-DEF7-16451197C0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9679F"/>
              </a:buClr>
              <a:buFontTx/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7" name="Текст 262">
            <a:extLst>
              <a:ext uri="{FF2B5EF4-FFF2-40B4-BE49-F238E27FC236}">
                <a16:creationId xmlns:a16="http://schemas.microsoft.com/office/drawing/2014/main" id="{EB987EDB-AAA1-C171-F93E-12A9943D89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335688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25000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то есть сейчас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Что</a:t>
            </a:r>
            <a:r>
              <a:rPr lang="ru-RU" sz="2400" b="1" baseline="0" dirty="0">
                <a:solidFill>
                  <a:srgbClr val="2867A0"/>
                </a:solidFill>
              </a:rPr>
              <a:t> есть сейчас?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9159876" cy="13371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Задел команды (патенты, публикации, подтвержденные результаты экспериментов, опросов </a:t>
            </a:r>
            <a:r>
              <a:rPr lang="ru-RU" dirty="0" err="1"/>
              <a:t>итд</a:t>
            </a:r>
            <a:r>
              <a:rPr lang="ru-RU" dirty="0"/>
              <a:t>.)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55575" y="3016250"/>
            <a:ext cx="4073525" cy="26670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Указывается стадия готовности продукта на момент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615827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Команда</a:t>
            </a: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7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7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42"/>
          </p:nvPr>
        </p:nvSpPr>
        <p:spPr>
          <a:xfrm>
            <a:off x="228603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1" name="Текст 6"/>
          <p:cNvSpPr>
            <a:spLocks noGrp="1"/>
          </p:cNvSpPr>
          <p:nvPr>
            <p:ph type="body" sz="quarter" idx="43" hasCustomPrompt="1"/>
          </p:nvPr>
        </p:nvSpPr>
        <p:spPr>
          <a:xfrm>
            <a:off x="4509863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2" name="Текст 6"/>
          <p:cNvSpPr>
            <a:spLocks noGrp="1"/>
          </p:cNvSpPr>
          <p:nvPr>
            <p:ph type="body" sz="quarter" idx="44" hasCustomPrompt="1"/>
          </p:nvPr>
        </p:nvSpPr>
        <p:spPr>
          <a:xfrm>
            <a:off x="4509863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43" name="Рисунок 42"/>
          <p:cNvSpPr>
            <a:spLocks noGrp="1"/>
          </p:cNvSpPr>
          <p:nvPr>
            <p:ph type="pic" sz="quarter" idx="45"/>
          </p:nvPr>
        </p:nvSpPr>
        <p:spPr>
          <a:xfrm>
            <a:off x="4582889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8" name="Текст 6"/>
          <p:cNvSpPr>
            <a:spLocks noGrp="1"/>
          </p:cNvSpPr>
          <p:nvPr>
            <p:ph type="body" sz="quarter" idx="46" hasCustomPrompt="1"/>
          </p:nvPr>
        </p:nvSpPr>
        <p:spPr>
          <a:xfrm>
            <a:off x="8457749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9" name="Текст 6"/>
          <p:cNvSpPr>
            <a:spLocks noGrp="1"/>
          </p:cNvSpPr>
          <p:nvPr>
            <p:ph type="body" sz="quarter" idx="47" hasCustomPrompt="1"/>
          </p:nvPr>
        </p:nvSpPr>
        <p:spPr>
          <a:xfrm>
            <a:off x="8457749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50" name="Рисунок 49"/>
          <p:cNvSpPr>
            <a:spLocks noGrp="1"/>
          </p:cNvSpPr>
          <p:nvPr>
            <p:ph type="pic" sz="quarter" idx="48"/>
          </p:nvPr>
        </p:nvSpPr>
        <p:spPr>
          <a:xfrm>
            <a:off x="8530775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2" name="Текст 6"/>
          <p:cNvSpPr>
            <a:spLocks noGrp="1"/>
          </p:cNvSpPr>
          <p:nvPr>
            <p:ph type="body" sz="quarter" idx="49" hasCustomPrompt="1"/>
          </p:nvPr>
        </p:nvSpPr>
        <p:spPr>
          <a:xfrm>
            <a:off x="155577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3" name="Текст 6"/>
          <p:cNvSpPr>
            <a:spLocks noGrp="1"/>
          </p:cNvSpPr>
          <p:nvPr>
            <p:ph type="body" sz="quarter" idx="50" hasCustomPrompt="1"/>
          </p:nvPr>
        </p:nvSpPr>
        <p:spPr>
          <a:xfrm>
            <a:off x="155577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4" name="Рисунок 73"/>
          <p:cNvSpPr>
            <a:spLocks noGrp="1"/>
          </p:cNvSpPr>
          <p:nvPr>
            <p:ph type="pic" sz="quarter" idx="51"/>
          </p:nvPr>
        </p:nvSpPr>
        <p:spPr>
          <a:xfrm>
            <a:off x="228603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5" name="Текст 6"/>
          <p:cNvSpPr>
            <a:spLocks noGrp="1"/>
          </p:cNvSpPr>
          <p:nvPr>
            <p:ph type="body" sz="quarter" idx="52" hasCustomPrompt="1"/>
          </p:nvPr>
        </p:nvSpPr>
        <p:spPr>
          <a:xfrm>
            <a:off x="4509863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6" name="Текст 6"/>
          <p:cNvSpPr>
            <a:spLocks noGrp="1"/>
          </p:cNvSpPr>
          <p:nvPr>
            <p:ph type="body" sz="quarter" idx="53" hasCustomPrompt="1"/>
          </p:nvPr>
        </p:nvSpPr>
        <p:spPr>
          <a:xfrm>
            <a:off x="4509863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77" name="Рисунок 76"/>
          <p:cNvSpPr>
            <a:spLocks noGrp="1"/>
          </p:cNvSpPr>
          <p:nvPr>
            <p:ph type="pic" sz="quarter" idx="54"/>
          </p:nvPr>
        </p:nvSpPr>
        <p:spPr>
          <a:xfrm>
            <a:off x="4582889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8" name="Текст 6"/>
          <p:cNvSpPr>
            <a:spLocks noGrp="1"/>
          </p:cNvSpPr>
          <p:nvPr>
            <p:ph type="body" sz="quarter" idx="55" hasCustomPrompt="1"/>
          </p:nvPr>
        </p:nvSpPr>
        <p:spPr>
          <a:xfrm>
            <a:off x="8457749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79" name="Текст 6"/>
          <p:cNvSpPr>
            <a:spLocks noGrp="1"/>
          </p:cNvSpPr>
          <p:nvPr>
            <p:ph type="body" sz="quarter" idx="56" hasCustomPrompt="1"/>
          </p:nvPr>
        </p:nvSpPr>
        <p:spPr>
          <a:xfrm>
            <a:off x="8457749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роль</a:t>
            </a:r>
          </a:p>
        </p:txBody>
      </p:sp>
      <p:sp>
        <p:nvSpPr>
          <p:cNvPr id="80" name="Рисунок 79"/>
          <p:cNvSpPr>
            <a:spLocks noGrp="1"/>
          </p:cNvSpPr>
          <p:nvPr>
            <p:ph type="pic" sz="quarter" idx="57"/>
          </p:nvPr>
        </p:nvSpPr>
        <p:spPr>
          <a:xfrm>
            <a:off x="8530775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11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н развития старта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867A0"/>
                </a:solidFill>
              </a:rPr>
              <a:t>План развития </a:t>
            </a:r>
            <a:r>
              <a:rPr lang="ru-RU" sz="2400" b="1" dirty="0" err="1">
                <a:solidFill>
                  <a:srgbClr val="2867A0"/>
                </a:solidFill>
              </a:rPr>
              <a:t>стартапа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900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793050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BF81-F2CB-472B-B977-1DEB2A2C0535}" type="datetimeFigureOut">
              <a:rPr lang="ru-RU" smtClean="0"/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1CBF-2E74-42F5-A5E2-D11695546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72" r:id="rId4"/>
    <p:sldLayoutId id="2147483664" r:id="rId5"/>
    <p:sldLayoutId id="2147483673" r:id="rId6"/>
    <p:sldLayoutId id="2147483666" r:id="rId7"/>
    <p:sldLayoutId id="2147483665" r:id="rId8"/>
    <p:sldLayoutId id="2147483667" r:id="rId9"/>
    <p:sldLayoutId id="2147483668" r:id="rId10"/>
    <p:sldLayoutId id="214748366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Импортозамещающие ФПК для 3</a:t>
            </a:r>
            <a:r>
              <a:rPr lang="en-US" dirty="0"/>
              <a:t>D</a:t>
            </a:r>
            <a:r>
              <a:rPr lang="ru-RU" dirty="0"/>
              <a:t>-печати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4829174" y="4356099"/>
            <a:ext cx="7185348" cy="702037"/>
          </a:xfrm>
        </p:spPr>
        <p:txBody>
          <a:bodyPr>
            <a:normAutofit/>
          </a:bodyPr>
          <a:lstStyle/>
          <a:p>
            <a:r>
              <a:rPr lang="ru-RU" dirty="0"/>
              <a:t>Технология получения и обработки функциональных наноматериалов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86260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61275" y="3670300"/>
            <a:ext cx="1985025" cy="2406650"/>
          </a:xfrm>
        </p:spPr>
        <p:txBody>
          <a:bodyPr/>
          <a:lstStyle/>
          <a:p>
            <a:r>
              <a:rPr lang="ru-RU" dirty="0"/>
              <a:t>Компании, оказывающие услуги по изготовлению различных изделий на заказ методом 3</a:t>
            </a:r>
            <a:r>
              <a:rPr lang="en-US" dirty="0"/>
              <a:t>D-</a:t>
            </a:r>
            <a:r>
              <a:rPr lang="ru-RU" dirty="0"/>
              <a:t>печати по технологиям </a:t>
            </a:r>
            <a:r>
              <a:rPr lang="en-US" dirty="0"/>
              <a:t>SLA, LCD, DLP</a:t>
            </a:r>
            <a:r>
              <a:rPr lang="ru-RU" dirty="0"/>
              <a:t> (</a:t>
            </a:r>
            <a:r>
              <a:rPr lang="en-US" dirty="0"/>
              <a:t>Detal-3D-plast</a:t>
            </a:r>
            <a:r>
              <a:rPr lang="ru-RU" dirty="0"/>
              <a:t>, </a:t>
            </a:r>
            <a:r>
              <a:rPr lang="ru-RU" dirty="0" err="1"/>
              <a:t>ТелеНово</a:t>
            </a:r>
            <a:r>
              <a:rPr lang="ru-RU" dirty="0"/>
              <a:t>, </a:t>
            </a:r>
            <a:r>
              <a:rPr lang="en-US" dirty="0" err="1"/>
              <a:t>Dyumix</a:t>
            </a:r>
            <a:r>
              <a:rPr lang="ru-RU" dirty="0"/>
              <a:t>)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795637" y="3670300"/>
            <a:ext cx="2749550" cy="240665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Продуктом проекта является готовые ФПК (в таре на продажу), соответствующие требованиям качества согласно ГОСТ и </a:t>
            </a:r>
            <a:r>
              <a:rPr lang="en-US" dirty="0"/>
              <a:t>ISO</a:t>
            </a:r>
            <a:r>
              <a:rPr lang="ru-RU" dirty="0"/>
              <a:t>/</a:t>
            </a:r>
            <a:r>
              <a:rPr lang="en-US" dirty="0"/>
              <a:t>ASTM</a:t>
            </a:r>
            <a:r>
              <a:rPr lang="ru-RU" dirty="0"/>
              <a:t>, применяемые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 3</a:t>
            </a:r>
            <a:r>
              <a:rPr lang="en-US" dirty="0"/>
              <a:t>D-</a:t>
            </a:r>
            <a:r>
              <a:rPr lang="ru-RU" dirty="0"/>
              <a:t>печати</a:t>
            </a:r>
            <a:r>
              <a:rPr lang="en-US" dirty="0"/>
              <a:t> </a:t>
            </a:r>
            <a:r>
              <a:rPr lang="ru-RU" dirty="0"/>
              <a:t>по технологиям </a:t>
            </a:r>
            <a:r>
              <a:rPr lang="en-US" dirty="0"/>
              <a:t>SLA, LCD, DLP</a:t>
            </a:r>
            <a:r>
              <a:rPr lang="ru-RU" dirty="0"/>
              <a:t> для получения изделий с высокой детализацией и особыми физико-механическими свойствами (высокая прочность, упругость, твердость и пр.).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15400" y="3670300"/>
            <a:ext cx="2952750" cy="2406650"/>
          </a:xfrm>
        </p:spPr>
        <p:txBody>
          <a:bodyPr/>
          <a:lstStyle/>
          <a:p>
            <a:r>
              <a:rPr lang="ru-RU" dirty="0"/>
              <a:t>ФПК применяются в технологии аддитивного производства в качестве исходного сырья, которое в процессе 3</a:t>
            </a:r>
            <a:r>
              <a:rPr lang="en-US" dirty="0"/>
              <a:t>D</a:t>
            </a:r>
            <a:r>
              <a:rPr lang="ru-RU" dirty="0"/>
              <a:t>-печати отверждается послойно и формирует геометрию конечного изделия.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62000" y="800100"/>
            <a:ext cx="4914900" cy="1651000"/>
          </a:xfrm>
        </p:spPr>
        <p:txBody>
          <a:bodyPr/>
          <a:lstStyle/>
          <a:p>
            <a:r>
              <a:rPr lang="ru-RU" i="1" dirty="0"/>
              <a:t>Проект реализуется для борьбы с зависимостью от импорта на российском рынке производства ФПК, путем импортозамещения труднодоступного и дорогостоящего сырья для их создания.  Предлагается синтезировать олигомерную основу и УФ-абсорбер для ФПК с последующей реализацией готовой смеси и/ или рецептуры для использования в 3</a:t>
            </a:r>
            <a:r>
              <a:rPr lang="en-US" i="1" dirty="0"/>
              <a:t>D</a:t>
            </a:r>
            <a:r>
              <a:rPr lang="ru-RU" i="1" dirty="0"/>
              <a:t>-печати.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>
          <a:xfrm>
            <a:off x="6667500" y="800100"/>
            <a:ext cx="4933951" cy="1765300"/>
          </a:xfrm>
        </p:spPr>
        <p:txBody>
          <a:bodyPr>
            <a:normAutofit fontScale="92500"/>
          </a:bodyPr>
          <a:lstStyle/>
          <a:p>
            <a:pPr marL="342900" indent="-342900">
              <a:buAutoNum type="arabicPeriod"/>
            </a:pPr>
            <a:r>
              <a:rPr lang="ru-RU" i="1" dirty="0"/>
              <a:t>Оптимизировать синтез олигомерной основы для ФПК 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ru-RU" i="1" dirty="0"/>
              <a:t>Разработать рецептуры для 3</a:t>
            </a:r>
            <a:r>
              <a:rPr lang="en-US" i="1" dirty="0"/>
              <a:t>D</a:t>
            </a:r>
            <a:r>
              <a:rPr lang="ru-RU" i="1" dirty="0"/>
              <a:t>-печати с последующим патентованием или оформлением ноу-хау.</a:t>
            </a:r>
          </a:p>
          <a:p>
            <a:pPr marL="342900" indent="-342900">
              <a:buAutoNum type="arabicPeriod"/>
            </a:pPr>
            <a:r>
              <a:rPr lang="ru-RU" i="1" dirty="0"/>
              <a:t>Провести тесты опытных образцов ФПК на производственных площадках потребителей.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i="1" dirty="0"/>
              <a:t>Организовать процесс производства линейки ФПК.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i="1" dirty="0"/>
              <a:t>Произвести рекламу продукта и продать первую партию.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3013077" y="3670300"/>
            <a:ext cx="1985025" cy="2406650"/>
          </a:xfrm>
        </p:spPr>
        <p:txBody>
          <a:bodyPr/>
          <a:lstStyle/>
          <a:p>
            <a:r>
              <a:rPr lang="ru-RU" dirty="0"/>
              <a:t>частные лица, оказывающие услуги по изготовлению различных изделий на заказ методом 3</a:t>
            </a:r>
            <a:r>
              <a:rPr lang="en-US" dirty="0"/>
              <a:t>D-</a:t>
            </a:r>
            <a:r>
              <a:rPr lang="ru-RU" dirty="0"/>
              <a:t>печати по технологиям </a:t>
            </a:r>
            <a:r>
              <a:rPr lang="en-US" dirty="0"/>
              <a:t>SLA, LCD, DLP</a:t>
            </a:r>
            <a:r>
              <a:rPr lang="ru-RU" dirty="0"/>
              <a:t>.</a:t>
            </a:r>
          </a:p>
          <a:p>
            <a:pPr>
              <a:lnSpc>
                <a:spcPct val="100000"/>
              </a:lnSpc>
            </a:pP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Ожидаемые</a:t>
            </a:r>
            <a:r>
              <a:rPr lang="ru-RU" sz="1600" b="0" baseline="0" dirty="0">
                <a:solidFill>
                  <a:srgbClr val="2867A0"/>
                </a:solidFill>
              </a:rPr>
              <a:t> результаты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Область применения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Цель: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66007" y="625025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55575" y="2667230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Задачи: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>
                <a:solidFill>
                  <a:srgbClr val="2867A0"/>
                </a:solidFill>
              </a:rPr>
              <a:t>Целевая аудитория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D5701"/>
                </a:solidFill>
              </a:rPr>
              <a:t>основная: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867A0"/>
                </a:solidFill>
              </a:rPr>
              <a:t>потенциальная:</a:t>
            </a:r>
          </a:p>
        </p:txBody>
      </p:sp>
    </p:spTree>
    <p:extLst>
      <p:ext uri="{BB962C8B-B14F-4D97-AF65-F5344CB8AC3E}">
        <p14:creationId xmlns:p14="http://schemas.microsoft.com/office/powerpoint/2010/main" val="337766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723899"/>
            <a:ext cx="11416316" cy="2133942"/>
          </a:xfrm>
        </p:spPr>
        <p:txBody>
          <a:bodyPr>
            <a:normAutofit/>
          </a:bodyPr>
          <a:lstStyle/>
          <a:p>
            <a:r>
              <a:rPr lang="ru-RU" sz="2400" dirty="0"/>
              <a:t>В настоящее время рынок ФПК испытывает зависимость от импорта. </a:t>
            </a:r>
          </a:p>
          <a:p>
            <a:r>
              <a:rPr lang="ru-RU" sz="2400" dirty="0"/>
              <a:t>На рынке отсутствуют ФПК из отечественного сырья, используемые для печати изделий с высокой </a:t>
            </a:r>
            <a:r>
              <a:rPr lang="ru-RU" sz="2400" dirty="0" err="1"/>
              <a:t>прецизионностью</a:t>
            </a:r>
            <a:r>
              <a:rPr lang="ru-RU" sz="2400" dirty="0"/>
              <a:t> (детализацией) и особыми физико-механическими свойствами (высокая прочность, упругость, твердость и пр.). 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52401" y="3909006"/>
            <a:ext cx="11655426" cy="2066125"/>
          </a:xfrm>
        </p:spPr>
        <p:txBody>
          <a:bodyPr>
            <a:noAutofit/>
          </a:bodyPr>
          <a:lstStyle/>
          <a:p>
            <a:r>
              <a:rPr lang="ru-RU" sz="2400" dirty="0"/>
              <a:t>По результатам опросов компаний и частных лиц, оказывающих услуги по изготовлению различных изделий на заказ методом 3</a:t>
            </a:r>
            <a:r>
              <a:rPr lang="en-US" sz="2400" dirty="0"/>
              <a:t>D-</a:t>
            </a:r>
            <a:r>
              <a:rPr lang="ru-RU" sz="2400" dirty="0"/>
              <a:t>печати по технологиям </a:t>
            </a:r>
            <a:r>
              <a:rPr lang="en-US" sz="2400" dirty="0"/>
              <a:t>SLA, LCD, DLP</a:t>
            </a:r>
            <a:r>
              <a:rPr lang="ru-RU" sz="2400" dirty="0"/>
              <a:t>, в случаях, когда требуется сформировать ответственное изделие с высокой прочностью, стоимость </a:t>
            </a:r>
            <a:r>
              <a:rPr lang="ru-RU" sz="2400" dirty="0" err="1"/>
              <a:t>фотополимеров</a:t>
            </a:r>
            <a:r>
              <a:rPr lang="ru-RU" sz="2400" dirty="0"/>
              <a:t> для достижения такой цели увеличивается более, чем в 10 раз. Такой рост цены является необоснованным, потому как сырье для ФПК, которые при отверждении дают прочный материал, только немного дороже исходных компонентов для производства «художественных» ФПК.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Подтверждение актуальности: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3383423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3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723899"/>
            <a:ext cx="11587247" cy="4955006"/>
          </a:xfrm>
        </p:spPr>
        <p:txBody>
          <a:bodyPr>
            <a:normAutofit/>
          </a:bodyPr>
          <a:lstStyle/>
          <a:p>
            <a:r>
              <a:rPr lang="ru-RU" sz="3200" dirty="0"/>
              <a:t>Малый и средний бизнес, занимающийся изготовлением различных изделий на заказ методом 3D-печати по технологиям SLA, LCD, DLP, находящийся на территории Волгоградской области.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/>
              <a:t>Detal-3D-plast (Волгоград, ул. Героев Тулы, д. 7),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/>
              <a:t>ТелеНово</a:t>
            </a:r>
            <a:r>
              <a:rPr lang="ru-RU" sz="3200" dirty="0"/>
              <a:t> (400062, г. Волгоград, пр. Университетский 100),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/>
              <a:t>Dyumix</a:t>
            </a:r>
            <a:r>
              <a:rPr lang="ru-RU" sz="3200" dirty="0"/>
              <a:t> (Россия, г. Волгоград, ул. Огарева, д. 1)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4912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5" y="2755899"/>
            <a:ext cx="11702596" cy="2585357"/>
          </a:xfrm>
        </p:spPr>
        <p:txBody>
          <a:bodyPr>
            <a:normAutofit/>
          </a:bodyPr>
          <a:lstStyle/>
          <a:p>
            <a:r>
              <a:rPr lang="ru-RU" sz="2400" dirty="0"/>
              <a:t>Фотополимерная композиция соответствует требованиям качества согласно ГОСТ и </a:t>
            </a:r>
            <a:r>
              <a:rPr lang="en-US" sz="2400" dirty="0"/>
              <a:t>ISO</a:t>
            </a:r>
            <a:r>
              <a:rPr lang="ru-RU" sz="2400" dirty="0"/>
              <a:t>/</a:t>
            </a:r>
            <a:r>
              <a:rPr lang="en-US" sz="2400" dirty="0"/>
              <a:t>ASTM</a:t>
            </a:r>
            <a:r>
              <a:rPr lang="ru-RU" sz="2400" dirty="0"/>
              <a:t>, применяется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в качестве сырья в 3</a:t>
            </a:r>
            <a:r>
              <a:rPr lang="en-US" sz="2400" dirty="0"/>
              <a:t>D-</a:t>
            </a:r>
            <a:r>
              <a:rPr lang="ru-RU" sz="2400" dirty="0"/>
              <a:t>печати</a:t>
            </a:r>
            <a:r>
              <a:rPr lang="en-US" sz="2400" dirty="0"/>
              <a:t> </a:t>
            </a:r>
            <a:r>
              <a:rPr lang="ru-RU" sz="2400" dirty="0"/>
              <a:t>по технологиям </a:t>
            </a:r>
            <a:r>
              <a:rPr lang="en-US" sz="2400" dirty="0"/>
              <a:t>SLA, LCD, DLP</a:t>
            </a:r>
            <a:r>
              <a:rPr lang="ru-RU" sz="2400" dirty="0"/>
              <a:t> для получения изделий с высокой детализацией и особыми физико-механическими свойствами (высокая прочность, упругость, твердость и пр.).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2898775" y="854528"/>
            <a:ext cx="8294742" cy="1049220"/>
          </a:xfrm>
        </p:spPr>
        <p:txBody>
          <a:bodyPr>
            <a:normAutofit/>
          </a:bodyPr>
          <a:lstStyle/>
          <a:p>
            <a:r>
              <a:rPr lang="ru-RU" sz="2400" dirty="0"/>
              <a:t>Экономически доступные готовые ФПК (в таре на продажу)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Описание продукта: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52399" y="3339877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6" name="TextBox 5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Тип результата / продукта:</a:t>
              </a: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152399" y="741820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07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Представленные на рынке </a:t>
            </a:r>
            <a:r>
              <a:rPr lang="ru-RU" sz="1600" dirty="0" err="1"/>
              <a:t>фотополимеры</a:t>
            </a:r>
            <a:r>
              <a:rPr lang="ru-RU" sz="1600" dirty="0"/>
              <a:t>, пригодные для печати изделий с высокими прочностными характеристиками, имеют неоправданно высокую цену. </a:t>
            </a:r>
            <a:br>
              <a:rPr lang="ru-RU" sz="1600" dirty="0"/>
            </a:br>
            <a:r>
              <a:rPr lang="ru-RU" sz="1600" dirty="0"/>
              <a:t>Из-за этого зачастую либо используют ФПК, не предназначенную для печати прочных изделий (что приводит к поломке изделий), либо вообще отказываются от технологий </a:t>
            </a:r>
            <a:r>
              <a:rPr lang="en-US" sz="1600" dirty="0"/>
              <a:t>SLA, DLP</a:t>
            </a:r>
            <a:r>
              <a:rPr lang="ru-RU" sz="1600" dirty="0"/>
              <a:t> и </a:t>
            </a:r>
            <a:r>
              <a:rPr lang="en-US" sz="1600" dirty="0"/>
              <a:t>LCD</a:t>
            </a:r>
            <a:r>
              <a:rPr lang="ru-RU" sz="1600" dirty="0"/>
              <a:t> 3</a:t>
            </a:r>
            <a:r>
              <a:rPr lang="en-US" sz="1600" dirty="0"/>
              <a:t>D</a:t>
            </a:r>
            <a:r>
              <a:rPr lang="ru-RU" sz="1600" dirty="0"/>
              <a:t>-печати в пользу послойного наплавления материала </a:t>
            </a:r>
            <a:r>
              <a:rPr lang="en-US" sz="1600" dirty="0"/>
              <a:t>(FDM)</a:t>
            </a:r>
            <a:r>
              <a:rPr lang="ru-RU" sz="1600" dirty="0"/>
              <a:t> или селективного лазерного спекания (</a:t>
            </a:r>
            <a:r>
              <a:rPr lang="en-US" sz="1600" dirty="0"/>
              <a:t>SLS)</a:t>
            </a:r>
            <a:r>
              <a:rPr lang="ru-RU" sz="1600" dirty="0"/>
              <a:t>, которые позволяют получать изделия из прочных пластиков или металлов, однако, эти методы печати не позволяют получить </a:t>
            </a:r>
            <a:r>
              <a:rPr lang="ru-RU" sz="1600" dirty="0" err="1"/>
              <a:t>высокодетализированное</a:t>
            </a:r>
            <a:r>
              <a:rPr lang="ru-RU" sz="1600" dirty="0"/>
              <a:t> изделие.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sz="1600" dirty="0"/>
              <a:t>Послойное производство </a:t>
            </a:r>
            <a:r>
              <a:rPr lang="ru-RU" sz="1600" dirty="0" err="1"/>
              <a:t>высокодетализированных</a:t>
            </a:r>
            <a:r>
              <a:rPr lang="ru-RU" sz="1600" dirty="0"/>
              <a:t> и прочных изделий по технологиям </a:t>
            </a:r>
            <a:r>
              <a:rPr lang="en-US" sz="1600" dirty="0"/>
              <a:t>SLA, DLP</a:t>
            </a:r>
            <a:r>
              <a:rPr lang="ru-RU" sz="1600" dirty="0"/>
              <a:t> и </a:t>
            </a:r>
            <a:r>
              <a:rPr lang="en-US" sz="1600" dirty="0"/>
              <a:t>LCD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Продукт будет более доступным с экономической точки зрения по причине меньшей накрутки его стоимости, в зависимости от прочности получаемого из ФПК изделия.</a:t>
            </a:r>
            <a:br>
              <a:rPr lang="ru-RU" sz="1600" dirty="0"/>
            </a:br>
            <a:r>
              <a:rPr lang="ru-RU" sz="1600" dirty="0"/>
              <a:t>Дополнительные свойства продукта заключаются в том, что, в зависимости от компонентного состава разрабатываемой рецептуры, существует возможность придания конечному изделию большого спектра комбинаций физико-механических свойств (высокая прочность, упругость, твердость и пр.). В связи с этим, одни разработанные ФПК будут пригодны в качестве расходного материала к хобби, а другие в более ответственных областях (ювелирная промышленность, конструкционные материалы </a:t>
            </a:r>
            <a:r>
              <a:rPr lang="ru-RU" sz="1600" dirty="0" err="1"/>
              <a:t>спец.назначения</a:t>
            </a:r>
            <a:r>
              <a:rPr lang="ru-RU" sz="1600" dirty="0"/>
              <a:t> и др.)</a:t>
            </a:r>
          </a:p>
        </p:txBody>
      </p:sp>
    </p:spTree>
    <p:extLst>
      <p:ext uri="{BB962C8B-B14F-4D97-AF65-F5344CB8AC3E}">
        <p14:creationId xmlns:p14="http://schemas.microsoft.com/office/powerpoint/2010/main" val="1175065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74173" y="740454"/>
            <a:ext cx="11175998" cy="1393146"/>
          </a:xfrm>
        </p:spPr>
        <p:txBody>
          <a:bodyPr>
            <a:noAutofit/>
          </a:bodyPr>
          <a:lstStyle/>
          <a:p>
            <a:r>
              <a:rPr lang="ru-RU" sz="2000" dirty="0"/>
              <a:t>Наша ФПК помогает компаниям, оказывающим услуги по изготовлению различных изделий на заказ методом 3D-печати по технологиям SLA, LCD, DLP, которые хотят приобретать высококачественную ФПК, тем, что стоимость нашего продукта будет ниже рыночной стоимости, а также в зависимости от компонентного состава ФПК, возможно придание конечному изделию большого спектра уникальных комбинаций физико-механических свойств (высокая прочность, упругость, твердость и пр.).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55575" y="3236686"/>
            <a:ext cx="11571204" cy="2733902"/>
          </a:xfrm>
        </p:spPr>
        <p:txBody>
          <a:bodyPr/>
          <a:lstStyle/>
          <a:p>
            <a:r>
              <a:rPr lang="ru-RU" sz="2400" dirty="0"/>
              <a:t>Стоимость продукта ниже рыночной</a:t>
            </a:r>
          </a:p>
          <a:p>
            <a:r>
              <a:rPr lang="ru-RU" sz="2400" dirty="0"/>
              <a:t>Уникальное сочетание физико-механических свойств</a:t>
            </a:r>
          </a:p>
          <a:p>
            <a:r>
              <a:rPr lang="ru-RU" sz="2400" dirty="0"/>
              <a:t>Процесс производства продукта упрощается и ускоряется за счет исключения технологической операции, требующей нагревания и перемешивания до достижения растворения всех компонентов и гомогенизации смеси, а, помимо этого, при охлаждении ФПК (например, при транспортировке) не происходит выпадения осадка.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Ключевые конкурентные преимущества: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2759305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0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/>
              <a:t>ВолгГТУ (кафедры «ХТПЭ» и «ОХ»)</a:t>
            </a:r>
          </a:p>
          <a:p>
            <a:r>
              <a:rPr lang="ru-RU" sz="1600" dirty="0"/>
              <a:t>Поставщики сырья и материалов</a:t>
            </a:r>
          </a:p>
          <a:p>
            <a:r>
              <a:rPr lang="ru-RU" sz="1600" dirty="0"/>
              <a:t>Поставщики оборудования</a:t>
            </a:r>
          </a:p>
          <a:p>
            <a:r>
              <a:rPr lang="ru-RU" sz="1600" dirty="0"/>
              <a:t>Производители</a:t>
            </a:r>
            <a:r>
              <a:rPr lang="en-US" sz="1600" dirty="0"/>
              <a:t> </a:t>
            </a:r>
            <a:r>
              <a:rPr lang="ru-RU" sz="1600" dirty="0"/>
              <a:t>3</a:t>
            </a:r>
            <a:r>
              <a:rPr lang="en-US" sz="1600" dirty="0"/>
              <a:t>D-</a:t>
            </a:r>
            <a:r>
              <a:rPr lang="ru-RU" sz="1600" dirty="0"/>
              <a:t>принтеров (</a:t>
            </a:r>
            <a:r>
              <a:rPr lang="ru-RU" sz="1600" dirty="0" err="1"/>
              <a:t>Миникуб</a:t>
            </a:r>
            <a:r>
              <a:rPr lang="ru-RU" sz="1600" dirty="0"/>
              <a:t>, </a:t>
            </a:r>
            <a:r>
              <a:rPr lang="en-US" sz="1600" dirty="0" err="1"/>
              <a:t>VolgoBot</a:t>
            </a:r>
            <a:r>
              <a:rPr lang="ru-RU" sz="1600" dirty="0"/>
              <a:t>)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2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1200" dirty="0"/>
              <a:t>Прямой контакт с потенциальными клиентами </a:t>
            </a:r>
          </a:p>
          <a:p>
            <a:pPr>
              <a:spcBef>
                <a:spcPts val="0"/>
              </a:spcBef>
            </a:pPr>
            <a:r>
              <a:rPr lang="ru-RU" sz="1200" dirty="0"/>
              <a:t>Конференции и выставки по аддитивным технологиям</a:t>
            </a:r>
          </a:p>
          <a:p>
            <a:pPr>
              <a:spcBef>
                <a:spcPts val="0"/>
              </a:spcBef>
            </a:pPr>
            <a:r>
              <a:rPr lang="ru-RU" sz="1200" dirty="0"/>
              <a:t>Сайт с каталогом продукции, ведение каналов/групп в соц. сетях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ru-RU" sz="1600" dirty="0"/>
              <a:t>Маркет-</a:t>
            </a:r>
            <a:r>
              <a:rPr lang="ru-RU" sz="1600" dirty="0" err="1"/>
              <a:t>плейсы</a:t>
            </a:r>
            <a:endParaRPr lang="ru-RU" sz="1600" dirty="0"/>
          </a:p>
          <a:p>
            <a:r>
              <a:rPr lang="ru-RU" sz="1600" dirty="0"/>
              <a:t>Самовывоз со склада на территории производства.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5"/>
          </p:nvPr>
        </p:nvSpPr>
        <p:spPr>
          <a:xfrm>
            <a:off x="288264" y="5306441"/>
            <a:ext cx="5519909" cy="1270821"/>
          </a:xfrm>
        </p:spPr>
        <p:txBody>
          <a:bodyPr>
            <a:normAutofit fontScale="92500" lnSpcReduction="10000"/>
          </a:bodyPr>
          <a:lstStyle/>
          <a:p>
            <a:r>
              <a:rPr lang="ru-RU" sz="1500" dirty="0"/>
              <a:t>Постоянные: арендная плата, покупка оборудования, коммунальные платежи, содержание сайта, заработная плата персонала, социальные отчисления с ФОТ, участие в выставках, налоговые и неналоговые платежи, включаемые в себестоимость </a:t>
            </a:r>
          </a:p>
          <a:p>
            <a:r>
              <a:rPr lang="ru-RU" sz="1500" dirty="0"/>
              <a:t>Переменные: покупка сырья, материалов, упаковочной тары, энергия на технологические цели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ru-RU" sz="1600" dirty="0"/>
              <a:t>Продажа произведенной ФПК</a:t>
            </a:r>
          </a:p>
          <a:p>
            <a:r>
              <a:rPr lang="ru-RU" sz="1600" dirty="0"/>
              <a:t>Продажа лицензии на производство ФПК</a:t>
            </a:r>
            <a:endParaRPr lang="ru-RU" sz="16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ru-RU" sz="1400" dirty="0"/>
              <a:t>Компании, оказывающие услуги по изготовлению различных изделий на заказ методом 3</a:t>
            </a:r>
            <a:r>
              <a:rPr lang="en-US" sz="1400" dirty="0"/>
              <a:t>D-</a:t>
            </a:r>
            <a:r>
              <a:rPr lang="ru-RU" sz="1400" dirty="0"/>
              <a:t>печати по технологиям </a:t>
            </a:r>
            <a:r>
              <a:rPr lang="en-US" sz="1400" dirty="0"/>
              <a:t>SLA, LCD, DLP</a:t>
            </a:r>
            <a:r>
              <a:rPr lang="ru-RU" sz="1400" dirty="0"/>
              <a:t> (</a:t>
            </a:r>
            <a:r>
              <a:rPr lang="en-US" sz="1400" dirty="0"/>
              <a:t>Detal-3D-plast</a:t>
            </a:r>
            <a:r>
              <a:rPr lang="ru-RU" sz="1400" dirty="0"/>
              <a:t>, </a:t>
            </a:r>
            <a:r>
              <a:rPr lang="ru-RU" sz="1400" dirty="0" err="1"/>
              <a:t>ТелеНово</a:t>
            </a:r>
            <a:r>
              <a:rPr lang="ru-RU" sz="1400" dirty="0"/>
              <a:t>, </a:t>
            </a:r>
            <a:r>
              <a:rPr lang="en-US" sz="1400" dirty="0" err="1"/>
              <a:t>Dyumix</a:t>
            </a:r>
            <a:r>
              <a:rPr lang="ru-RU" sz="1400" dirty="0"/>
              <a:t>)</a:t>
            </a:r>
          </a:p>
          <a:p>
            <a:r>
              <a:rPr lang="ru-RU" sz="1400" dirty="0"/>
              <a:t>(Потенциально) частные лица, оказывающие услуги по изготовлению различных изделий на заказ методом 3</a:t>
            </a:r>
            <a:r>
              <a:rPr lang="en-US" sz="1400" dirty="0"/>
              <a:t>D-</a:t>
            </a:r>
            <a:r>
              <a:rPr lang="ru-RU" sz="1400" dirty="0"/>
              <a:t>печати по технологиям </a:t>
            </a:r>
            <a:r>
              <a:rPr lang="en-US" sz="1400" dirty="0"/>
              <a:t>SLA, LCD, DLP</a:t>
            </a:r>
            <a:r>
              <a:rPr lang="ru-RU" sz="1400" dirty="0"/>
              <a:t>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92075" indent="-92075">
              <a:spcBef>
                <a:spcPts val="0"/>
              </a:spcBef>
            </a:pPr>
            <a:r>
              <a:rPr lang="ru-RU" sz="1200" dirty="0"/>
              <a:t>Производственные и офисное помещения, оборудование</a:t>
            </a:r>
          </a:p>
          <a:p>
            <a:pPr marL="92075" indent="-92075">
              <a:spcBef>
                <a:spcPts val="0"/>
              </a:spcBef>
            </a:pPr>
            <a:r>
              <a:rPr lang="ru-RU" sz="1200" dirty="0"/>
              <a:t>Сырье,  материалы</a:t>
            </a:r>
          </a:p>
          <a:p>
            <a:pPr marL="92075" indent="-92075">
              <a:spcBef>
                <a:spcPts val="0"/>
              </a:spcBef>
            </a:pPr>
            <a:r>
              <a:rPr lang="ru-RU" sz="1200" dirty="0"/>
              <a:t>Персонал (руководитель проекта, бухгалтер, менеджер по продажам, инженер-технолог, рабочие)</a:t>
            </a:r>
          </a:p>
          <a:p>
            <a:pPr marL="92075" indent="-92075">
              <a:spcBef>
                <a:spcPts val="0"/>
              </a:spcBef>
            </a:pPr>
            <a:r>
              <a:rPr lang="ru-RU" sz="1200" dirty="0"/>
              <a:t>Инвестиционный капитал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400" dirty="0"/>
              <a:t>Наша ФПК помогает компаниям, оказывающим услуги по изготовлению различных изделий на заказ методом 3D-печати по технологиям SLA, LCD, DLP, которые хотят приобретать высококачественную ФПК, тем, что стоимость нашего продукта будет ниже рыночной стоимости, а также, в зависимости от компонентного состава ФПК, возможно придание конечному </a:t>
            </a:r>
            <a:r>
              <a:rPr lang="ru-RU" sz="1400" dirty="0" err="1"/>
              <a:t>изделиювысокой</a:t>
            </a:r>
            <a:r>
              <a:rPr lang="ru-RU" sz="1400" dirty="0"/>
              <a:t> детализации и большого спектра уникальных комбинаций физико-механических свойств (высокая прочность, упругость, твердость и пр.).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92075" indent="-92075">
              <a:tabLst>
                <a:tab pos="182563" algn="l"/>
              </a:tabLst>
            </a:pPr>
            <a:r>
              <a:rPr lang="ru-RU" sz="1600" dirty="0"/>
              <a:t>Производство и продажа ФПК</a:t>
            </a:r>
          </a:p>
          <a:p>
            <a:pPr marL="92075" indent="-92075">
              <a:tabLst>
                <a:tab pos="182563" algn="l"/>
              </a:tabLst>
            </a:pPr>
            <a:r>
              <a:rPr lang="ru-RU" sz="1600" dirty="0"/>
              <a:t>Продажа лицензий на производство ФПК по нашим рецептурам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388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1364342"/>
            <a:ext cx="6156994" cy="4238171"/>
          </a:xfrm>
        </p:spPr>
        <p:txBody>
          <a:bodyPr>
            <a:noAutofit/>
          </a:bodyPr>
          <a:lstStyle/>
          <a:p>
            <a:pPr>
              <a:spcBef>
                <a:spcPts val="500"/>
              </a:spcBef>
            </a:pPr>
            <a:r>
              <a:rPr lang="ru-RU" sz="1800" dirty="0"/>
              <a:t>На данный момент имеются РИД на способы получения УФ-абсорберов, уникальных для отрасли (Патент № 2751773 C1 РФ, Патент № 2750161 C1 РФ), одобренная заявка на патент и патент на их применение в составе ФПК (Патент № 2794337 C1 РФ, Регистрационный номер заявки 2023116409).</a:t>
            </a:r>
          </a:p>
          <a:p>
            <a:pPr>
              <a:spcBef>
                <a:spcPts val="500"/>
              </a:spcBef>
            </a:pPr>
            <a:endParaRPr lang="ru-RU" sz="1800" dirty="0"/>
          </a:p>
          <a:p>
            <a:pPr>
              <a:spcBef>
                <a:spcPts val="500"/>
              </a:spcBef>
            </a:pPr>
            <a:r>
              <a:rPr lang="ru-RU" sz="1800" dirty="0"/>
              <a:t>Технические характеристики ФПК:</a:t>
            </a:r>
          </a:p>
          <a:p>
            <a:pPr>
              <a:spcBef>
                <a:spcPts val="500"/>
              </a:spcBef>
            </a:pPr>
            <a:r>
              <a:rPr lang="ru-RU" sz="1800" dirty="0"/>
              <a:t>Вязкость – 0,5-1 Па*с;</a:t>
            </a:r>
          </a:p>
          <a:p>
            <a:pPr>
              <a:spcBef>
                <a:spcPts val="500"/>
              </a:spcBef>
            </a:pPr>
            <a:r>
              <a:rPr lang="ru-RU" sz="1800" dirty="0"/>
              <a:t>Кинетика отверждения: </a:t>
            </a:r>
          </a:p>
          <a:p>
            <a:pPr>
              <a:spcBef>
                <a:spcPts val="500"/>
              </a:spcBef>
            </a:pPr>
            <a:r>
              <a:rPr lang="ru-RU" sz="1800" dirty="0"/>
              <a:t>Время достижения максимального тепловыделения – 2-3 с; </a:t>
            </a:r>
          </a:p>
          <a:p>
            <a:pPr>
              <a:spcBef>
                <a:spcPts val="500"/>
              </a:spcBef>
            </a:pPr>
            <a:r>
              <a:rPr lang="ru-RU" sz="1800" dirty="0"/>
              <a:t>Удельный тепловой эффект полимеризации – 250-350 Дж/г;</a:t>
            </a:r>
          </a:p>
          <a:p>
            <a:pPr>
              <a:spcBef>
                <a:spcPts val="500"/>
              </a:spcBef>
            </a:pPr>
            <a:r>
              <a:rPr lang="ru-RU" sz="1800" dirty="0"/>
              <a:t>Интервал температуры хранения – 15-30 ℃ </a:t>
            </a:r>
          </a:p>
          <a:p>
            <a:pPr>
              <a:spcBef>
                <a:spcPts val="500"/>
              </a:spcBef>
            </a:pPr>
            <a:r>
              <a:rPr lang="ru-RU" sz="1800" dirty="0"/>
              <a:t>ФПК пригодна для печати прочных изделий с высокой детализацией, не имеет неприятного запаха, пост-обработка печатных изделий проста благодаря очень хорошей растворимости ФПК в спирте.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6821713" y="1364344"/>
            <a:ext cx="4818743" cy="3991428"/>
          </a:xfrm>
        </p:spPr>
        <p:txBody>
          <a:bodyPr>
            <a:normAutofit/>
          </a:bodyPr>
          <a:lstStyle/>
          <a:p>
            <a:r>
              <a:rPr lang="ru-RU" sz="2400" dirty="0"/>
              <a:t>TRL 3: Синтез УФ-абсорбера оптимизирован до максимально возможного уровня. Синтезировано несколько олигомеров с различными характеристиками для основы ФПК. Получен макетный образец, напечатанный на 3D-принтере по технологии DLP и продемонстрированы его ключевые характеристики. 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4" name="TextBox 3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Текущие результаты: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749143" y="749860"/>
              <a:ext cx="5094514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7" name="TextBox 6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FD5701"/>
                  </a:solidFill>
                </a:rPr>
                <a:t>Задел команды:</a:t>
              </a: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195038" y="749860"/>
              <a:ext cx="5747657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756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3" y="723900"/>
            <a:ext cx="11037943" cy="3580086"/>
          </a:xfrm>
        </p:spPr>
        <p:txBody>
          <a:bodyPr>
            <a:normAutofit/>
          </a:bodyPr>
          <a:lstStyle/>
          <a:p>
            <a:r>
              <a:rPr lang="ru-RU" sz="2800" dirty="0"/>
              <a:t>Масштабирование проекта возможно благодаря расширению географической области поставки продукции, т.е. за пределами Волгоградской области, вплоть до всей территории РФ. Наращивание производства возможно посредством открытия новых производственных линий в разных районах города (в дальнейшем, страны).</a:t>
            </a:r>
            <a:br>
              <a:rPr lang="ru-RU" sz="2800" dirty="0"/>
            </a:br>
            <a:r>
              <a:rPr lang="ru-RU" sz="2800" dirty="0"/>
              <a:t>Пройдя сертификацию для применения ФПК в медицинских целях, можно расширить потребительский сегмент. Также расширение потребительского сегмента возможно в ювелирную отрасль (при разработке ФПК, изделия из которых полностью выжигаются)</a:t>
            </a:r>
          </a:p>
        </p:txBody>
      </p:sp>
    </p:spTree>
    <p:extLst>
      <p:ext uri="{BB962C8B-B14F-4D97-AF65-F5344CB8AC3E}">
        <p14:creationId xmlns:p14="http://schemas.microsoft.com/office/powerpoint/2010/main" val="4141874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Никита </a:t>
            </a:r>
            <a:r>
              <a:rPr lang="ru-RU" dirty="0" err="1"/>
              <a:t>Салыкин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 err="1"/>
              <a:t>Team-leader</a:t>
            </a:r>
            <a:endParaRPr lang="ru-RU" dirty="0"/>
          </a:p>
        </p:txBody>
      </p:sp>
      <p:pic>
        <p:nvPicPr>
          <p:cNvPr id="20" name="Рисунок 19"/>
          <p:cNvPicPr>
            <a:picLocks noGrp="1" noChangeAspect="1"/>
          </p:cNvPicPr>
          <p:nvPr>
            <p:ph type="pic" sz="quarter" idx="4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786"/>
          <a:stretch>
            <a:fillRect/>
          </a:stretch>
        </p:blipFill>
        <p:spPr/>
      </p:pic>
      <p:sp>
        <p:nvSpPr>
          <p:cNvPr id="5" name="Текст 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ru-RU" dirty="0"/>
              <a:t>Татьяна Осыковая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ru-RU" dirty="0"/>
              <a:t>Инженер-химик</a:t>
            </a:r>
          </a:p>
        </p:txBody>
      </p:sp>
      <p:pic>
        <p:nvPicPr>
          <p:cNvPr id="21" name="Рисунок 20"/>
          <p:cNvPicPr>
            <a:picLocks noGrp="1" noChangeAspect="1"/>
          </p:cNvPicPr>
          <p:nvPr>
            <p:ph type="pic" sz="quarter" idx="4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8" name="Текст 7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ru-RU" dirty="0"/>
              <a:t>Олеся </a:t>
            </a:r>
            <a:r>
              <a:rPr lang="ru-RU" dirty="0" err="1"/>
              <a:t>Сучильникова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ru-RU" dirty="0"/>
              <a:t>Инженер-химик</a:t>
            </a:r>
          </a:p>
        </p:txBody>
      </p:sp>
      <p:pic>
        <p:nvPicPr>
          <p:cNvPr id="24" name="Рисунок 23"/>
          <p:cNvPicPr>
            <a:picLocks noGrp="1" noChangeAspect="1"/>
          </p:cNvPicPr>
          <p:nvPr>
            <p:ph type="pic" sz="quarter" idx="4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r="1751"/>
          <a:stretch>
            <a:fillRect/>
          </a:stretch>
        </p:blipFill>
        <p:spPr/>
      </p:pic>
      <p:sp>
        <p:nvSpPr>
          <p:cNvPr id="11" name="Текст 10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ru-RU" dirty="0"/>
              <a:t>Юлиана Зимина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ru-RU" dirty="0"/>
              <a:t>Бухгалтер</a:t>
            </a:r>
          </a:p>
        </p:txBody>
      </p:sp>
      <p:pic>
        <p:nvPicPr>
          <p:cNvPr id="22" name="Рисунок 21"/>
          <p:cNvPicPr>
            <a:picLocks noGrp="1" noChangeAspect="1"/>
          </p:cNvPicPr>
          <p:nvPr>
            <p:ph type="pic" sz="quarter" idx="5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2" b="12532"/>
          <a:stretch>
            <a:fillRect/>
          </a:stretch>
        </p:blipFill>
        <p:spPr/>
      </p:pic>
      <p:sp>
        <p:nvSpPr>
          <p:cNvPr id="14" name="Текст 13"/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ru-RU" dirty="0"/>
              <a:t>Лидия </a:t>
            </a:r>
            <a:r>
              <a:rPr lang="ru-RU" dirty="0" err="1"/>
              <a:t>Посаженникова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53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Менеджер по работе с клиентами</a:t>
            </a:r>
          </a:p>
        </p:txBody>
      </p:sp>
      <p:pic>
        <p:nvPicPr>
          <p:cNvPr id="26" name="Рисунок 25"/>
          <p:cNvPicPr>
            <a:picLocks noGrp="1" noChangeAspect="1"/>
          </p:cNvPicPr>
          <p:nvPr>
            <p:ph type="pic" sz="quarter" idx="5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5" b="5405"/>
          <a:stretch>
            <a:fillRect/>
          </a:stretch>
        </p:blipFill>
        <p:spPr/>
      </p:pic>
      <p:sp>
        <p:nvSpPr>
          <p:cNvPr id="17" name="Текст 16"/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ru-RU" dirty="0"/>
              <a:t>Алина </a:t>
            </a:r>
            <a:r>
              <a:rPr lang="ru-RU" dirty="0" err="1"/>
              <a:t>Землякова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ru-RU" dirty="0"/>
              <a:t>Маркетолог</a:t>
            </a:r>
          </a:p>
        </p:txBody>
      </p:sp>
      <p:pic>
        <p:nvPicPr>
          <p:cNvPr id="25" name="Рисунок 24"/>
          <p:cNvPicPr>
            <a:picLocks noGrp="1" noChangeAspect="1"/>
          </p:cNvPicPr>
          <p:nvPr>
            <p:ph type="pic" sz="quarter" idx="57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" b="3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39293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1192</Words>
  <Application>Microsoft Office PowerPoint</Application>
  <PresentationFormat>Широкоэкранный</PresentationFormat>
  <Paragraphs>87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Roboto </vt:lpstr>
      <vt:lpstr>Roboto Medium</vt:lpstr>
      <vt:lpstr>Source Sans Pro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Никита Салыкин</cp:lastModifiedBy>
  <cp:revision>90</cp:revision>
  <dcterms:created xsi:type="dcterms:W3CDTF">2023-10-17T11:47:57Z</dcterms:created>
  <dcterms:modified xsi:type="dcterms:W3CDTF">2023-12-15T06:06:08Z</dcterms:modified>
</cp:coreProperties>
</file>