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2" r:id="rId1"/>
    <p:sldMasterId id="2147483663" r:id="rId2"/>
  </p:sldMasterIdLst>
  <p:notesMasterIdLst>
    <p:notesMasterId r:id="rId26"/>
  </p:notesMasterIdLst>
  <p:sldIdLst>
    <p:sldId id="256" r:id="rId3"/>
    <p:sldId id="280" r:id="rId4"/>
    <p:sldId id="271" r:id="rId5"/>
    <p:sldId id="272" r:id="rId6"/>
    <p:sldId id="273" r:id="rId7"/>
    <p:sldId id="274" r:id="rId8"/>
    <p:sldId id="275" r:id="rId9"/>
    <p:sldId id="257" r:id="rId10"/>
    <p:sldId id="258" r:id="rId11"/>
    <p:sldId id="268" r:id="rId12"/>
    <p:sldId id="260" r:id="rId13"/>
    <p:sldId id="261" r:id="rId14"/>
    <p:sldId id="262" r:id="rId15"/>
    <p:sldId id="263" r:id="rId16"/>
    <p:sldId id="264" r:id="rId17"/>
    <p:sldId id="278" r:id="rId18"/>
    <p:sldId id="284" r:id="rId19"/>
    <p:sldId id="265" r:id="rId20"/>
    <p:sldId id="266" r:id="rId21"/>
    <p:sldId id="267" r:id="rId22"/>
    <p:sldId id="277" r:id="rId23"/>
    <p:sldId id="276" r:id="rId24"/>
    <p:sldId id="283" r:id="rId2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78E0E5"/>
    <a:srgbClr val="82F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38" autoAdjust="0"/>
    <p:restoredTop sz="86482" autoAdjust="0"/>
  </p:normalViewPr>
  <p:slideViewPr>
    <p:cSldViewPr snapToGrid="0">
      <p:cViewPr>
        <p:scale>
          <a:sx n="56" d="100"/>
          <a:sy n="56" d="100"/>
        </p:scale>
        <p:origin x="128" y="272"/>
      </p:cViewPr>
      <p:guideLst/>
    </p:cSldViewPr>
  </p:slideViewPr>
  <p:outlineViewPr>
    <p:cViewPr>
      <p:scale>
        <a:sx n="33" d="100"/>
        <a:sy n="33" d="100"/>
      </p:scale>
      <p:origin x="0" y="-628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5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41895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7622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688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2715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1681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2962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e309dc6160_0_1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e309dc61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6962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e309dc6160_0_4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e309dc616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2056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2787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9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873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1184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6906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2453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5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>
            <a:off x="8650225" y="-2453964"/>
            <a:ext cx="14708921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38" name="Google Shape;3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6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6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6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14"/>
          </p:nvPr>
        </p:nvSpPr>
        <p:spPr>
          <a:xfrm>
            <a:off x="15143227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body" idx="16"/>
          </p:nvPr>
        </p:nvSpPr>
        <p:spPr>
          <a:xfrm>
            <a:off x="15143227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7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8"/>
          <p:cNvPicPr preferRelativeResize="0"/>
          <p:nvPr/>
        </p:nvPicPr>
        <p:blipFill rotWithShape="1">
          <a:blip r:embed="rId3">
            <a:alphaModFix/>
          </a:blip>
          <a:srcRect l="-911" r="6517" b="8318"/>
          <a:stretch/>
        </p:blipFill>
        <p:spPr>
          <a:xfrm>
            <a:off x="0" y="0"/>
            <a:ext cx="2022851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8"/>
          <p:cNvSpPr txBox="1"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body" idx="2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5" name="Google Shape;7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9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0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2925209" y="4296696"/>
            <a:ext cx="10473263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0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9" name="Google Shape;89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3346" y="-3760202"/>
            <a:ext cx="15445313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2"/>
          <p:cNvSpPr txBox="1">
            <a:spLocks noGrp="1"/>
          </p:cNvSpPr>
          <p:nvPr>
            <p:ph type="subTitle" idx="1"/>
          </p:nvPr>
        </p:nvSpPr>
        <p:spPr>
          <a:xfrm>
            <a:off x="906400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3" name="Google Shape;10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>
            <a:spLocks noGrp="1"/>
          </p:cNvSpPr>
          <p:nvPr>
            <p:ph type="subTitle" idx="1"/>
          </p:nvPr>
        </p:nvSpPr>
        <p:spPr>
          <a:xfrm>
            <a:off x="888112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6" name="Google Shape;10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>
            <a:spLocks noGrp="1"/>
          </p:cNvSpPr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5" name="Google Shape;11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4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/>
          <p:cNvPicPr preferRelativeResize="0"/>
          <p:nvPr/>
        </p:nvPicPr>
        <p:blipFill rotWithShape="1">
          <a:blip r:embed="rId3">
            <a:alphaModFix/>
          </a:blip>
          <a:srcRect l="9099" t="15719" r="12464" b="31480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3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3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3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4" Type="http://schemas.openxmlformats.org/officeDocument/2006/relationships/image" Target="../media/image30.png"/><Relationship Id="rId5" Type="http://schemas.openxmlformats.org/officeDocument/2006/relationships/image" Target="../media/image31.jpg"/><Relationship Id="rId6" Type="http://schemas.openxmlformats.org/officeDocument/2006/relationships/image" Target="../media/image32.jpg"/><Relationship Id="rId7" Type="http://schemas.openxmlformats.org/officeDocument/2006/relationships/image" Target="../media/image33.jpg"/><Relationship Id="rId8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/>
          <p:nvPr/>
        </p:nvSpPr>
        <p:spPr>
          <a:xfrm>
            <a:off x="888100" y="7242050"/>
            <a:ext cx="84294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Команда проекта: 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Тимур Крамин – руководитель проекта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Оксана Трофимова-Ниденталь - маркетинг  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Анатолий Сафатов - маркетинг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Елена Вострикова - продажи 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Ирина Слесарева - продажи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Вакансия - IT разработка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888112" y="3574472"/>
            <a:ext cx="74001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2500" lnSpcReduction="20000"/>
          </a:bodyPr>
          <a:lstStyle/>
          <a:p>
            <a:pPr lvl="0">
              <a:lnSpc>
                <a:spcPct val="90000"/>
              </a:lnSpc>
            </a:pPr>
            <a:r>
              <a:rPr lang="ru-RU" sz="6000" b="1" dirty="0">
                <a:solidFill>
                  <a:srgbClr val="FFFFFF"/>
                </a:solidFill>
              </a:rPr>
              <a:t>Цифровая платформа </a:t>
            </a:r>
            <a:r>
              <a:rPr lang="ru-RU" sz="6000" b="1" dirty="0" smtClean="0">
                <a:solidFill>
                  <a:srgbClr val="FFFFFF"/>
                </a:solidFill>
              </a:rPr>
              <a:t>«Природа</a:t>
            </a:r>
            <a:r>
              <a:rPr lang="en-US" sz="6000" b="1" dirty="0" smtClean="0">
                <a:solidFill>
                  <a:srgbClr val="FFFFFF"/>
                </a:solidFill>
              </a:rPr>
              <a:t> </a:t>
            </a:r>
            <a:r>
              <a:rPr lang="ru-RU" sz="6000" b="1" dirty="0" smtClean="0">
                <a:solidFill>
                  <a:srgbClr val="FFFFFF"/>
                </a:solidFill>
              </a:rPr>
              <a:t>России - для </a:t>
            </a:r>
            <a:r>
              <a:rPr lang="ru-RU" sz="6000" b="1" dirty="0" smtClean="0">
                <a:solidFill>
                  <a:srgbClr val="FFFFFF"/>
                </a:solidFill>
              </a:rPr>
              <a:t>нас</a:t>
            </a:r>
            <a:r>
              <a:rPr lang="ru-RU" sz="6000" b="1" dirty="0" smtClean="0">
                <a:solidFill>
                  <a:srgbClr val="FFFFFF"/>
                </a:solidFill>
              </a:rPr>
              <a:t>!»</a:t>
            </a:r>
            <a:r>
              <a:rPr lang="en-US" sz="6000" b="1" dirty="0" smtClean="0">
                <a:solidFill>
                  <a:srgbClr val="FFFFFF"/>
                </a:solidFill>
              </a:rPr>
              <a:t> </a:t>
            </a:r>
            <a:r>
              <a:rPr lang="ru-RU" sz="6000" b="1" dirty="0">
                <a:solidFill>
                  <a:srgbClr val="FFFFFF"/>
                </a:solidFill>
              </a:rPr>
              <a:t>/ </a:t>
            </a:r>
            <a:r>
              <a:rPr lang="en-US" sz="6000" b="1" dirty="0" smtClean="0">
                <a:solidFill>
                  <a:srgbClr val="FFFFFF"/>
                </a:solidFill>
              </a:rPr>
              <a:t>Nature of Russia – </a:t>
            </a:r>
            <a:r>
              <a:rPr lang="en-US" sz="6000" b="1" dirty="0">
                <a:solidFill>
                  <a:srgbClr val="FFFFFF"/>
                </a:solidFill>
              </a:rPr>
              <a:t>for </a:t>
            </a:r>
            <a:r>
              <a:rPr lang="en-US" sz="6000" b="1" dirty="0" smtClean="0">
                <a:solidFill>
                  <a:srgbClr val="FFFFFF"/>
                </a:solidFill>
              </a:rPr>
              <a:t>us</a:t>
            </a:r>
            <a:endParaRPr sz="6000" b="1" dirty="0">
              <a:solidFill>
                <a:srgbClr val="FFFFFF"/>
              </a:solidFill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5639286" y="10374088"/>
            <a:ext cx="36783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FFFFF"/>
                </a:solidFill>
              </a:rPr>
              <a:t>Мы предлагаем отдых, о котором  вы только собирались подумать!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/>
          <p:nvPr/>
        </p:nvSpPr>
        <p:spPr>
          <a:xfrm>
            <a:off x="888100" y="7242050"/>
            <a:ext cx="84294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Команда проекта: 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Тимур Крамин – руководитель проекта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Оксана Трофимова-Ниденталь - маркетинг  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Анатолий Сафатов - маркетинг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Елена Вострикова - продажи 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Ирина Слесарева - продажи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</a:rPr>
              <a:t>Вакансия - IT разработка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888112" y="3574472"/>
            <a:ext cx="74001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85000" lnSpcReduction="10000"/>
          </a:bodyPr>
          <a:lstStyle/>
          <a:p>
            <a:pPr lvl="0">
              <a:lnSpc>
                <a:spcPct val="90000"/>
              </a:lnSpc>
            </a:pPr>
            <a:r>
              <a:rPr lang="ru-RU" sz="6000" b="1" dirty="0">
                <a:solidFill>
                  <a:srgbClr val="FFFFFF"/>
                </a:solidFill>
              </a:rPr>
              <a:t>Цифровая платформа </a:t>
            </a:r>
            <a:r>
              <a:rPr lang="ru-RU" sz="6000" b="1" dirty="0" smtClean="0">
                <a:solidFill>
                  <a:srgbClr val="FF0000"/>
                </a:solidFill>
              </a:rPr>
              <a:t>«Отдых на природе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>
                <a:solidFill>
                  <a:srgbClr val="FF0000"/>
                </a:solidFill>
              </a:rPr>
              <a:t>-</a:t>
            </a:r>
            <a:r>
              <a:rPr lang="ru-RU" sz="6000" b="1" dirty="0">
                <a:solidFill>
                  <a:srgbClr val="FF0000"/>
                </a:solidFill>
              </a:rPr>
              <a:t>  для </a:t>
            </a:r>
            <a:r>
              <a:rPr lang="ru-RU" sz="6000" b="1" dirty="0" smtClean="0">
                <a:solidFill>
                  <a:srgbClr val="FF0000"/>
                </a:solidFill>
              </a:rPr>
              <a:t>всех!»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ru-RU" sz="6000" b="1" dirty="0">
                <a:solidFill>
                  <a:srgbClr val="FF0000"/>
                </a:solidFill>
              </a:rPr>
              <a:t>/ </a:t>
            </a:r>
            <a:r>
              <a:rPr lang="en-US" sz="6000" b="1" dirty="0">
                <a:solidFill>
                  <a:srgbClr val="FF0000"/>
                </a:solidFill>
              </a:rPr>
              <a:t>O</a:t>
            </a:r>
            <a:r>
              <a:rPr lang="en-US" sz="6000" b="1" dirty="0" smtClean="0">
                <a:solidFill>
                  <a:srgbClr val="FF0000"/>
                </a:solidFill>
              </a:rPr>
              <a:t>utdoor recreation at nature – </a:t>
            </a:r>
            <a:r>
              <a:rPr lang="en-US" sz="6000" b="1">
                <a:solidFill>
                  <a:srgbClr val="FF0000"/>
                </a:solidFill>
              </a:rPr>
              <a:t>for </a:t>
            </a:r>
            <a:r>
              <a:rPr lang="en-US" sz="6000" b="1" smtClean="0">
                <a:solidFill>
                  <a:srgbClr val="FF0000"/>
                </a:solidFill>
              </a:rPr>
              <a:t>all!</a:t>
            </a:r>
            <a:endParaRPr sz="6000" b="1" dirty="0">
              <a:solidFill>
                <a:srgbClr val="FF0000"/>
              </a:solidFill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5639286" y="10374088"/>
            <a:ext cx="36783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FFFFF"/>
                </a:solidFill>
              </a:rPr>
              <a:t>Мы предлагаем отдых, о котором  вы только собирались подумать!</a:t>
            </a:r>
            <a:endParaRPr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82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Проблема: общие факты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84" y="1728887"/>
            <a:ext cx="16943193" cy="8832422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1900237" y="4029075"/>
            <a:ext cx="5443538" cy="1157287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815" y="7837892"/>
            <a:ext cx="5505165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3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Проблема: общие факты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822" y="1728887"/>
            <a:ext cx="13887285" cy="88805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4973" y="1765149"/>
            <a:ext cx="6884734" cy="453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3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Проблема: общие факты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051" y="1728887"/>
            <a:ext cx="14415035" cy="87896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1475" y="3576151"/>
            <a:ext cx="7972425" cy="645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7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Проблема: общие факты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618" y="1743274"/>
            <a:ext cx="13142499" cy="757227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28925" y="9603588"/>
            <a:ext cx="144732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aseline="30000" dirty="0"/>
              <a:t>9</a:t>
            </a:r>
            <a:r>
              <a:rPr lang="ru-RU" sz="2400" dirty="0"/>
              <a:t> </a:t>
            </a:r>
            <a:r>
              <a:rPr lang="ru-RU" sz="2400" dirty="0" smtClean="0"/>
              <a:t>Доклад Зарины </a:t>
            </a:r>
            <a:r>
              <a:rPr lang="ru-RU" sz="2400" dirty="0" err="1" smtClean="0"/>
              <a:t>Догузовой</a:t>
            </a:r>
            <a:r>
              <a:rPr lang="ru-RU" sz="2400" dirty="0" smtClean="0"/>
              <a:t>, руководителя </a:t>
            </a:r>
            <a:r>
              <a:rPr lang="ru-RU" sz="2400" dirty="0"/>
              <a:t>Федерального </a:t>
            </a:r>
            <a:r>
              <a:rPr lang="ru-RU" sz="2400" dirty="0" smtClean="0"/>
              <a:t>агентства по </a:t>
            </a:r>
            <a:r>
              <a:rPr lang="ru-RU" sz="2400" dirty="0"/>
              <a:t>туризму </a:t>
            </a:r>
            <a:r>
              <a:rPr lang="ru-RU" sz="2400" dirty="0" smtClean="0"/>
              <a:t>РФ, 16.06.2020 г.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373" y="4310106"/>
            <a:ext cx="6338807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Гипотезы ценности и их проверка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125854"/>
              </p:ext>
            </p:extLst>
          </p:nvPr>
        </p:nvGraphicFramePr>
        <p:xfrm>
          <a:off x="1457326" y="1857373"/>
          <a:ext cx="16802100" cy="736181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847563">
                  <a:extLst>
                    <a:ext uri="{9D8B030D-6E8A-4147-A177-3AD203B41FA5}">
                      <a16:colId xmlns:a16="http://schemas.microsoft.com/office/drawing/2014/main" xmlns="" val="2591023337"/>
                    </a:ext>
                  </a:extLst>
                </a:gridCol>
                <a:gridCol w="2954537">
                  <a:extLst>
                    <a:ext uri="{9D8B030D-6E8A-4147-A177-3AD203B41FA5}">
                      <a16:colId xmlns:a16="http://schemas.microsoft.com/office/drawing/2014/main" xmlns="" val="2250136509"/>
                    </a:ext>
                  </a:extLst>
                </a:gridCol>
              </a:tblGrid>
              <a:tr h="9223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Формулировка </a:t>
                      </a:r>
                      <a:r>
                        <a:rPr lang="ru-RU" sz="2800" dirty="0" smtClean="0">
                          <a:effectLst/>
                        </a:rPr>
                        <a:t>гипотезы (140 ответов получено)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</a:rPr>
                        <a:t>Доля  ответов Да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17100284"/>
                  </a:ext>
                </a:extLst>
              </a:tr>
              <a:tr h="1395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Жителям России надоели традиционные формы отдыха – пляж, застолье, дача. У них формируется 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</a:rPr>
                        <a:t>потребность в здоровом отдыхе на природе</a:t>
                      </a:r>
                      <a:r>
                        <a:rPr lang="ru-RU" sz="2800" dirty="0">
                          <a:effectLst/>
                        </a:rPr>
                        <a:t>, с новыми впечатлениями.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100%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22688657"/>
                  </a:ext>
                </a:extLst>
              </a:tr>
              <a:tr h="1395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Для удовлетворения потребности отдыхать на природе с новыми впечатлениями россияне готовы совершать 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</a:rPr>
                        <a:t>поездки на дальние расстояния </a:t>
                      </a:r>
                      <a:r>
                        <a:rPr lang="ru-RU" sz="2800" dirty="0">
                          <a:effectLst/>
                        </a:rPr>
                        <a:t>(в другие регионы России)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</a:rPr>
                        <a:t>91%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7053616"/>
                  </a:ext>
                </a:extLst>
              </a:tr>
              <a:tr h="922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</a:rPr>
                        <a:t>Использование онлайн-платформы </a:t>
                      </a:r>
                      <a:r>
                        <a:rPr lang="ru-RU" sz="2800" dirty="0">
                          <a:effectLst/>
                        </a:rPr>
                        <a:t>создает дополнительную ценность для отдыхающих.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</a:rPr>
                        <a:t>53%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4995302"/>
                  </a:ext>
                </a:extLst>
              </a:tr>
              <a:tr h="13630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У населения России имеется запрос на 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</a:rPr>
                        <a:t>организацию качественных туров </a:t>
                      </a:r>
                      <a:r>
                        <a:rPr lang="ru-RU" sz="2800" dirty="0">
                          <a:effectLst/>
                        </a:rPr>
                        <a:t>с высоким уровнем сервиса (в этом есть ценность для россиян)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57%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30332593"/>
                  </a:ext>
                </a:extLst>
              </a:tr>
              <a:tr h="13630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Туристы заинтересованы в 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</a:rPr>
                        <a:t>эффективной помощи по организации отдыха</a:t>
                      </a:r>
                      <a:r>
                        <a:rPr lang="ru-RU" sz="2800" dirty="0">
                          <a:effectLst/>
                        </a:rPr>
                        <a:t>, например, с точки зрения комфорта и экономии времени.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63%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53492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78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900" b="1"/>
              <a:t>Проблема</a:t>
            </a:r>
            <a:endParaRPr sz="4900"/>
          </a:p>
        </p:txBody>
      </p:sp>
      <p:sp>
        <p:nvSpPr>
          <p:cNvPr id="147" name="Google Shape;147;p18"/>
          <p:cNvSpPr txBox="1">
            <a:spLocks noGrp="1"/>
          </p:cNvSpPr>
          <p:nvPr>
            <p:ph type="body" idx="2"/>
          </p:nvPr>
        </p:nvSpPr>
        <p:spPr>
          <a:xfrm>
            <a:off x="778100" y="10309375"/>
            <a:ext cx="190845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* </a:t>
            </a:r>
            <a:r>
              <a:rPr lang="ru-RU" sz="2200"/>
              <a:t>здесь не рассматриваются случаи, когда выбирается краткосрочный неорганизованный отдых в традиционном месте загородом, в пределах нескольких километров</a:t>
            </a:r>
            <a:endParaRPr sz="2200"/>
          </a:p>
        </p:txBody>
      </p:sp>
      <p:sp>
        <p:nvSpPr>
          <p:cNvPr id="148" name="Google Shape;148;p18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49" name="Google Shape;149;p18"/>
          <p:cNvSpPr/>
          <p:nvPr/>
        </p:nvSpPr>
        <p:spPr>
          <a:xfrm>
            <a:off x="6874975" y="1655075"/>
            <a:ext cx="6203700" cy="43593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8"/>
          <p:cNvSpPr txBox="1"/>
          <p:nvPr/>
        </p:nvSpPr>
        <p:spPr>
          <a:xfrm>
            <a:off x="7246438" y="2033813"/>
            <a:ext cx="5611200" cy="3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1" dirty="0">
                <a:solidFill>
                  <a:srgbClr val="FF0000"/>
                </a:solidFill>
              </a:rPr>
              <a:t>Препятствия </a:t>
            </a:r>
            <a:r>
              <a:rPr lang="ru-RU" sz="3700" b="1" dirty="0">
                <a:solidFill>
                  <a:srgbClr val="1C4587"/>
                </a:solidFill>
              </a:rPr>
              <a:t>в организации здорового, с новыми впечатлениями отдыха на природе </a:t>
            </a:r>
            <a:br>
              <a:rPr lang="ru-RU" sz="3700" b="1" dirty="0">
                <a:solidFill>
                  <a:srgbClr val="1C4587"/>
                </a:solidFill>
              </a:rPr>
            </a:br>
            <a:r>
              <a:rPr lang="ru-RU" sz="3700" b="1" dirty="0">
                <a:solidFill>
                  <a:srgbClr val="1C4587"/>
                </a:solidFill>
              </a:rPr>
              <a:t>в России*</a:t>
            </a:r>
            <a:endParaRPr sz="3700" b="1" dirty="0">
              <a:solidFill>
                <a:srgbClr val="1C4587"/>
              </a:solidFill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630875" y="1731275"/>
            <a:ext cx="5320500" cy="4198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500" dirty="0">
                <a:solidFill>
                  <a:srgbClr val="1C4587"/>
                </a:solidFill>
              </a:rPr>
              <a:t>Отсутствует централизованная и </a:t>
            </a:r>
            <a:r>
              <a:rPr lang="ru-RU" sz="3500" b="1" dirty="0">
                <a:solidFill>
                  <a:srgbClr val="FF0000"/>
                </a:solidFill>
              </a:rPr>
              <a:t>систематизированная информация </a:t>
            </a:r>
            <a:r>
              <a:rPr lang="ru-RU" sz="3500" b="1" dirty="0">
                <a:solidFill>
                  <a:srgbClr val="1C4587"/>
                </a:solidFill>
              </a:rPr>
              <a:t/>
            </a:r>
            <a:br>
              <a:rPr lang="ru-RU" sz="3500" b="1" dirty="0">
                <a:solidFill>
                  <a:srgbClr val="1C4587"/>
                </a:solidFill>
              </a:rPr>
            </a:br>
            <a:r>
              <a:rPr lang="ru-RU" sz="3500" dirty="0">
                <a:solidFill>
                  <a:srgbClr val="1C4587"/>
                </a:solidFill>
              </a:rPr>
              <a:t>о возможностях </a:t>
            </a:r>
            <a:br>
              <a:rPr lang="ru-RU" sz="3500" dirty="0">
                <a:solidFill>
                  <a:srgbClr val="1C4587"/>
                </a:solidFill>
              </a:rPr>
            </a:br>
            <a:r>
              <a:rPr lang="ru-RU" sz="3500" dirty="0">
                <a:solidFill>
                  <a:srgbClr val="1C4587"/>
                </a:solidFill>
              </a:rPr>
              <a:t>отдыха на природе </a:t>
            </a:r>
            <a:br>
              <a:rPr lang="ru-RU" sz="3500" dirty="0">
                <a:solidFill>
                  <a:srgbClr val="1C4587"/>
                </a:solidFill>
              </a:rPr>
            </a:br>
            <a:r>
              <a:rPr lang="ru-RU" sz="3500" dirty="0">
                <a:solidFill>
                  <a:srgbClr val="1C4587"/>
                </a:solidFill>
              </a:rPr>
              <a:t>в России</a:t>
            </a:r>
            <a:endParaRPr sz="3500" dirty="0">
              <a:solidFill>
                <a:srgbClr val="1C4587"/>
              </a:solidFill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14084900" y="1832225"/>
            <a:ext cx="5320500" cy="3980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500" dirty="0">
                <a:solidFill>
                  <a:srgbClr val="1C4587"/>
                </a:solidFill>
              </a:rPr>
              <a:t>Отсутствует единая надежная </a:t>
            </a:r>
            <a:r>
              <a:rPr lang="ru-RU" sz="3500" b="1" dirty="0">
                <a:solidFill>
                  <a:srgbClr val="FF0000"/>
                </a:solidFill>
              </a:rPr>
              <a:t>система квалификаций мест отдыха</a:t>
            </a:r>
            <a:r>
              <a:rPr lang="ru-RU" sz="3500" dirty="0">
                <a:solidFill>
                  <a:srgbClr val="1C4587"/>
                </a:solidFill>
              </a:rPr>
              <a:t> на природе, включая оценки уровня комфорта</a:t>
            </a:r>
            <a:br>
              <a:rPr lang="ru-RU" sz="3500" dirty="0">
                <a:solidFill>
                  <a:srgbClr val="1C4587"/>
                </a:solidFill>
              </a:rPr>
            </a:br>
            <a:r>
              <a:rPr lang="ru-RU" sz="3500" dirty="0">
                <a:solidFill>
                  <a:srgbClr val="1C4587"/>
                </a:solidFill>
              </a:rPr>
              <a:t>и безопасности</a:t>
            </a:r>
            <a:endParaRPr sz="3500" dirty="0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C4587"/>
              </a:solidFill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630875" y="6722725"/>
            <a:ext cx="5320500" cy="3308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3500" dirty="0">
                <a:solidFill>
                  <a:srgbClr val="1C4587"/>
                </a:solidFill>
              </a:rPr>
              <a:t>Отсутствие </a:t>
            </a:r>
            <a:r>
              <a:rPr lang="ru-RU" sz="3500" b="1" dirty="0">
                <a:solidFill>
                  <a:srgbClr val="FF0000"/>
                </a:solidFill>
              </a:rPr>
              <a:t>надежных</a:t>
            </a:r>
            <a:r>
              <a:rPr lang="ru-RU" sz="3500" dirty="0">
                <a:solidFill>
                  <a:srgbClr val="1C4587"/>
                </a:solidFill>
              </a:rPr>
              <a:t>, известных на международном уровне </a:t>
            </a:r>
            <a:r>
              <a:rPr lang="ru-RU" sz="3500" b="1" dirty="0">
                <a:solidFill>
                  <a:srgbClr val="FF0000"/>
                </a:solidFill>
              </a:rPr>
              <a:t>операторов</a:t>
            </a:r>
            <a:r>
              <a:rPr lang="ru-RU" sz="3500" dirty="0">
                <a:solidFill>
                  <a:srgbClr val="1C4587"/>
                </a:solidFill>
              </a:rPr>
              <a:t>, заслуживающих доверия</a:t>
            </a:r>
            <a:endParaRPr sz="3500" dirty="0">
              <a:solidFill>
                <a:srgbClr val="1C4587"/>
              </a:solidFill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7386500" y="6722725"/>
            <a:ext cx="12018900" cy="3308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500" dirty="0">
                <a:solidFill>
                  <a:srgbClr val="1C4587"/>
                </a:solidFill>
              </a:rPr>
              <a:t>Отсутствует </a:t>
            </a:r>
            <a:r>
              <a:rPr lang="ru-RU" sz="3500" b="1" dirty="0">
                <a:solidFill>
                  <a:srgbClr val="FF0000"/>
                </a:solidFill>
              </a:rPr>
              <a:t>портал,</a:t>
            </a:r>
            <a:r>
              <a:rPr lang="ru-RU" sz="3500" dirty="0">
                <a:solidFill>
                  <a:srgbClr val="1C4587"/>
                </a:solidFill>
              </a:rPr>
              <a:t> для последовательного изучения, сравнения,  осознанного выбора места отдыха на природе на основе рекомендательной системы, а также бронирования и оплаты путешествия</a:t>
            </a:r>
            <a:endParaRPr sz="3500" dirty="0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/>
          </a:p>
        </p:txBody>
      </p:sp>
      <p:sp>
        <p:nvSpPr>
          <p:cNvPr id="155" name="Google Shape;155;p18"/>
          <p:cNvSpPr/>
          <p:nvPr/>
        </p:nvSpPr>
        <p:spPr>
          <a:xfrm>
            <a:off x="9747000" y="6077500"/>
            <a:ext cx="651900" cy="6309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8"/>
          <p:cNvSpPr/>
          <p:nvPr/>
        </p:nvSpPr>
        <p:spPr>
          <a:xfrm>
            <a:off x="13151300" y="3553975"/>
            <a:ext cx="857400" cy="630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5959225" y="3540850"/>
            <a:ext cx="857400" cy="6309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8"/>
          <p:cNvSpPr/>
          <p:nvPr/>
        </p:nvSpPr>
        <p:spPr>
          <a:xfrm rot="2824202">
            <a:off x="6463012" y="5086597"/>
            <a:ext cx="651883" cy="210531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Целевая аудитория</a:t>
            </a:r>
            <a:endParaRPr/>
          </a:p>
        </p:txBody>
      </p:sp>
      <p:sp>
        <p:nvSpPr>
          <p:cNvPr id="164" name="Google Shape;164;p19"/>
          <p:cNvSpPr txBox="1">
            <a:spLocks noGrp="1"/>
          </p:cNvSpPr>
          <p:nvPr>
            <p:ph type="body" idx="2"/>
          </p:nvPr>
        </p:nvSpPr>
        <p:spPr>
          <a:xfrm>
            <a:off x="617925" y="1651500"/>
            <a:ext cx="10968000" cy="80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600" dirty="0"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600" b="1" dirty="0">
                <a:solidFill>
                  <a:srgbClr val="1C4587"/>
                </a:solidFill>
              </a:rPr>
              <a:t>Сегменты, определенные </a:t>
            </a:r>
            <a:endParaRPr sz="3600" b="1" dirty="0">
              <a:solidFill>
                <a:srgbClr val="1C4587"/>
              </a:solidFill>
            </a:endParaRPr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600" b="1" dirty="0">
                <a:solidFill>
                  <a:srgbClr val="1C4587"/>
                </a:solidFill>
              </a:rPr>
              <a:t> по результатам опроса</a:t>
            </a:r>
            <a:br>
              <a:rPr lang="ru-RU" sz="3600" b="1" dirty="0">
                <a:solidFill>
                  <a:srgbClr val="1C4587"/>
                </a:solidFill>
              </a:rPr>
            </a:br>
            <a:r>
              <a:rPr lang="ru-RU" sz="3600" b="1" dirty="0">
                <a:solidFill>
                  <a:srgbClr val="1C4587"/>
                </a:solidFill>
              </a:rPr>
              <a:t>и опыту участников команды </a:t>
            </a:r>
            <a:br>
              <a:rPr lang="ru-RU" sz="3600" b="1" dirty="0">
                <a:solidFill>
                  <a:srgbClr val="1C4587"/>
                </a:solidFill>
              </a:rPr>
            </a:br>
            <a:r>
              <a:rPr lang="ru-RU" sz="3600" b="1" dirty="0">
                <a:solidFill>
                  <a:srgbClr val="1C4587"/>
                </a:solidFill>
              </a:rPr>
              <a:t>(в порядке убывания заинтересованности):</a:t>
            </a:r>
            <a:endParaRPr sz="3600" b="1" dirty="0">
              <a:solidFill>
                <a:srgbClr val="1C4587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600" dirty="0">
              <a:solidFill>
                <a:srgbClr val="1C4587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600"/>
              <a:buChar char="-"/>
            </a:pPr>
            <a:r>
              <a:rPr lang="ru-RU" sz="3600" b="1" dirty="0">
                <a:solidFill>
                  <a:srgbClr val="FF0000"/>
                </a:solidFill>
              </a:rPr>
              <a:t>женщины от 30 до 50</a:t>
            </a:r>
            <a:r>
              <a:rPr lang="ru-RU" sz="3600" dirty="0">
                <a:solidFill>
                  <a:srgbClr val="1C4587"/>
                </a:solidFill>
              </a:rPr>
              <a:t>, со средним и высоким доходом, имеющие семью (сегменты A, B, C);</a:t>
            </a:r>
            <a:br>
              <a:rPr lang="ru-RU" sz="3600" dirty="0">
                <a:solidFill>
                  <a:srgbClr val="1C4587"/>
                </a:solidFill>
              </a:rPr>
            </a:br>
            <a:endParaRPr sz="3600" dirty="0">
              <a:solidFill>
                <a:srgbClr val="1C4587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600"/>
              <a:buChar char="-"/>
            </a:pPr>
            <a:r>
              <a:rPr lang="ru-RU" sz="3600" b="1" dirty="0">
                <a:solidFill>
                  <a:srgbClr val="FF0000"/>
                </a:solidFill>
              </a:rPr>
              <a:t>мужчины от 30 до 50</a:t>
            </a:r>
            <a:r>
              <a:rPr lang="ru-RU" sz="3600" dirty="0">
                <a:solidFill>
                  <a:srgbClr val="1C4587"/>
                </a:solidFill>
              </a:rPr>
              <a:t>, со средним и высоким доходом, имеющие семью (сегменты A, B, C);</a:t>
            </a:r>
            <a:br>
              <a:rPr lang="ru-RU" sz="3600" dirty="0">
                <a:solidFill>
                  <a:srgbClr val="1C4587"/>
                </a:solidFill>
              </a:rPr>
            </a:br>
            <a:endParaRPr sz="3600" dirty="0">
              <a:solidFill>
                <a:srgbClr val="1C4587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600"/>
              <a:buChar char="-"/>
            </a:pPr>
            <a:r>
              <a:rPr lang="ru-RU" sz="3600" b="1" dirty="0">
                <a:solidFill>
                  <a:srgbClr val="FF0000"/>
                </a:solidFill>
              </a:rPr>
              <a:t>иностранные туристы </a:t>
            </a:r>
            <a:r>
              <a:rPr lang="ru-RU" sz="3600" dirty="0">
                <a:solidFill>
                  <a:srgbClr val="1C4587"/>
                </a:solidFill>
              </a:rPr>
              <a:t>(сегмент A);</a:t>
            </a:r>
            <a:endParaRPr sz="3600" dirty="0">
              <a:solidFill>
                <a:srgbClr val="1C4587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1C4587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600"/>
              <a:buChar char="-"/>
            </a:pPr>
            <a:r>
              <a:rPr lang="ru-RU" sz="3600" b="1" dirty="0">
                <a:solidFill>
                  <a:srgbClr val="FF0000"/>
                </a:solidFill>
              </a:rPr>
              <a:t>компании молодых людей </a:t>
            </a:r>
            <a:r>
              <a:rPr lang="ru-RU" sz="3600" dirty="0">
                <a:solidFill>
                  <a:srgbClr val="1C4587"/>
                </a:solidFill>
              </a:rPr>
              <a:t>до 20 лет (сегмент B).</a:t>
            </a:r>
            <a:endParaRPr sz="3600" dirty="0">
              <a:solidFill>
                <a:srgbClr val="1C4587"/>
              </a:solidFill>
            </a:endParaRPr>
          </a:p>
        </p:txBody>
      </p:sp>
      <p:sp>
        <p:nvSpPr>
          <p:cNvPr id="165" name="Google Shape;165;p19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pic>
        <p:nvPicPr>
          <p:cNvPr id="166" name="Google Shape;16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56700" y="1960450"/>
            <a:ext cx="7270374" cy="788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Решение</a:t>
            </a:r>
            <a:endParaRPr dirty="0"/>
          </a:p>
        </p:txBody>
      </p:sp>
      <p:sp>
        <p:nvSpPr>
          <p:cNvPr id="172" name="Google Shape;172;p20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173" name="Google Shape;173;p20"/>
          <p:cNvSpPr/>
          <p:nvPr/>
        </p:nvSpPr>
        <p:spPr>
          <a:xfrm>
            <a:off x="1030325" y="1577200"/>
            <a:ext cx="18106200" cy="1493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900" b="1" dirty="0">
                <a:solidFill>
                  <a:srgbClr val="1C4587"/>
                </a:solidFill>
              </a:rPr>
              <a:t>Умная платформа </a:t>
            </a:r>
            <a:r>
              <a:rPr lang="ru-RU" sz="3900" b="1" dirty="0" smtClean="0">
                <a:solidFill>
                  <a:srgbClr val="1C4587"/>
                </a:solidFill>
              </a:rPr>
              <a:t>«Отдых на природе </a:t>
            </a:r>
            <a:r>
              <a:rPr lang="ru-RU" sz="3900" b="1" dirty="0">
                <a:solidFill>
                  <a:srgbClr val="1C4587"/>
                </a:solidFill>
              </a:rPr>
              <a:t>– для </a:t>
            </a:r>
            <a:r>
              <a:rPr lang="ru-RU" sz="3900" b="1" dirty="0" smtClean="0">
                <a:solidFill>
                  <a:srgbClr val="1C4587"/>
                </a:solidFill>
              </a:rPr>
              <a:t>Вас</a:t>
            </a:r>
            <a:r>
              <a:rPr lang="en-US" sz="3900" b="1" dirty="0" smtClean="0">
                <a:solidFill>
                  <a:srgbClr val="1C4587"/>
                </a:solidFill>
              </a:rPr>
              <a:t>!</a:t>
            </a:r>
            <a:r>
              <a:rPr lang="ru-RU" sz="3900" b="1" dirty="0" smtClean="0">
                <a:solidFill>
                  <a:srgbClr val="1C4587"/>
                </a:solidFill>
              </a:rPr>
              <a:t>»</a:t>
            </a:r>
            <a:endParaRPr sz="3900" b="1" dirty="0">
              <a:solidFill>
                <a:srgbClr val="1C4587"/>
              </a:solidFill>
            </a:endParaRPr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3500" dirty="0">
                <a:solidFill>
                  <a:srgbClr val="1C4587"/>
                </a:solidFill>
              </a:rPr>
              <a:t>“отдых, о котором  наши клиенты только собирались подумать”</a:t>
            </a:r>
            <a:endParaRPr sz="5700" b="1" dirty="0">
              <a:solidFill>
                <a:srgbClr val="1C4587"/>
              </a:solidFill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1030325" y="3603550"/>
            <a:ext cx="18106200" cy="12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3500" dirty="0">
                <a:solidFill>
                  <a:srgbClr val="1C4587"/>
                </a:solidFill>
              </a:rPr>
              <a:t>услуги по </a:t>
            </a:r>
            <a:r>
              <a:rPr lang="ru-RU" sz="3500" b="1" dirty="0">
                <a:solidFill>
                  <a:srgbClr val="FF0000"/>
                </a:solidFill>
              </a:rPr>
              <a:t>информированию и организации незабываемого, комфортного и безопасного отдыха </a:t>
            </a:r>
            <a:r>
              <a:rPr lang="ru-RU" sz="3500" dirty="0">
                <a:solidFill>
                  <a:srgbClr val="1C4587"/>
                </a:solidFill>
              </a:rPr>
              <a:t>на природе в России для всех, включая иностранных туристов</a:t>
            </a:r>
            <a:endParaRPr sz="3500" dirty="0">
              <a:solidFill>
                <a:srgbClr val="1C4587"/>
              </a:solidFill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1030325" y="5382400"/>
            <a:ext cx="18106200" cy="1501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dirty="0">
                <a:solidFill>
                  <a:srgbClr val="1C4587"/>
                </a:solidFill>
              </a:rPr>
              <a:t>Использование </a:t>
            </a:r>
            <a:r>
              <a:rPr lang="ru-RU" sz="3500" b="1" dirty="0">
                <a:solidFill>
                  <a:srgbClr val="FF0000"/>
                </a:solidFill>
              </a:rPr>
              <a:t>рекомендательной системы поиска и выбора туров </a:t>
            </a:r>
            <a:r>
              <a:rPr lang="ru-RU" sz="3500" dirty="0">
                <a:solidFill>
                  <a:srgbClr val="1C4587"/>
                </a:solidFill>
              </a:rPr>
              <a:t>(отдыха на природе) на основе технологий </a:t>
            </a:r>
            <a:r>
              <a:rPr lang="ru-RU" sz="3500" b="1" dirty="0">
                <a:solidFill>
                  <a:srgbClr val="FF0000"/>
                </a:solidFill>
              </a:rPr>
              <a:t>искусственного интеллекта</a:t>
            </a:r>
            <a:r>
              <a:rPr lang="ru-RU" sz="3500" dirty="0">
                <a:solidFill>
                  <a:srgbClr val="1C4587"/>
                </a:solidFill>
              </a:rPr>
              <a:t>, </a:t>
            </a:r>
            <a:r>
              <a:rPr lang="ru-RU" sz="3500" dirty="0" smtClean="0">
                <a:solidFill>
                  <a:srgbClr val="1C4587"/>
                </a:solidFill>
              </a:rPr>
              <a:t>обширной</a:t>
            </a:r>
            <a:endParaRPr sz="3500" b="1" dirty="0">
              <a:solidFill>
                <a:srgbClr val="1C4587"/>
              </a:solidFill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894588" y="7798259"/>
            <a:ext cx="18106200" cy="2158541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500" b="1" u="sng" dirty="0">
                <a:solidFill>
                  <a:srgbClr val="1C4587"/>
                </a:solidFill>
              </a:rPr>
              <a:t>Главные выгоды </a:t>
            </a:r>
            <a:r>
              <a:rPr lang="ru-RU" sz="3500" b="1" dirty="0">
                <a:solidFill>
                  <a:srgbClr val="1C4587"/>
                </a:solidFill>
              </a:rPr>
              <a:t>для клиента </a:t>
            </a:r>
            <a:r>
              <a:rPr lang="ru-RU" sz="3500" b="1" dirty="0">
                <a:solidFill>
                  <a:schemeClr val="accent1">
                    <a:lumMod val="75000"/>
                  </a:schemeClr>
                </a:solidFill>
              </a:rPr>
              <a:t>– персонализация выбора вариантов отдыха,  </a:t>
            </a:r>
            <a:r>
              <a:rPr lang="ru-RU" sz="3500" b="1" dirty="0">
                <a:solidFill>
                  <a:srgbClr val="FF0000"/>
                </a:solidFill>
              </a:rPr>
              <a:t>экономия времени и денег на организацию отдыха </a:t>
            </a:r>
            <a:r>
              <a:rPr lang="ru-RU" sz="3500" b="1" dirty="0">
                <a:solidFill>
                  <a:srgbClr val="1C4587"/>
                </a:solidFill>
              </a:rPr>
              <a:t>на природе, </a:t>
            </a:r>
            <a:r>
              <a:rPr lang="ru-RU" sz="3500" b="1" dirty="0">
                <a:solidFill>
                  <a:srgbClr val="FF0000"/>
                </a:solidFill>
              </a:rPr>
              <a:t>исключение рисков использования неточной или неверной информации </a:t>
            </a:r>
            <a:r>
              <a:rPr lang="ru-RU" sz="3500" b="1" dirty="0">
                <a:solidFill>
                  <a:srgbClr val="1C4587"/>
                </a:solidFill>
              </a:rPr>
              <a:t>при ее поиске в интернете.</a:t>
            </a:r>
            <a:endParaRPr sz="3500" b="1" dirty="0">
              <a:solidFill>
                <a:srgbClr val="1C4587"/>
              </a:solidFill>
            </a:endParaRPr>
          </a:p>
        </p:txBody>
      </p:sp>
      <p:sp>
        <p:nvSpPr>
          <p:cNvPr id="177" name="Google Shape;177;p20"/>
          <p:cNvSpPr/>
          <p:nvPr/>
        </p:nvSpPr>
        <p:spPr>
          <a:xfrm rot="5400000">
            <a:off x="9141725" y="3139450"/>
            <a:ext cx="516900" cy="396000"/>
          </a:xfrm>
          <a:prstGeom prst="chevron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0"/>
          <p:cNvSpPr/>
          <p:nvPr/>
        </p:nvSpPr>
        <p:spPr>
          <a:xfrm rot="5400000">
            <a:off x="9185525" y="4926150"/>
            <a:ext cx="429300" cy="396000"/>
          </a:xfrm>
          <a:prstGeom prst="chevron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0"/>
          <p:cNvSpPr/>
          <p:nvPr/>
        </p:nvSpPr>
        <p:spPr>
          <a:xfrm rot="5400000">
            <a:off x="9223625" y="7042400"/>
            <a:ext cx="353100" cy="396000"/>
          </a:xfrm>
          <a:prstGeom prst="chevron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084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1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Конкуренты</a:t>
            </a:r>
            <a:endParaRPr/>
          </a:p>
        </p:txBody>
      </p:sp>
      <p:sp>
        <p:nvSpPr>
          <p:cNvPr id="185" name="Google Shape;185;p21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cxnSp>
        <p:nvCxnSpPr>
          <p:cNvPr id="186" name="Google Shape;186;p21"/>
          <p:cNvCxnSpPr/>
          <p:nvPr/>
        </p:nvCxnSpPr>
        <p:spPr>
          <a:xfrm>
            <a:off x="9407225" y="3175150"/>
            <a:ext cx="0" cy="61308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187" name="Google Shape;187;p21"/>
          <p:cNvCxnSpPr/>
          <p:nvPr/>
        </p:nvCxnSpPr>
        <p:spPr>
          <a:xfrm rot="10800000">
            <a:off x="1202850" y="6109825"/>
            <a:ext cx="17307600" cy="378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88" name="Google Shape;188;p21"/>
          <p:cNvSpPr txBox="1"/>
          <p:nvPr/>
        </p:nvSpPr>
        <p:spPr>
          <a:xfrm>
            <a:off x="14101775" y="5454775"/>
            <a:ext cx="5826600" cy="25506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 i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Системы с функцией бронирования и оплаты поставщику услуг  (без посредников)</a:t>
            </a:r>
            <a:endParaRPr i="1">
              <a:solidFill>
                <a:schemeClr val="dk2"/>
              </a:solidFill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0" y="5329675"/>
            <a:ext cx="6265800" cy="12849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i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Системы с функцией обращения к туроператору (посреднику)</a:t>
            </a:r>
            <a:endParaRPr i="1">
              <a:solidFill>
                <a:schemeClr val="dk2"/>
              </a:solidFill>
            </a:endParaRPr>
          </a:p>
        </p:txBody>
      </p:sp>
      <p:sp>
        <p:nvSpPr>
          <p:cNvPr id="190" name="Google Shape;190;p21"/>
          <p:cNvSpPr txBox="1"/>
          <p:nvPr/>
        </p:nvSpPr>
        <p:spPr>
          <a:xfrm>
            <a:off x="3527075" y="1339338"/>
            <a:ext cx="11754900" cy="1043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i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“Умные” цифровые платформы с персонализацией и  рекомендациями по местам отдыха или турам  на русском и английском языках</a:t>
            </a:r>
            <a:endParaRPr i="1">
              <a:solidFill>
                <a:schemeClr val="dk2"/>
              </a:solidFill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5798550" y="9305950"/>
            <a:ext cx="8116200" cy="12849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i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Информационные системы с базой самостоятельного поиска мест отдыха или туров на русском языке</a:t>
            </a:r>
            <a:endParaRPr i="1">
              <a:solidFill>
                <a:schemeClr val="dk2"/>
              </a:solidFill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871550" y="7681750"/>
            <a:ext cx="3242700" cy="8118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2"/>
                </a:solidFill>
              </a:rPr>
              <a:t>Цифровая платформа </a:t>
            </a:r>
            <a:endParaRPr sz="18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2"/>
                </a:solidFill>
              </a:rPr>
              <a:t>"Экотуризм в России"</a:t>
            </a:r>
            <a:endParaRPr/>
          </a:p>
        </p:txBody>
      </p:sp>
      <p:sp>
        <p:nvSpPr>
          <p:cNvPr id="193" name="Google Shape;193;p21"/>
          <p:cNvSpPr txBox="1"/>
          <p:nvPr/>
        </p:nvSpPr>
        <p:spPr>
          <a:xfrm>
            <a:off x="4608650" y="8403163"/>
            <a:ext cx="3918300" cy="683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2"/>
                </a:solidFill>
              </a:rPr>
              <a:t>Туристический портал RusGEO.me 	</a:t>
            </a:r>
            <a:endParaRPr sz="1800" b="1">
              <a:solidFill>
                <a:schemeClr val="dk2"/>
              </a:solidFill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736450" y="9011338"/>
            <a:ext cx="3737100" cy="1182000"/>
          </a:xfrm>
          <a:prstGeom prst="rect">
            <a:avLst/>
          </a:prstGeom>
          <a:solidFill>
            <a:srgbClr val="55D8D8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2"/>
                </a:solidFill>
              </a:rPr>
              <a:t>Агрегатор для локальных туроператоров «Большая Страна» (https://bolshayastrana.com)</a:t>
            </a:r>
            <a:endParaRPr sz="1800" b="1">
              <a:solidFill>
                <a:schemeClr val="dk2"/>
              </a:solidFill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12852625" y="3322588"/>
            <a:ext cx="3000000" cy="1847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2"/>
                </a:solidFill>
              </a:rPr>
              <a:t>Цифровая платформа «Природа России  для </a:t>
            </a:r>
            <a:r>
              <a:rPr lang="ru-RU" sz="2400" b="1" dirty="0" smtClean="0">
                <a:solidFill>
                  <a:schemeClr val="lt2"/>
                </a:solidFill>
              </a:rPr>
              <a:t>вас</a:t>
            </a:r>
            <a:r>
              <a:rPr lang="en-US" sz="2400" b="1" dirty="0" smtClean="0">
                <a:solidFill>
                  <a:schemeClr val="lt2"/>
                </a:solidFill>
              </a:rPr>
              <a:t>!</a:t>
            </a:r>
            <a:r>
              <a:rPr lang="ru-RU" sz="2400" b="1" dirty="0" smtClean="0">
                <a:solidFill>
                  <a:schemeClr val="lt2"/>
                </a:solidFill>
              </a:rPr>
              <a:t>»/ </a:t>
            </a:r>
            <a:r>
              <a:rPr lang="en-US" sz="2400" b="1" dirty="0" smtClean="0">
                <a:solidFill>
                  <a:schemeClr val="lt2"/>
                </a:solidFill>
              </a:rPr>
              <a:t>N</a:t>
            </a:r>
            <a:r>
              <a:rPr lang="ru-RU" sz="2400" b="1" dirty="0" err="1" smtClean="0">
                <a:solidFill>
                  <a:schemeClr val="lt2"/>
                </a:solidFill>
              </a:rPr>
              <a:t>ature</a:t>
            </a:r>
            <a:r>
              <a:rPr lang="ru-RU" sz="2400" b="1" dirty="0" smtClean="0">
                <a:solidFill>
                  <a:schemeClr val="lt2"/>
                </a:solidFill>
              </a:rPr>
              <a:t> </a:t>
            </a:r>
            <a:r>
              <a:rPr lang="ru-RU" sz="2400" b="1" dirty="0" err="1">
                <a:solidFill>
                  <a:schemeClr val="lt2"/>
                </a:solidFill>
              </a:rPr>
              <a:t>of</a:t>
            </a:r>
            <a:r>
              <a:rPr lang="ru-RU" sz="2400" b="1" dirty="0">
                <a:solidFill>
                  <a:schemeClr val="lt2"/>
                </a:solidFill>
              </a:rPr>
              <a:t> </a:t>
            </a:r>
            <a:r>
              <a:rPr lang="ru-RU" sz="2400" b="1" dirty="0" err="1" smtClean="0">
                <a:solidFill>
                  <a:schemeClr val="lt2"/>
                </a:solidFill>
              </a:rPr>
              <a:t>Russia</a:t>
            </a:r>
            <a:r>
              <a:rPr lang="en-US" sz="2400" b="1" dirty="0" smtClean="0">
                <a:solidFill>
                  <a:schemeClr val="lt2"/>
                </a:solidFill>
              </a:rPr>
              <a:t> – for you</a:t>
            </a:r>
            <a:endParaRPr sz="2400" dirty="0">
              <a:solidFill>
                <a:schemeClr val="lt2"/>
              </a:solidFill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6267238" y="6263863"/>
            <a:ext cx="31077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 b="1">
                <a:solidFill>
                  <a:srgbClr val="FF0000"/>
                </a:solidFill>
              </a:rPr>
              <a:t>Красный океан</a:t>
            </a:r>
            <a:endParaRPr sz="2300" b="1">
              <a:solidFill>
                <a:srgbClr val="FF0000"/>
              </a:solidFill>
            </a:endParaRPr>
          </a:p>
        </p:txBody>
      </p:sp>
      <p:sp>
        <p:nvSpPr>
          <p:cNvPr id="197" name="Google Shape;197;p21"/>
          <p:cNvSpPr txBox="1"/>
          <p:nvPr/>
        </p:nvSpPr>
        <p:spPr>
          <a:xfrm>
            <a:off x="9272050" y="5454775"/>
            <a:ext cx="31077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>
                <a:solidFill>
                  <a:schemeClr val="accent1"/>
                </a:solidFill>
              </a:rPr>
              <a:t>Голубой океан</a:t>
            </a:r>
            <a:endParaRPr sz="2300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Конкурентные преимущества</a:t>
            </a:r>
            <a:endParaRPr/>
          </a:p>
        </p:txBody>
      </p:sp>
      <p:sp>
        <p:nvSpPr>
          <p:cNvPr id="203" name="Google Shape;203;p22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6009" y="1886675"/>
            <a:ext cx="2697646" cy="352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75636" y="1951816"/>
            <a:ext cx="2697646" cy="352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6009" y="7009006"/>
            <a:ext cx="2697646" cy="352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63024" y="7009006"/>
            <a:ext cx="2697646" cy="352979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2"/>
          <p:cNvSpPr/>
          <p:nvPr/>
        </p:nvSpPr>
        <p:spPr>
          <a:xfrm>
            <a:off x="668224" y="2389895"/>
            <a:ext cx="6300300" cy="11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 b="1" dirty="0">
                <a:solidFill>
                  <a:srgbClr val="0000CC"/>
                </a:solidFill>
              </a:rPr>
              <a:t>Рекомендательная система </a:t>
            </a:r>
            <a:r>
              <a:rPr lang="ru-RU" sz="3400" b="1" dirty="0">
                <a:solidFill>
                  <a:schemeClr val="dk2"/>
                </a:solidFill>
              </a:rPr>
              <a:t>поиска и выбора туров и/или мест отдыха</a:t>
            </a:r>
            <a:endParaRPr sz="3900" b="1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2"/>
          <p:cNvSpPr/>
          <p:nvPr/>
        </p:nvSpPr>
        <p:spPr>
          <a:xfrm>
            <a:off x="10619826" y="2370852"/>
            <a:ext cx="9140400" cy="11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 b="1" dirty="0">
                <a:solidFill>
                  <a:srgbClr val="0000CC"/>
                </a:solidFill>
              </a:rPr>
              <a:t>Обширная,</a:t>
            </a:r>
            <a:r>
              <a:rPr lang="ru-RU" sz="3400" b="1" dirty="0">
                <a:solidFill>
                  <a:schemeClr val="dk2"/>
                </a:solidFill>
              </a:rPr>
              <a:t>  централизованная,  постоянно </a:t>
            </a:r>
            <a:r>
              <a:rPr lang="ru-RU" sz="3400" b="1" dirty="0">
                <a:solidFill>
                  <a:srgbClr val="0000CC"/>
                </a:solidFill>
              </a:rPr>
              <a:t>растущая база данных </a:t>
            </a:r>
            <a:r>
              <a:rPr lang="ru-RU" sz="3400" b="1" dirty="0">
                <a:solidFill>
                  <a:schemeClr val="dk2"/>
                </a:solidFill>
              </a:rPr>
              <a:t>о доступных турах и/или местах отдыха</a:t>
            </a:r>
            <a:endParaRPr sz="3400" b="1" dirty="0">
              <a:solidFill>
                <a:schemeClr val="dk2"/>
              </a:solidFill>
            </a:endParaRPr>
          </a:p>
        </p:txBody>
      </p:sp>
      <p:sp>
        <p:nvSpPr>
          <p:cNvPr id="210" name="Google Shape;210;p22"/>
          <p:cNvSpPr/>
          <p:nvPr/>
        </p:nvSpPr>
        <p:spPr>
          <a:xfrm>
            <a:off x="668225" y="7261300"/>
            <a:ext cx="7695300" cy="11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 b="1" dirty="0">
                <a:solidFill>
                  <a:srgbClr val="0000CC"/>
                </a:solidFill>
              </a:rPr>
              <a:t>Рейтинговая (квалификационная) система оценки </a:t>
            </a:r>
            <a:r>
              <a:rPr lang="ru-RU" sz="3400" b="1" dirty="0">
                <a:solidFill>
                  <a:schemeClr val="dk2"/>
                </a:solidFill>
              </a:rPr>
              <a:t>предоставляемых вариантов и возможностей отдыха</a:t>
            </a:r>
            <a:endParaRPr sz="2200" dirty="0">
              <a:solidFill>
                <a:schemeClr val="dk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2"/>
          <p:cNvSpPr/>
          <p:nvPr/>
        </p:nvSpPr>
        <p:spPr>
          <a:xfrm>
            <a:off x="10619826" y="7261311"/>
            <a:ext cx="6300300" cy="11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-RU" sz="3400" b="1" dirty="0">
                <a:solidFill>
                  <a:schemeClr val="dk2"/>
                </a:solidFill>
              </a:rPr>
              <a:t>Вы удобно и  без посредников </a:t>
            </a:r>
            <a:r>
              <a:rPr lang="ru-RU" sz="3400" b="1" dirty="0">
                <a:solidFill>
                  <a:srgbClr val="0000CC"/>
                </a:solidFill>
              </a:rPr>
              <a:t>оформляете заказ и оплачиваете</a:t>
            </a:r>
            <a:r>
              <a:rPr lang="ru-RU" sz="2700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700" b="0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2"/>
          <p:cNvSpPr/>
          <p:nvPr/>
        </p:nvSpPr>
        <p:spPr>
          <a:xfrm>
            <a:off x="668224" y="4121222"/>
            <a:ext cx="4634100" cy="7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200" dirty="0">
                <a:latin typeface="Calibri"/>
                <a:ea typeface="Calibri"/>
                <a:cs typeface="Calibri"/>
                <a:sym typeface="Calibri"/>
              </a:rPr>
              <a:t>Мы  поможем выбрать тур с учетом ваших потребностей и ожиданий</a:t>
            </a:r>
            <a:endParaRPr sz="2200" dirty="0"/>
          </a:p>
        </p:txBody>
      </p:sp>
      <p:sp>
        <p:nvSpPr>
          <p:cNvPr id="213" name="Google Shape;213;p22"/>
          <p:cNvSpPr/>
          <p:nvPr/>
        </p:nvSpPr>
        <p:spPr>
          <a:xfrm>
            <a:off x="10619825" y="4121225"/>
            <a:ext cx="5555700" cy="7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200">
                <a:latin typeface="Calibri"/>
                <a:ea typeface="Calibri"/>
                <a:cs typeface="Calibri"/>
                <a:sym typeface="Calibri"/>
              </a:rPr>
              <a:t>У нас вы найдете место отдыха в любой точке России</a:t>
            </a:r>
            <a:endParaRPr sz="2200"/>
          </a:p>
        </p:txBody>
      </p:sp>
      <p:sp>
        <p:nvSpPr>
          <p:cNvPr id="214" name="Google Shape;214;p22"/>
          <p:cNvSpPr/>
          <p:nvPr/>
        </p:nvSpPr>
        <p:spPr>
          <a:xfrm>
            <a:off x="10619826" y="9115059"/>
            <a:ext cx="8808600" cy="7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200">
                <a:latin typeface="Calibri"/>
                <a:ea typeface="Calibri"/>
                <a:cs typeface="Calibri"/>
                <a:sym typeface="Calibri"/>
              </a:rPr>
              <a:t>В гости,  как к родным. Вы общаетесь напрямую с гостеприимной принимающей стороной </a:t>
            </a:r>
            <a:endParaRPr sz="2200"/>
          </a:p>
        </p:txBody>
      </p:sp>
      <p:sp>
        <p:nvSpPr>
          <p:cNvPr id="215" name="Google Shape;215;p22"/>
          <p:cNvSpPr/>
          <p:nvPr/>
        </p:nvSpPr>
        <p:spPr>
          <a:xfrm>
            <a:off x="769574" y="9435934"/>
            <a:ext cx="4993800" cy="7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200">
                <a:latin typeface="Calibri"/>
                <a:ea typeface="Calibri"/>
                <a:cs typeface="Calibri"/>
                <a:sym typeface="Calibri"/>
              </a:rPr>
              <a:t>Вы точно будет знать плюсы и минусы отдыха в выбранном месте и/или туре </a:t>
            </a:r>
            <a:endParaRPr sz="2000"/>
          </a:p>
        </p:txBody>
      </p:sp>
      <p:sp>
        <p:nvSpPr>
          <p:cNvPr id="17" name="Google Shape;208;p22">
            <a:extLst>
              <a:ext uri="{FF2B5EF4-FFF2-40B4-BE49-F238E27FC236}">
                <a16:creationId xmlns:a16="http://schemas.microsoft.com/office/drawing/2014/main" xmlns="" id="{66D2CEEB-FBCD-854F-98A3-AE2E6C17EE94}"/>
              </a:ext>
            </a:extLst>
          </p:cNvPr>
          <p:cNvSpPr/>
          <p:nvPr/>
        </p:nvSpPr>
        <p:spPr>
          <a:xfrm>
            <a:off x="6664578" y="5080340"/>
            <a:ext cx="6595512" cy="1928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 b="1" dirty="0">
                <a:solidFill>
                  <a:srgbClr val="0000CC"/>
                </a:solidFill>
              </a:rPr>
              <a:t>Персонализация выбора </a:t>
            </a:r>
            <a:r>
              <a:rPr lang="ru-RU" sz="3400" b="1" dirty="0">
                <a:solidFill>
                  <a:schemeClr val="tx1"/>
                </a:solidFill>
              </a:rPr>
              <a:t>услуг отдыха на природе напрямую у поставщиков </a:t>
            </a:r>
            <a:endParaRPr sz="39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Рынок</a:t>
            </a:r>
            <a:endParaRPr dirty="0"/>
          </a:p>
        </p:txBody>
      </p:sp>
      <p:sp>
        <p:nvSpPr>
          <p:cNvPr id="221" name="Google Shape;221;p23"/>
          <p:cNvSpPr txBox="1">
            <a:spLocks noGrp="1"/>
          </p:cNvSpPr>
          <p:nvPr>
            <p:ph type="body" idx="2"/>
          </p:nvPr>
        </p:nvSpPr>
        <p:spPr>
          <a:xfrm>
            <a:off x="8059450" y="7920525"/>
            <a:ext cx="11792400" cy="3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buSzPts val="3200"/>
            </a:pPr>
            <a:r>
              <a:rPr lang="ru-RU" sz="4100" b="1" dirty="0">
                <a:solidFill>
                  <a:srgbClr val="0000CC"/>
                </a:solidFill>
              </a:rPr>
              <a:t>300 </a:t>
            </a:r>
            <a:r>
              <a:rPr lang="ru-RU" sz="4100" b="1" dirty="0" err="1">
                <a:solidFill>
                  <a:srgbClr val="0000CC"/>
                </a:solidFill>
              </a:rPr>
              <a:t>млн.руб</a:t>
            </a:r>
            <a:r>
              <a:rPr lang="ru-RU" sz="4100" b="1" dirty="0">
                <a:solidFill>
                  <a:srgbClr val="0000CC"/>
                </a:solidFill>
              </a:rPr>
              <a:t>.</a:t>
            </a:r>
            <a:r>
              <a:rPr lang="ru-RU" sz="2800" b="1" dirty="0">
                <a:solidFill>
                  <a:srgbClr val="0000CC"/>
                </a:solidFill>
              </a:rPr>
              <a:t/>
            </a:r>
            <a:br>
              <a:rPr lang="ru-RU" sz="2800" b="1" dirty="0">
                <a:solidFill>
                  <a:srgbClr val="0000CC"/>
                </a:solidFill>
              </a:rPr>
            </a:br>
            <a:r>
              <a:rPr lang="ru-RU" sz="3200" b="1" dirty="0">
                <a:solidFill>
                  <a:srgbClr val="0000CC"/>
                </a:solidFill>
              </a:rPr>
              <a:t>37000 клиентов в год:</a:t>
            </a:r>
          </a:p>
          <a:p>
            <a:pPr marL="15875" lvl="0" indent="0">
              <a:buSzPts val="3200"/>
            </a:pPr>
            <a:r>
              <a:rPr lang="ru-RU" sz="3200" b="1" dirty="0">
                <a:solidFill>
                  <a:srgbClr val="0000CC"/>
                </a:solidFill>
              </a:rPr>
              <a:t>сегмент А 7000 туристов в год со ср чеком 30000 р</a:t>
            </a:r>
          </a:p>
          <a:p>
            <a:pPr marL="15875" lvl="0" indent="0">
              <a:buSzPts val="3200"/>
            </a:pPr>
            <a:r>
              <a:rPr lang="ru-RU" sz="3200" b="1" dirty="0">
                <a:solidFill>
                  <a:srgbClr val="0000CC"/>
                </a:solidFill>
              </a:rPr>
              <a:t>сегмент В и С 7500 туров по 4 чел со ср чеком 3000 р</a:t>
            </a:r>
            <a:endParaRPr sz="3200" b="1" dirty="0">
              <a:solidFill>
                <a:srgbClr val="0000CC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2200" dirty="0">
                <a:solidFill>
                  <a:srgbClr val="0000CC"/>
                </a:solidFill>
              </a:rPr>
              <a:t>Доходы от рекламирования товаров и услуг на сайте не включены, так как имеется большая степень неопределенности их размера.</a:t>
            </a:r>
            <a:endParaRPr sz="2200" dirty="0">
              <a:solidFill>
                <a:srgbClr val="0000CC"/>
              </a:solidFill>
            </a:endParaRPr>
          </a:p>
        </p:txBody>
      </p:sp>
      <p:sp>
        <p:nvSpPr>
          <p:cNvPr id="222" name="Google Shape;222;p23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23" name="Google Shape;223;p23"/>
          <p:cNvSpPr/>
          <p:nvPr/>
        </p:nvSpPr>
        <p:spPr>
          <a:xfrm>
            <a:off x="2522200" y="7679325"/>
            <a:ext cx="2986200" cy="2646000"/>
          </a:xfrm>
          <a:prstGeom prst="can">
            <a:avLst>
              <a:gd name="adj" fmla="val 31859"/>
            </a:avLst>
          </a:prstGeom>
          <a:solidFill>
            <a:srgbClr val="0000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600" b="1" dirty="0">
                <a:solidFill>
                  <a:srgbClr val="FFFFFF"/>
                </a:solidFill>
              </a:rPr>
              <a:t/>
            </a:r>
            <a:br>
              <a:rPr lang="ru-RU" sz="2600" b="1" dirty="0">
                <a:solidFill>
                  <a:srgbClr val="FFFFFF"/>
                </a:solidFill>
              </a:rPr>
            </a:br>
            <a:r>
              <a:rPr lang="ru-RU" sz="4900" b="1" dirty="0">
                <a:solidFill>
                  <a:srgbClr val="FFFFFF"/>
                </a:solidFill>
              </a:rPr>
              <a:t>SOM</a:t>
            </a:r>
            <a:endParaRPr dirty="0"/>
          </a:p>
        </p:txBody>
      </p:sp>
      <p:sp>
        <p:nvSpPr>
          <p:cNvPr id="224" name="Google Shape;224;p23"/>
          <p:cNvSpPr/>
          <p:nvPr/>
        </p:nvSpPr>
        <p:spPr>
          <a:xfrm>
            <a:off x="1533700" y="4166375"/>
            <a:ext cx="4963200" cy="4339800"/>
          </a:xfrm>
          <a:prstGeom prst="can">
            <a:avLst>
              <a:gd name="adj" fmla="val 43599"/>
            </a:avLst>
          </a:prstGeom>
          <a:solidFill>
            <a:srgbClr val="08BDA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900" b="1">
                <a:solidFill>
                  <a:srgbClr val="FFFFFF"/>
                </a:solidFill>
              </a:rPr>
              <a:t/>
            </a:r>
            <a:br>
              <a:rPr lang="ru-RU" sz="4900" b="1">
                <a:solidFill>
                  <a:srgbClr val="FFFFFF"/>
                </a:solidFill>
              </a:rPr>
            </a:br>
            <a:r>
              <a:rPr lang="ru-RU" sz="4900" b="1">
                <a:solidFill>
                  <a:srgbClr val="FFFFFF"/>
                </a:solidFill>
              </a:rPr>
              <a:t>SAM</a:t>
            </a:r>
            <a:endParaRPr/>
          </a:p>
        </p:txBody>
      </p:sp>
      <p:sp>
        <p:nvSpPr>
          <p:cNvPr id="225" name="Google Shape;225;p23"/>
          <p:cNvSpPr/>
          <p:nvPr/>
        </p:nvSpPr>
        <p:spPr>
          <a:xfrm>
            <a:off x="649300" y="2313225"/>
            <a:ext cx="6732000" cy="3852000"/>
          </a:xfrm>
          <a:prstGeom prst="can">
            <a:avLst>
              <a:gd name="adj" fmla="val 36879"/>
            </a:avLst>
          </a:prstGeom>
          <a:solidFill>
            <a:srgbClr val="3C78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1">
                <a:solidFill>
                  <a:srgbClr val="FFFFFF"/>
                </a:solidFill>
              </a:rPr>
              <a:t/>
            </a:r>
            <a:br>
              <a:rPr lang="ru-RU" sz="3500" b="1">
                <a:solidFill>
                  <a:srgbClr val="FFFFFF"/>
                </a:solidFill>
              </a:rPr>
            </a:br>
            <a:r>
              <a:rPr lang="ru-RU" sz="4900" b="1">
                <a:solidFill>
                  <a:srgbClr val="FFFFFF"/>
                </a:solidFill>
              </a:rPr>
              <a:t>TAM</a:t>
            </a:r>
            <a:endParaRPr sz="4900" b="1">
              <a:solidFill>
                <a:srgbClr val="FFFFFF"/>
              </a:solidFill>
            </a:endParaRPr>
          </a:p>
        </p:txBody>
      </p:sp>
      <p:sp>
        <p:nvSpPr>
          <p:cNvPr id="226" name="Google Shape;226;p23"/>
          <p:cNvSpPr txBox="1"/>
          <p:nvPr/>
        </p:nvSpPr>
        <p:spPr>
          <a:xfrm>
            <a:off x="7907050" y="1823625"/>
            <a:ext cx="11944800" cy="26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 b="1">
                <a:solidFill>
                  <a:srgbClr val="3C78D8"/>
                </a:solidFill>
              </a:rPr>
              <a:t>9,2 млрд.руб.</a:t>
            </a:r>
            <a:endParaRPr sz="4100" b="1">
              <a:solidFill>
                <a:srgbClr val="3C78D8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solidFill>
                  <a:srgbClr val="3C78D8"/>
                </a:solidFill>
              </a:rPr>
              <a:t>потенциальное количество посещений в размере 45% от численности населения, при условии развития инфраструктуры туризма: </a:t>
            </a:r>
            <a:r>
              <a:rPr lang="ru-RU" sz="3200">
                <a:solidFill>
                  <a:schemeClr val="dk1"/>
                </a:solidFill>
              </a:rPr>
              <a:t/>
            </a:r>
            <a:br>
              <a:rPr lang="ru-RU" sz="3200">
                <a:solidFill>
                  <a:schemeClr val="dk1"/>
                </a:solidFill>
              </a:rPr>
            </a:br>
            <a:r>
              <a:rPr lang="ru-RU" sz="2200">
                <a:solidFill>
                  <a:schemeClr val="dk1"/>
                </a:solidFill>
              </a:rPr>
              <a:t>40% населения проживает в радиусе 30 км от ближайшей федеральной ООПТ, кроме того 5% населения, которые готовы путешествовать дальше 30км.</a:t>
            </a:r>
            <a:endParaRPr sz="2200"/>
          </a:p>
        </p:txBody>
      </p:sp>
      <p:sp>
        <p:nvSpPr>
          <p:cNvPr id="227" name="Google Shape;227;p23"/>
          <p:cNvSpPr txBox="1"/>
          <p:nvPr/>
        </p:nvSpPr>
        <p:spPr>
          <a:xfrm>
            <a:off x="7907050" y="4671275"/>
            <a:ext cx="11944800" cy="29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 b="1">
                <a:solidFill>
                  <a:srgbClr val="08BDA6"/>
                </a:solidFill>
              </a:rPr>
              <a:t>1,3 млрд.руб.</a:t>
            </a:r>
            <a:r>
              <a:rPr lang="ru-RU" sz="3200">
                <a:solidFill>
                  <a:schemeClr val="dk1"/>
                </a:solidFill>
              </a:rPr>
              <a:t> </a:t>
            </a:r>
            <a:endParaRPr sz="3200">
              <a:solidFill>
                <a:schemeClr val="dk1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3200" b="1">
                <a:solidFill>
                  <a:srgbClr val="08BDA6"/>
                </a:solidFill>
              </a:rPr>
              <a:t>при текущем ежегодном посещении ООПТ в количестве 9 млн. Ежегодный темп прироста: 15% до пандемии</a:t>
            </a:r>
            <a:endParaRPr sz="3200" b="1">
              <a:solidFill>
                <a:srgbClr val="08BDA6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2200">
                <a:solidFill>
                  <a:schemeClr val="dk1"/>
                </a:solidFill>
              </a:rPr>
              <a:t>Источник: Выступления специального представителя Президента Российской Федерации по вопросам природоохранной деятельности, экологии и транспорта Сергея Иванова; руководителя Федерального агентства по туризму Российской Федерации Зарины Догузовой 16.06.2020 г.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Монетизация</a:t>
            </a:r>
            <a:endParaRPr dirty="0"/>
          </a:p>
        </p:txBody>
      </p:sp>
      <p:sp>
        <p:nvSpPr>
          <p:cNvPr id="233" name="Google Shape;233;p24"/>
          <p:cNvSpPr txBox="1">
            <a:spLocks noGrp="1"/>
          </p:cNvSpPr>
          <p:nvPr>
            <p:ph type="body" idx="2"/>
          </p:nvPr>
        </p:nvSpPr>
        <p:spPr>
          <a:xfrm>
            <a:off x="894588" y="1937472"/>
            <a:ext cx="8432293" cy="8479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500"/>
            </a:pPr>
            <a:r>
              <a:rPr lang="ru-RU" sz="3500" b="1" dirty="0" smtClean="0">
                <a:solidFill>
                  <a:schemeClr val="accent1">
                    <a:lumMod val="75000"/>
                  </a:schemeClr>
                </a:solidFill>
              </a:rPr>
              <a:t>Посетители оставляют мнение и делятся советами по сегментам -</a:t>
            </a:r>
            <a:endParaRPr sz="3500" dirty="0">
              <a:solidFill>
                <a:schemeClr val="accent1">
                  <a:lumMod val="75000"/>
                </a:schemeClr>
              </a:solidFill>
            </a:endParaRPr>
          </a:p>
          <a:p>
            <a:pPr marL="15875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3500" b="1" dirty="0" smtClean="0">
                <a:solidFill>
                  <a:srgbClr val="FF0000"/>
                </a:solidFill>
              </a:rPr>
              <a:t>  размещение </a:t>
            </a:r>
          </a:p>
          <a:p>
            <a:pPr marL="15875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3500" b="1" dirty="0" smtClean="0">
                <a:solidFill>
                  <a:srgbClr val="FF0000"/>
                </a:solidFill>
              </a:rPr>
              <a:t>  транспорт </a:t>
            </a:r>
          </a:p>
          <a:p>
            <a:pPr marL="15875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3500" b="1" dirty="0" smtClean="0">
                <a:solidFill>
                  <a:srgbClr val="FF0000"/>
                </a:solidFill>
              </a:rPr>
              <a:t>  опыт </a:t>
            </a:r>
          </a:p>
          <a:p>
            <a:pPr marL="15875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3500" b="1" dirty="0">
                <a:solidFill>
                  <a:srgbClr val="FF0000"/>
                </a:solidFill>
              </a:rPr>
              <a:t> </a:t>
            </a:r>
            <a:r>
              <a:rPr lang="ru-RU" sz="3500" b="1" dirty="0" smtClean="0">
                <a:solidFill>
                  <a:srgbClr val="FF0000"/>
                </a:solidFill>
              </a:rPr>
              <a:t> </a:t>
            </a:r>
            <a:r>
              <a:rPr lang="ru-RU" sz="3500" b="1" dirty="0" smtClean="0">
                <a:solidFill>
                  <a:srgbClr val="FF0000"/>
                </a:solidFill>
              </a:rPr>
              <a:t>питание </a:t>
            </a: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</a:rPr>
              <a:t>   </a:t>
            </a: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     </a:t>
            </a:r>
            <a:r>
              <a:rPr lang="ru-RU" sz="2800" b="1" dirty="0" smtClean="0">
                <a:solidFill>
                  <a:srgbClr val="FF0000"/>
                </a:solidFill>
              </a:rPr>
              <a:t>ПЛЮСЫ МИНУСЫ ПОДВОДНЫЕ КАМНИ</a:t>
            </a: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sz="3500" b="1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500"/>
            </a:pPr>
            <a:r>
              <a:rPr lang="ru-RU" sz="3500" b="1" dirty="0" smtClean="0">
                <a:solidFill>
                  <a:schemeClr val="accent1">
                    <a:lumMod val="75000"/>
                  </a:schemeClr>
                </a:solidFill>
              </a:rPr>
              <a:t>Владельцы объектов и сервисов размещают информацию  на условиях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500"/>
            </a:pPr>
            <a:r>
              <a:rPr lang="ru-RU" sz="3500" dirty="0" smtClean="0">
                <a:solidFill>
                  <a:schemeClr val="accent1">
                    <a:lumMod val="75000"/>
                  </a:schemeClr>
                </a:solidFill>
              </a:rPr>
              <a:t>10% за транзакцию 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500"/>
            </a:pPr>
            <a:r>
              <a:rPr lang="ru-RU" sz="3500" b="1" dirty="0" smtClean="0">
                <a:solidFill>
                  <a:srgbClr val="FF0000"/>
                </a:solidFill>
              </a:rPr>
              <a:t>платные объявления на основе 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500"/>
            </a:pPr>
            <a:r>
              <a:rPr lang="ru-RU" sz="3500" b="1" dirty="0" smtClean="0">
                <a:solidFill>
                  <a:srgbClr val="FF0000"/>
                </a:solidFill>
              </a:rPr>
              <a:t>ИИ рекомендаций</a:t>
            </a:r>
            <a:endParaRPr lang="ru-RU" sz="3500" b="1" dirty="0">
              <a:solidFill>
                <a:srgbClr val="FF0000"/>
              </a:solidFill>
            </a:endParaRPr>
          </a:p>
          <a:p>
            <a:pPr marL="15875" indent="0"/>
            <a:r>
              <a:rPr lang="ru-RU" sz="3500" dirty="0" smtClean="0">
                <a:solidFill>
                  <a:srgbClr val="FF0000"/>
                </a:solidFill>
              </a:rPr>
              <a:t> </a:t>
            </a:r>
            <a:endParaRPr lang="ru-RU" sz="3500" dirty="0">
              <a:solidFill>
                <a:srgbClr val="0B5394"/>
              </a:solidFill>
            </a:endParaRPr>
          </a:p>
        </p:txBody>
      </p:sp>
      <p:sp>
        <p:nvSpPr>
          <p:cNvPr id="234" name="Google Shape;234;p2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3766" y="2583918"/>
            <a:ext cx="9423313" cy="7823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2314549"/>
            <a:ext cx="10247501" cy="7178040"/>
          </a:xfrm>
          <a:prstGeom prst="rect">
            <a:avLst/>
          </a:prstGeom>
        </p:spPr>
      </p:pic>
      <p:sp>
        <p:nvSpPr>
          <p:cNvPr id="240" name="Google Shape;240;p2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 smtClean="0"/>
              <a:t>Аналог нашего </a:t>
            </a:r>
            <a:r>
              <a:rPr lang="en-US" b="1" dirty="0" smtClean="0"/>
              <a:t>MVP TRIPADVISER</a:t>
            </a:r>
            <a:endParaRPr dirty="0"/>
          </a:p>
        </p:txBody>
      </p:sp>
      <p:sp>
        <p:nvSpPr>
          <p:cNvPr id="241" name="Google Shape;241;p2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pic>
        <p:nvPicPr>
          <p:cNvPr id="242" name="Google Shape;242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3778" y="3202634"/>
            <a:ext cx="10564161" cy="71780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8000473" y="3940082"/>
            <a:ext cx="70185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/>
              <a:t>NATURE TRIP ADVISER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16</a:t>
            </a:fld>
            <a:endParaRPr lang="ru-RU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110" y="1204094"/>
            <a:ext cx="1601851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16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17</a:t>
            </a:fld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1440180" y="754380"/>
            <a:ext cx="45034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/>
              <a:t>Партнеры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440180" y="2349282"/>
            <a:ext cx="10492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Комитет </a:t>
            </a:r>
            <a:r>
              <a:rPr lang="ru-RU" sz="4400" b="1" smtClean="0">
                <a:solidFill>
                  <a:schemeClr val="accent1">
                    <a:lumMod val="75000"/>
                  </a:schemeClr>
                </a:solidFill>
              </a:rPr>
              <a:t>по туризму Башкортостана</a:t>
            </a:r>
            <a:endParaRPr lang="ru-RU" sz="4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40180" y="3944184"/>
            <a:ext cx="10492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Проектный офис Большой Урал </a:t>
            </a:r>
            <a:endParaRPr lang="ru-RU" sz="4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440180" y="5702082"/>
            <a:ext cx="10492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Национальное Конгресс Бюро</a:t>
            </a:r>
            <a:endParaRPr lang="ru-RU" sz="4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440180" y="7459980"/>
            <a:ext cx="159791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Участники конкурса АСИ  ОТКРОЙ СВОЮ РОССИЮ</a:t>
            </a:r>
            <a:endParaRPr lang="ru-RU" sz="4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440180" y="9217878"/>
            <a:ext cx="149961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err="1" smtClean="0">
                <a:solidFill>
                  <a:schemeClr val="accent1">
                    <a:lumMod val="75000"/>
                  </a:schemeClr>
                </a:solidFill>
              </a:rPr>
              <a:t>Общерооссийский</a:t>
            </a: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 Союз Индустрии Гостеприимства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296771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252" name="Google Shape;252;p26"/>
          <p:cNvSpPr txBox="1">
            <a:spLocks noGrp="1"/>
          </p:cNvSpPr>
          <p:nvPr>
            <p:ph type="body" idx="2"/>
          </p:nvPr>
        </p:nvSpPr>
        <p:spPr>
          <a:xfrm>
            <a:off x="894588" y="6086191"/>
            <a:ext cx="2305812" cy="26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CEO, Инициатор проекта, лидер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Опыт в анализе данных, корпоративных финансах, маркетинге, продажах, управлении организациями. 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Компетенции использования инструментов машинного обучения </a:t>
            </a:r>
            <a:endParaRPr/>
          </a:p>
        </p:txBody>
      </p:sp>
      <p:pic>
        <p:nvPicPr>
          <p:cNvPr id="253" name="Google Shape;253;p26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36" r="37"/>
          <a:stretch/>
        </p:blipFill>
        <p:spPr>
          <a:xfrm>
            <a:off x="894588" y="2417990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6"/>
          <p:cNvSpPr txBox="1">
            <a:spLocks noGrp="1"/>
          </p:cNvSpPr>
          <p:nvPr>
            <p:ph type="body" idx="4"/>
          </p:nvPr>
        </p:nvSpPr>
        <p:spPr>
          <a:xfrm>
            <a:off x="894588" y="4996213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Тимур Крамин</a:t>
            </a:r>
            <a:endParaRPr/>
          </a:p>
        </p:txBody>
      </p:sp>
      <p:sp>
        <p:nvSpPr>
          <p:cNvPr id="255" name="Google Shape;255;p26"/>
          <p:cNvSpPr txBox="1">
            <a:spLocks noGrp="1"/>
          </p:cNvSpPr>
          <p:nvPr>
            <p:ph type="body" idx="14"/>
          </p:nvPr>
        </p:nvSpPr>
        <p:spPr>
          <a:xfrm>
            <a:off x="12691953" y="6028564"/>
            <a:ext cx="2284811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Интернет-маркетолог.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Специалист по web-аналитике, построению сквозной аналитики, электронной коммерции, работаю с любыми видами трафика.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Опыт во внедрение CRM систем, 1с.</a:t>
            </a:r>
            <a:endParaRPr/>
          </a:p>
        </p:txBody>
      </p:sp>
      <p:sp>
        <p:nvSpPr>
          <p:cNvPr id="256" name="Google Shape;256;p26"/>
          <p:cNvSpPr>
            <a:spLocks noGrp="1"/>
          </p:cNvSpPr>
          <p:nvPr>
            <p:ph type="pic" idx="15"/>
          </p:nvPr>
        </p:nvSpPr>
        <p:spPr>
          <a:xfrm>
            <a:off x="12691952" y="2978054"/>
            <a:ext cx="1453500" cy="16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6"/>
          <p:cNvSpPr txBox="1">
            <a:spLocks noGrp="1"/>
          </p:cNvSpPr>
          <p:nvPr>
            <p:ph type="body" idx="16"/>
          </p:nvPr>
        </p:nvSpPr>
        <p:spPr>
          <a:xfrm>
            <a:off x="12691953" y="5050525"/>
            <a:ext cx="2284811" cy="92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Анатолий </a:t>
            </a:r>
            <a:endParaRPr/>
          </a:p>
          <a:p>
            <a:pPr marL="1587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Сафатов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58" name="Google Shape;25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21327" y="2419647"/>
            <a:ext cx="2139881" cy="2139881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9" name="Google Shape;259;p26"/>
          <p:cNvSpPr txBox="1"/>
          <p:nvPr/>
        </p:nvSpPr>
        <p:spPr>
          <a:xfrm>
            <a:off x="16448859" y="4996213"/>
            <a:ext cx="2284811" cy="92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Ирина Слесарева 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18</a:t>
            </a:fld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69511" y="2250175"/>
            <a:ext cx="1969876" cy="235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521350" y="2393426"/>
            <a:ext cx="2139875" cy="224549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6"/>
          <p:cNvSpPr txBox="1"/>
          <p:nvPr/>
        </p:nvSpPr>
        <p:spPr>
          <a:xfrm>
            <a:off x="16394950" y="5873850"/>
            <a:ext cx="2591400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Представитель проекта в Республике Хакасия.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/>
            </a:r>
            <a:br>
              <a:rPr lang="ru-RU" sz="2000"/>
            </a:br>
            <a:r>
              <a:rPr lang="ru-RU" sz="2000"/>
              <a:t>Бизнес-трекер, трекер социальных проектов, экономист.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/>
            </a:r>
            <a:br>
              <a:rPr lang="ru-RU" sz="2000"/>
            </a:br>
            <a:r>
              <a:rPr lang="ru-RU" sz="2000"/>
              <a:t>Привожу проекты в устойчивое состояние согласно ЦУР </a:t>
            </a:r>
            <a:endParaRPr sz="2000"/>
          </a:p>
        </p:txBody>
      </p:sp>
      <p:sp>
        <p:nvSpPr>
          <p:cNvPr id="264" name="Google Shape;264;p26"/>
          <p:cNvSpPr txBox="1"/>
          <p:nvPr/>
        </p:nvSpPr>
        <p:spPr>
          <a:xfrm>
            <a:off x="4306725" y="5988150"/>
            <a:ext cx="3411600" cy="47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</a:rPr>
              <a:t>CVO (Chief Visionary Officer) </a:t>
            </a:r>
            <a:endParaRPr sz="2000">
              <a:solidFill>
                <a:srgbClr val="000000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</a:rPr>
              <a:t>Опыт в в сфере EdTech:</a:t>
            </a:r>
            <a:endParaRPr sz="2000">
              <a:solidFill>
                <a:srgbClr val="000000"/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ru-RU" sz="2000">
                <a:solidFill>
                  <a:srgbClr val="000000"/>
                </a:solidFill>
              </a:rPr>
              <a:t>удаленном управлении персоналом 100+ сотрудников (распределение задач. контроль KPI, мотивационные мероприятия),</a:t>
            </a:r>
            <a:endParaRPr sz="2000">
              <a:solidFill>
                <a:srgbClr val="000000"/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ru-RU" sz="2000">
                <a:solidFill>
                  <a:srgbClr val="000000"/>
                </a:solidFill>
              </a:rPr>
              <a:t>project manager;</a:t>
            </a:r>
            <a:endParaRPr sz="2000">
              <a:solidFill>
                <a:srgbClr val="000000"/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ru-RU" sz="2000">
                <a:solidFill>
                  <a:srgbClr val="000000"/>
                </a:solidFill>
              </a:rPr>
              <a:t>event manager;</a:t>
            </a:r>
            <a:endParaRPr sz="2000">
              <a:solidFill>
                <a:srgbClr val="000000"/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ru-RU" sz="2000">
                <a:solidFill>
                  <a:srgbClr val="000000"/>
                </a:solidFill>
              </a:rPr>
              <a:t>продажи, построени</a:t>
            </a:r>
            <a:r>
              <a:rPr lang="ru-RU" sz="2000"/>
              <a:t>е</a:t>
            </a:r>
            <a:r>
              <a:rPr lang="ru-RU" sz="2000">
                <a:solidFill>
                  <a:srgbClr val="000000"/>
                </a:solidFill>
              </a:rPr>
              <a:t> воронки продаж, маркетинговые рассылки</a:t>
            </a:r>
            <a:endParaRPr sz="2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</a:rPr>
              <a:t>Многолетний опыт в экотуризме</a:t>
            </a:r>
            <a:endParaRPr sz="2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Английский язык</a:t>
            </a:r>
            <a:endParaRPr sz="2000"/>
          </a:p>
        </p:txBody>
      </p:sp>
      <p:sp>
        <p:nvSpPr>
          <p:cNvPr id="265" name="Google Shape;265;p26"/>
          <p:cNvSpPr txBox="1"/>
          <p:nvPr/>
        </p:nvSpPr>
        <p:spPr>
          <a:xfrm>
            <a:off x="4424582" y="5050525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000000"/>
                </a:solidFill>
              </a:rPr>
              <a:t>Елена Вострикова</a:t>
            </a:r>
            <a:endParaRPr sz="2800" b="1">
              <a:solidFill>
                <a:srgbClr val="000000"/>
              </a:solidFill>
            </a:endParaRPr>
          </a:p>
        </p:txBody>
      </p:sp>
      <p:sp>
        <p:nvSpPr>
          <p:cNvPr id="266" name="Google Shape;266;p26"/>
          <p:cNvSpPr txBox="1"/>
          <p:nvPr/>
        </p:nvSpPr>
        <p:spPr>
          <a:xfrm>
            <a:off x="8217175" y="6058725"/>
            <a:ext cx="3411600" cy="22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</a:rPr>
              <a:t>CCO (Сhief Commercial Officer)</a:t>
            </a:r>
            <a:endParaRPr sz="2000">
              <a:solidFill>
                <a:srgbClr val="000000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</a:rPr>
              <a:t>Опыт в сфере  въездного, делового, событийного  туризма:</a:t>
            </a:r>
            <a:endParaRPr sz="2000">
              <a:solidFill>
                <a:srgbClr val="000000"/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ru-RU" sz="2000">
                <a:solidFill>
                  <a:srgbClr val="000000"/>
                </a:solidFill>
              </a:rPr>
              <a:t>предпринимательской деятельности </a:t>
            </a:r>
            <a:endParaRPr sz="2000">
              <a:solidFill>
                <a:srgbClr val="000000"/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ru-RU" sz="2000">
                <a:solidFill>
                  <a:srgbClr val="000000"/>
                </a:solidFill>
              </a:rPr>
              <a:t>соисполнение стратегических проектов по  развитию туристической инфраструктуры, </a:t>
            </a:r>
            <a:endParaRPr sz="2000">
              <a:solidFill>
                <a:srgbClr val="000000"/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ru-RU" sz="2000">
                <a:solidFill>
                  <a:srgbClr val="000000"/>
                </a:solidFill>
              </a:rPr>
              <a:t>маркетинг</a:t>
            </a:r>
            <a:endParaRPr sz="2000">
              <a:solidFill>
                <a:srgbClr val="000000"/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ru-RU" sz="2000">
                <a:solidFill>
                  <a:srgbClr val="000000"/>
                </a:solidFill>
              </a:rPr>
              <a:t>продажи</a:t>
            </a:r>
            <a:endParaRPr sz="2000">
              <a:solidFill>
                <a:srgbClr val="000000"/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ru-RU" sz="2000"/>
              <a:t>инвестиции</a:t>
            </a:r>
            <a:r>
              <a:rPr lang="ru-RU" sz="2000">
                <a:solidFill>
                  <a:srgbClr val="000000"/>
                </a:solidFill>
              </a:rPr>
              <a:t>.</a:t>
            </a:r>
            <a:endParaRPr sz="2000">
              <a:solidFill>
                <a:srgbClr val="000000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</a:endParaRPr>
          </a:p>
        </p:txBody>
      </p:sp>
      <p:sp>
        <p:nvSpPr>
          <p:cNvPr id="267" name="Google Shape;267;p26"/>
          <p:cNvSpPr txBox="1"/>
          <p:nvPr/>
        </p:nvSpPr>
        <p:spPr>
          <a:xfrm>
            <a:off x="8120856" y="4996213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000000"/>
                </a:solidFill>
              </a:rPr>
              <a:t>Оксана Трофимова-Ниденталь</a:t>
            </a:r>
            <a:endParaRPr sz="2800" b="1">
              <a:solidFill>
                <a:srgbClr val="000000"/>
              </a:solidFill>
            </a:endParaRPr>
          </a:p>
        </p:txBody>
      </p:sp>
      <p:pic>
        <p:nvPicPr>
          <p:cNvPr id="268" name="Google Shape;26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1725" y="2280625"/>
            <a:ext cx="1969875" cy="229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6"/>
          <p:cNvPicPr preferRelativeResize="0"/>
          <p:nvPr/>
        </p:nvPicPr>
        <p:blipFill rotWithShape="1">
          <a:blip r:embed="rId8">
            <a:alphaModFix/>
          </a:blip>
          <a:srcRect l="11062" r="14344"/>
          <a:stretch/>
        </p:blipFill>
        <p:spPr>
          <a:xfrm>
            <a:off x="8120850" y="2231100"/>
            <a:ext cx="2591399" cy="23159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Планы развития</a:t>
            </a:r>
            <a:endParaRPr/>
          </a:p>
        </p:txBody>
      </p:sp>
      <p:sp>
        <p:nvSpPr>
          <p:cNvPr id="275" name="Google Shape;275;p27"/>
          <p:cNvSpPr txBox="1">
            <a:spLocks noGrp="1"/>
          </p:cNvSpPr>
          <p:nvPr>
            <p:ph type="body" idx="2"/>
          </p:nvPr>
        </p:nvSpPr>
        <p:spPr>
          <a:xfrm>
            <a:off x="737934" y="1198881"/>
            <a:ext cx="10320142" cy="9298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800" b="1" dirty="0">
                <a:solidFill>
                  <a:srgbClr val="0B5394"/>
                </a:solidFill>
              </a:rPr>
              <a:t>Краткосрочные планы</a:t>
            </a:r>
            <a:endParaRPr sz="3800" b="1" dirty="0">
              <a:solidFill>
                <a:srgbClr val="0B5394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200" dirty="0">
                <a:solidFill>
                  <a:srgbClr val="0B5394"/>
                </a:solidFill>
              </a:rPr>
              <a:t>1. Проведение </a:t>
            </a:r>
            <a:r>
              <a:rPr lang="ru-RU" sz="3200" dirty="0" err="1">
                <a:solidFill>
                  <a:srgbClr val="FF0000"/>
                </a:solidFill>
              </a:rPr>
              <a:t>решенческих</a:t>
            </a:r>
            <a:r>
              <a:rPr lang="ru-RU" sz="3200" dirty="0">
                <a:solidFill>
                  <a:srgbClr val="FF0000"/>
                </a:solidFill>
              </a:rPr>
              <a:t> интервью </a:t>
            </a:r>
            <a:r>
              <a:rPr lang="ru-RU" sz="3200" dirty="0">
                <a:solidFill>
                  <a:srgbClr val="0B5394"/>
                </a:solidFill>
              </a:rPr>
              <a:t>по проекту, совершение первых продаж </a:t>
            </a:r>
            <a:br>
              <a:rPr lang="ru-RU" sz="3200" dirty="0">
                <a:solidFill>
                  <a:srgbClr val="0B5394"/>
                </a:solidFill>
              </a:rPr>
            </a:br>
            <a:r>
              <a:rPr lang="ru-RU" sz="3200" dirty="0">
                <a:solidFill>
                  <a:srgbClr val="0B5394"/>
                </a:solidFill>
              </a:rPr>
              <a:t>(</a:t>
            </a:r>
            <a:r>
              <a:rPr lang="ru-RU" sz="3200" dirty="0" err="1">
                <a:solidFill>
                  <a:srgbClr val="0B5394"/>
                </a:solidFill>
              </a:rPr>
              <a:t>Крамин</a:t>
            </a:r>
            <a:r>
              <a:rPr lang="ru-RU" sz="3200" dirty="0">
                <a:solidFill>
                  <a:srgbClr val="0B5394"/>
                </a:solidFill>
              </a:rPr>
              <a:t> Т.В., </a:t>
            </a:r>
            <a:r>
              <a:rPr lang="ru-RU" sz="3200" dirty="0" err="1">
                <a:solidFill>
                  <a:srgbClr val="0B5394"/>
                </a:solidFill>
              </a:rPr>
              <a:t>Сафатов</a:t>
            </a:r>
            <a:r>
              <a:rPr lang="ru-RU" sz="3200" dirty="0">
                <a:solidFill>
                  <a:srgbClr val="0B5394"/>
                </a:solidFill>
              </a:rPr>
              <a:t> А., срок – до 1 мес.)</a:t>
            </a:r>
            <a:endParaRPr sz="3200" dirty="0">
              <a:solidFill>
                <a:srgbClr val="0B5394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200" dirty="0">
                <a:solidFill>
                  <a:srgbClr val="0B5394"/>
                </a:solidFill>
              </a:rPr>
              <a:t>2. Создание первого варианта цифровой платформы – </a:t>
            </a:r>
            <a:r>
              <a:rPr lang="ru-RU" sz="3200" dirty="0">
                <a:solidFill>
                  <a:srgbClr val="FF0000"/>
                </a:solidFill>
              </a:rPr>
              <a:t>MVP </a:t>
            </a:r>
            <a:r>
              <a:rPr lang="ru-RU" sz="3200" dirty="0">
                <a:solidFill>
                  <a:srgbClr val="0B5394"/>
                </a:solidFill>
              </a:rPr>
              <a:t>на основе привлечения в команду веб-разработчика, дизайнера, или на основе аутсорсинга (</a:t>
            </a:r>
            <a:r>
              <a:rPr lang="ru-RU" sz="3200" dirty="0" err="1">
                <a:solidFill>
                  <a:srgbClr val="0B5394"/>
                </a:solidFill>
              </a:rPr>
              <a:t>Крамин</a:t>
            </a:r>
            <a:r>
              <a:rPr lang="ru-RU" sz="3200" dirty="0">
                <a:solidFill>
                  <a:srgbClr val="0B5394"/>
                </a:solidFill>
              </a:rPr>
              <a:t> Т.В., срок – 1-2 мес.).</a:t>
            </a:r>
            <a:endParaRPr sz="3200" dirty="0">
              <a:solidFill>
                <a:srgbClr val="0B5394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200" dirty="0">
                <a:solidFill>
                  <a:srgbClr val="0B5394"/>
                </a:solidFill>
              </a:rPr>
              <a:t>3. Создание первого минимального варианта </a:t>
            </a:r>
            <a:r>
              <a:rPr lang="ru-RU" sz="3200" dirty="0">
                <a:solidFill>
                  <a:srgbClr val="FF0000"/>
                </a:solidFill>
              </a:rPr>
              <a:t>квалификационной системы </a:t>
            </a:r>
            <a:r>
              <a:rPr lang="ru-RU" sz="3200" dirty="0">
                <a:solidFill>
                  <a:srgbClr val="0B5394"/>
                </a:solidFill>
              </a:rPr>
              <a:t>для мест посещения туристов (</a:t>
            </a:r>
            <a:r>
              <a:rPr lang="ru-RU" sz="3200" dirty="0" err="1">
                <a:solidFill>
                  <a:srgbClr val="0B5394"/>
                </a:solidFill>
              </a:rPr>
              <a:t>Крамин</a:t>
            </a:r>
            <a:r>
              <a:rPr lang="ru-RU" sz="3200" dirty="0">
                <a:solidFill>
                  <a:srgbClr val="0B5394"/>
                </a:solidFill>
              </a:rPr>
              <a:t> Т.В., Вострикова Е., </a:t>
            </a:r>
            <a:r>
              <a:rPr lang="ru-RU" sz="3200" dirty="0" err="1">
                <a:solidFill>
                  <a:srgbClr val="0B5394"/>
                </a:solidFill>
              </a:rPr>
              <a:t>Слесарева</a:t>
            </a:r>
            <a:r>
              <a:rPr lang="ru-RU" sz="3200" dirty="0">
                <a:solidFill>
                  <a:srgbClr val="0B5394"/>
                </a:solidFill>
              </a:rPr>
              <a:t> И. – 1 мес.)</a:t>
            </a:r>
            <a:endParaRPr sz="3200" dirty="0">
              <a:solidFill>
                <a:srgbClr val="0B5394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200" dirty="0">
                <a:solidFill>
                  <a:srgbClr val="0B5394"/>
                </a:solidFill>
              </a:rPr>
              <a:t>4. Разработка </a:t>
            </a:r>
            <a:r>
              <a:rPr lang="ru-RU" sz="3200" dirty="0">
                <a:solidFill>
                  <a:srgbClr val="FF0000"/>
                </a:solidFill>
              </a:rPr>
              <a:t>каналов продвижения </a:t>
            </a:r>
            <a:r>
              <a:rPr lang="ru-RU" sz="3200" dirty="0">
                <a:solidFill>
                  <a:srgbClr val="0B5394"/>
                </a:solidFill>
              </a:rPr>
              <a:t>платформы b2c (</a:t>
            </a:r>
            <a:r>
              <a:rPr lang="ru-RU" sz="3200" dirty="0" err="1">
                <a:solidFill>
                  <a:srgbClr val="0B5394"/>
                </a:solidFill>
              </a:rPr>
              <a:t>Сафатов</a:t>
            </a:r>
            <a:r>
              <a:rPr lang="ru-RU" sz="3200" dirty="0">
                <a:solidFill>
                  <a:srgbClr val="0B5394"/>
                </a:solidFill>
              </a:rPr>
              <a:t> А., срок - 2 недели).</a:t>
            </a:r>
            <a:endParaRPr sz="3200" dirty="0">
              <a:solidFill>
                <a:srgbClr val="0B5394"/>
              </a:solidFill>
            </a:endParaRPr>
          </a:p>
          <a:p>
            <a:pPr marL="15875" lvl="0" indent="0">
              <a:buSzPts val="2800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5. Создание </a:t>
            </a:r>
            <a:r>
              <a:rPr lang="ru-RU" sz="3200" dirty="0">
                <a:solidFill>
                  <a:srgbClr val="FF0000"/>
                </a:solidFill>
              </a:rPr>
              <a:t>продуктовой линейки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и развитие партнерской сети Трофимова-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Ниденталь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О.В. (2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мес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) </a:t>
            </a:r>
          </a:p>
          <a:p>
            <a:pPr marL="15875" lvl="0" indent="0">
              <a:buSzPts val="2800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6. Продвижение проекта в сфере b2b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Слесарева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И. </a:t>
            </a:r>
            <a:r>
              <a:rPr lang="en-US" sz="3200" dirty="0">
                <a:solidFill>
                  <a:srgbClr val="0B5394"/>
                </a:solidFill>
              </a:rPr>
              <a:t>(</a:t>
            </a:r>
            <a:r>
              <a:rPr lang="ru-RU" sz="3200" dirty="0">
                <a:solidFill>
                  <a:srgbClr val="0B5394"/>
                </a:solidFill>
              </a:rPr>
              <a:t>срок – 1 мес.)</a:t>
            </a:r>
            <a:endParaRPr sz="3200" dirty="0">
              <a:solidFill>
                <a:srgbClr val="0B5394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500" dirty="0">
              <a:solidFill>
                <a:srgbClr val="0B5394"/>
              </a:solidFill>
            </a:endParaRPr>
          </a:p>
        </p:txBody>
      </p:sp>
      <p:sp>
        <p:nvSpPr>
          <p:cNvPr id="276" name="Google Shape;276;p27"/>
          <p:cNvSpPr txBox="1">
            <a:spLocks noGrp="1"/>
          </p:cNvSpPr>
          <p:nvPr>
            <p:ph type="body" idx="3"/>
          </p:nvPr>
        </p:nvSpPr>
        <p:spPr>
          <a:xfrm>
            <a:off x="11208675" y="1661400"/>
            <a:ext cx="8580000" cy="88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800" b="1" dirty="0">
                <a:solidFill>
                  <a:srgbClr val="0B5394"/>
                </a:solidFill>
              </a:rPr>
              <a:t>Среднесрочные планы</a:t>
            </a:r>
            <a:endParaRPr sz="3800" b="1" dirty="0">
              <a:solidFill>
                <a:srgbClr val="0B5394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 dirty="0">
                <a:solidFill>
                  <a:srgbClr val="0B5394"/>
                </a:solidFill>
              </a:rPr>
              <a:t>1. </a:t>
            </a:r>
            <a:r>
              <a:rPr lang="ru-RU" sz="3500" dirty="0" smtClean="0">
                <a:solidFill>
                  <a:srgbClr val="0B5394"/>
                </a:solidFill>
              </a:rPr>
              <a:t>Создание первой </a:t>
            </a:r>
            <a:r>
              <a:rPr lang="ru-RU" sz="3500" dirty="0" err="1" smtClean="0">
                <a:solidFill>
                  <a:srgbClr val="FF0000"/>
                </a:solidFill>
              </a:rPr>
              <a:t>полнофункциональ</a:t>
            </a:r>
            <a:r>
              <a:rPr lang="ru-RU" sz="3500" dirty="0" smtClean="0">
                <a:solidFill>
                  <a:srgbClr val="FF0000"/>
                </a:solidFill>
              </a:rPr>
              <a:t>-ной </a:t>
            </a:r>
            <a:r>
              <a:rPr lang="ru-RU" sz="3500" dirty="0">
                <a:solidFill>
                  <a:srgbClr val="FF0000"/>
                </a:solidFill>
              </a:rPr>
              <a:t>версии цифровой платформы </a:t>
            </a:r>
            <a:r>
              <a:rPr lang="ru-RU" sz="3500" dirty="0">
                <a:solidFill>
                  <a:srgbClr val="0B5394"/>
                </a:solidFill>
              </a:rPr>
              <a:t/>
            </a:r>
            <a:br>
              <a:rPr lang="ru-RU" sz="3500" dirty="0">
                <a:solidFill>
                  <a:srgbClr val="0B5394"/>
                </a:solidFill>
              </a:rPr>
            </a:br>
            <a:r>
              <a:rPr lang="ru-RU" sz="3500" dirty="0">
                <a:solidFill>
                  <a:srgbClr val="0B5394"/>
                </a:solidFill>
              </a:rPr>
              <a:t>(</a:t>
            </a:r>
            <a:r>
              <a:rPr lang="ru-RU" sz="3500" dirty="0" err="1">
                <a:solidFill>
                  <a:srgbClr val="0B5394"/>
                </a:solidFill>
              </a:rPr>
              <a:t>Крамин</a:t>
            </a:r>
            <a:r>
              <a:rPr lang="ru-RU" sz="3500" dirty="0">
                <a:solidFill>
                  <a:srgbClr val="0B5394"/>
                </a:solidFill>
              </a:rPr>
              <a:t> Т.В., срок – 6 мес.) </a:t>
            </a:r>
            <a:endParaRPr sz="3500" dirty="0">
              <a:solidFill>
                <a:srgbClr val="0B5394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277" name="Google Shape;277;p27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10</a:t>
            </a:r>
            <a:endParaRPr/>
          </a:p>
        </p:txBody>
      </p:sp>
      <p:pic>
        <p:nvPicPr>
          <p:cNvPr id="278" name="Google Shape;27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21476" y="4685824"/>
            <a:ext cx="8316600" cy="6073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8"/>
          <p:cNvSpPr txBox="1">
            <a:spLocks noGrp="1"/>
          </p:cNvSpPr>
          <p:nvPr>
            <p:ph type="subTitle" idx="1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  <a:endParaRPr/>
          </a:p>
          <a:p>
            <a:pPr marL="228600" marR="0" lvl="0" indent="-228600" algn="l" rtl="0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marL="228600" marR="0" lvl="0" indent="-228600" algn="l" rtl="0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8"/>
          <p:cNvSpPr txBox="1"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b="1" dirty="0"/>
              <a:t>Контакты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0" dirty="0" err="1"/>
              <a:t>Крамин</a:t>
            </a:r>
            <a:r>
              <a:rPr lang="ru-RU" b="0" dirty="0"/>
              <a:t> Тимур Владимирович</a:t>
            </a:r>
            <a:endParaRPr b="0" dirty="0"/>
          </a:p>
        </p:txBody>
      </p:sp>
      <p:sp>
        <p:nvSpPr>
          <p:cNvPr id="285" name="Google Shape;285;p28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(987) 296-83-91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kramint@mail.ru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20</a:t>
            </a:fld>
            <a:endParaRPr/>
          </a:p>
        </p:txBody>
      </p:sp>
      <p:pic>
        <p:nvPicPr>
          <p:cNvPr id="287" name="Google Shape;28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39365" y="1700867"/>
            <a:ext cx="6494088" cy="8663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Источник данных: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887" y="1628975"/>
            <a:ext cx="14421779" cy="739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1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Что «под капотом» </a:t>
            </a:r>
            <a:r>
              <a:rPr lang="en-US" b="1" dirty="0" smtClean="0"/>
              <a:t>MVP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095" y="1457704"/>
            <a:ext cx="12324521" cy="883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3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23</a:t>
            </a:fld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08760" y="3817620"/>
            <a:ext cx="1356931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latin typeface="Helvetica" charset="0"/>
              </a:rPr>
              <a:t>что ждем от АРХИПА </a:t>
            </a:r>
            <a:endParaRPr lang="ru-RU" sz="6000" dirty="0"/>
          </a:p>
          <a:p>
            <a:r>
              <a:rPr lang="ru-RU" sz="4400" dirty="0">
                <a:latin typeface="Helvetica" charset="0"/>
              </a:rPr>
              <a:t>связь с руководителями конкурса</a:t>
            </a:r>
            <a:br>
              <a:rPr lang="ru-RU" sz="4400" dirty="0">
                <a:latin typeface="Helvetica" charset="0"/>
              </a:rPr>
            </a:br>
            <a:r>
              <a:rPr lang="ru-RU" sz="4400" dirty="0">
                <a:latin typeface="Helvetica" charset="0"/>
              </a:rPr>
              <a:t>советы что хорошо что можно сделать лучше </a:t>
            </a:r>
            <a:endParaRPr lang="ru-RU" sz="4400" dirty="0"/>
          </a:p>
          <a:p>
            <a:r>
              <a:rPr lang="ru-RU" sz="4400" dirty="0">
                <a:latin typeface="Helvetica" charset="0"/>
              </a:rPr>
              <a:t>господдержку административную </a:t>
            </a:r>
            <a:endParaRPr lang="ru-RU" sz="4400" dirty="0"/>
          </a:p>
          <a:p>
            <a:r>
              <a:rPr lang="ru-RU" sz="4400" dirty="0">
                <a:latin typeface="Helvetica" charset="0"/>
              </a:rPr>
              <a:t>разработчиков,</a:t>
            </a:r>
            <a:br>
              <a:rPr lang="ru-RU" sz="4400" dirty="0">
                <a:latin typeface="Helvetica" charset="0"/>
              </a:rPr>
            </a:br>
            <a:r>
              <a:rPr lang="ru-RU" sz="4400" dirty="0">
                <a:latin typeface="Helvetica" charset="0"/>
              </a:rPr>
              <a:t>готовых работать за веру в успех </a:t>
            </a:r>
            <a:endParaRPr lang="ru-RU" sz="4400" dirty="0"/>
          </a:p>
          <a:p>
            <a:r>
              <a:rPr lang="ru-RU" sz="4400" dirty="0">
                <a:latin typeface="Helvetica" charset="0"/>
              </a:rPr>
              <a:t>единомышленников- </a:t>
            </a:r>
            <a:r>
              <a:rPr lang="ru-RU" sz="4400" dirty="0" err="1">
                <a:latin typeface="Helvetica" charset="0"/>
              </a:rPr>
              <a:t>созидателеи</a:t>
            </a:r>
            <a:r>
              <a:rPr lang="ru-RU" sz="4400" dirty="0">
                <a:latin typeface="Helvetica" charset="0"/>
              </a:rPr>
              <a:t>̆ </a:t>
            </a:r>
            <a:endParaRPr lang="ru-RU" sz="4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21754134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2828</TotalTime>
  <Words>1029</Words>
  <Application>Microsoft Macintosh PowerPoint</Application>
  <PresentationFormat>Другой</PresentationFormat>
  <Paragraphs>194</Paragraphs>
  <Slides>23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Calibri</vt:lpstr>
      <vt:lpstr>Helvetica</vt:lpstr>
      <vt:lpstr>Arial</vt:lpstr>
      <vt:lpstr>ОБЛОЖКИ</vt:lpstr>
      <vt:lpstr>РАЗДЕЛИТЕЛИ</vt:lpstr>
      <vt:lpstr>Презентация PowerPoint</vt:lpstr>
      <vt:lpstr>Презентация PowerPoint</vt:lpstr>
      <vt:lpstr>Проблема: общие факты</vt:lpstr>
      <vt:lpstr>Проблема: общие факты</vt:lpstr>
      <vt:lpstr>Проблема: общие факты</vt:lpstr>
      <vt:lpstr>Проблема: общие факты</vt:lpstr>
      <vt:lpstr>Гипотезы ценности и их проверка</vt:lpstr>
      <vt:lpstr>Проблема</vt:lpstr>
      <vt:lpstr>Целевая аудитория</vt:lpstr>
      <vt:lpstr>Решение</vt:lpstr>
      <vt:lpstr>Конкуренты</vt:lpstr>
      <vt:lpstr>Конкурентные преимущества</vt:lpstr>
      <vt:lpstr>Рынок</vt:lpstr>
      <vt:lpstr>Монетизация</vt:lpstr>
      <vt:lpstr>Аналог нашего MVP TRIPADVISER</vt:lpstr>
      <vt:lpstr>Презентация PowerPoint</vt:lpstr>
      <vt:lpstr>Презентация PowerPoint</vt:lpstr>
      <vt:lpstr>Команда</vt:lpstr>
      <vt:lpstr>Планы развития</vt:lpstr>
      <vt:lpstr>Контакты Крамин Тимур Владимирович</vt:lpstr>
      <vt:lpstr>Источник данных:</vt:lpstr>
      <vt:lpstr>Что «под капотом» MVP</vt:lpstr>
      <vt:lpstr>Презентация PowerPoint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Timur</dc:creator>
  <cp:lastModifiedBy>Евгений Ниденталь</cp:lastModifiedBy>
  <cp:revision>42</cp:revision>
  <cp:lastPrinted>2021-07-31T11:52:33Z</cp:lastPrinted>
  <dcterms:modified xsi:type="dcterms:W3CDTF">2021-07-31T13:34:49Z</dcterms:modified>
</cp:coreProperties>
</file>