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738" y="90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nevstratov@chsu.ru" TargetMode="External"/><Relationship Id="rId7" Type="http://schemas.openxmlformats.org/officeDocument/2006/relationships/hyperlink" Target="mailto:iuiukutcenko@chsu.ru" TargetMode="External"/><Relationship Id="rId2" Type="http://schemas.openxmlformats.org/officeDocument/2006/relationships/hyperlink" Target="mailto:nnsinitcyn@chsu.ru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vivedrova@chsu.ru" TargetMode="External"/><Relationship Id="rId5" Type="http://schemas.openxmlformats.org/officeDocument/2006/relationships/hyperlink" Target="mailto:dmbentca@chsu.ru" TargetMode="External"/><Relationship Id="rId4" Type="http://schemas.openxmlformats.org/officeDocument/2006/relationships/hyperlink" Target="mailto:vigoryntcev@chs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0" y="2490217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Разработка технологии низкотемпературного способа сжигания твердого натурального топлива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Снижение выбросов вредных веществ оксидов азота и серы</a:t>
            </a:r>
            <a:r>
              <a:rPr lang="en-US" dirty="0" smtClean="0"/>
              <a:t>,</a:t>
            </a:r>
            <a:r>
              <a:rPr lang="ru-RU" dirty="0" smtClean="0"/>
              <a:t> является актуальной задачей для промышленных предприятий Российской Федерации.</a:t>
            </a:r>
          </a:p>
          <a:p>
            <a:r>
              <a:rPr lang="ru-RU" dirty="0"/>
              <a:t>При сжигании твердого топлива в котельных установках</a:t>
            </a:r>
            <a:r>
              <a:rPr lang="en-US" dirty="0" smtClean="0"/>
              <a:t>, </a:t>
            </a:r>
            <a:r>
              <a:rPr lang="ru-RU" dirty="0" smtClean="0"/>
              <a:t>происходит </a:t>
            </a:r>
            <a:r>
              <a:rPr lang="ru-RU" dirty="0"/>
              <a:t>выброс вредных газообразных </a:t>
            </a:r>
            <a:r>
              <a:rPr lang="ru-RU" dirty="0" smtClean="0"/>
              <a:t>веществ в </a:t>
            </a:r>
            <a:r>
              <a:rPr lang="ru-RU" dirty="0"/>
              <a:t>атмосферу (оксиды азота и серы).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 существовании данной проблемы нам стало известно из литературных источников.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905" y="2552803"/>
            <a:ext cx="3057600" cy="245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Для решения данной проблемы была разработана новая технология сжигания низкотемпературного топлива в топках котельных агрегатов.</a:t>
            </a:r>
          </a:p>
          <a:p>
            <a:r>
              <a:rPr lang="ru-RU" sz="2000" dirty="0" smtClean="0"/>
              <a:t>Её суть состоит в том</a:t>
            </a:r>
            <a:r>
              <a:rPr lang="en-US" sz="2000" dirty="0" smtClean="0"/>
              <a:t>,</a:t>
            </a:r>
            <a:r>
              <a:rPr lang="ru-RU" sz="2000" dirty="0" smtClean="0"/>
              <a:t> что </a:t>
            </a:r>
            <a:r>
              <a:rPr lang="ru-RU" sz="2000" dirty="0"/>
              <a:t>т</a:t>
            </a:r>
            <a:r>
              <a:rPr lang="ru-RU" sz="2000" dirty="0" smtClean="0"/>
              <a:t>опливо сжигается в </a:t>
            </a:r>
          </a:p>
          <a:p>
            <a:r>
              <a:rPr lang="ru-RU" sz="2000" dirty="0"/>
              <a:t>н</a:t>
            </a:r>
            <a:r>
              <a:rPr lang="ru-RU" sz="2000" dirty="0" smtClean="0"/>
              <a:t>изкотемпературном  вихре</a:t>
            </a:r>
            <a:r>
              <a:rPr lang="en-US" sz="2000" dirty="0" smtClean="0"/>
              <a:t>,</a:t>
            </a:r>
            <a:r>
              <a:rPr lang="ru-RU" sz="2000" dirty="0" smtClean="0"/>
              <a:t> что уменьшает образование</a:t>
            </a:r>
          </a:p>
          <a:p>
            <a:r>
              <a:rPr lang="ru-RU" sz="2000" dirty="0" smtClean="0"/>
              <a:t>вредных газообразных выбросов.</a:t>
            </a:r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При нашем решении данной проблемы</a:t>
            </a:r>
            <a:r>
              <a:rPr lang="en-US" sz="2000" dirty="0" smtClean="0"/>
              <a:t>,</a:t>
            </a:r>
            <a:r>
              <a:rPr lang="ru-RU" sz="2000" dirty="0" smtClean="0"/>
              <a:t> будет происходить уменьшение выбросов оксида азота и серы на 30%.</a:t>
            </a:r>
          </a:p>
          <a:p>
            <a:r>
              <a:rPr lang="ru-RU" sz="2000" dirty="0" smtClean="0"/>
              <a:t>Актуальность проблемы была проверена на промышленных объектах</a:t>
            </a:r>
            <a:r>
              <a:rPr lang="en-US" sz="2000" dirty="0" smtClean="0"/>
              <a:t>,</a:t>
            </a:r>
            <a:r>
              <a:rPr lang="ru-RU" sz="2000" dirty="0" smtClean="0"/>
              <a:t> а также по данным из литературных источников.</a:t>
            </a:r>
            <a:endParaRPr lang="ru-RU" sz="2000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561" y="1584101"/>
            <a:ext cx="3374215" cy="302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Нашими клиентами являются мощные Теплоэлектростанции РФ</a:t>
            </a:r>
            <a:r>
              <a:rPr lang="en-US" dirty="0" smtClean="0"/>
              <a:t>,</a:t>
            </a:r>
            <a:r>
              <a:rPr lang="ru-RU" dirty="0" smtClean="0"/>
              <a:t> сжигающие твердые натуральные топлива (сибирский регион РФ).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Проблема основывается на невыполнении</a:t>
            </a:r>
          </a:p>
          <a:p>
            <a:r>
              <a:rPr lang="ru-RU" dirty="0" smtClean="0"/>
              <a:t>Законодательства РФ по защите окружающей</a:t>
            </a:r>
          </a:p>
          <a:p>
            <a:r>
              <a:rPr lang="ru-RU" dirty="0" smtClean="0"/>
              <a:t>среды от вредных выбросов азота и серы.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Было установлено</a:t>
            </a:r>
            <a:r>
              <a:rPr lang="en-US" dirty="0"/>
              <a:t>,</a:t>
            </a:r>
            <a:r>
              <a:rPr lang="ru-RU" dirty="0"/>
              <a:t> что данная проблема актуальна</a:t>
            </a:r>
            <a:r>
              <a:rPr lang="en-US" dirty="0"/>
              <a:t> </a:t>
            </a:r>
            <a:r>
              <a:rPr lang="ru-RU" dirty="0"/>
              <a:t>не только для </a:t>
            </a:r>
            <a:r>
              <a:rPr lang="ru-RU" dirty="0" smtClean="0"/>
              <a:t>РФ.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987" y="2123590"/>
            <a:ext cx="4299313" cy="28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Схема </a:t>
            </a:r>
            <a:r>
              <a:rPr lang="ru-RU" dirty="0"/>
              <a:t>движения товара и </a:t>
            </a:r>
            <a:r>
              <a:rPr lang="ru-RU" dirty="0" smtClean="0"/>
              <a:t>денег по модели бизнес-канва:</a:t>
            </a:r>
          </a:p>
          <a:p>
            <a:pPr marL="342900" indent="-342900"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одача заявки на полезную модель (2024 год)</a:t>
            </a:r>
          </a:p>
          <a:p>
            <a:pPr marL="342900" indent="-342900"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родажа лицензии на полезную модель (2025 год)</a:t>
            </a:r>
            <a:endParaRPr lang="ru-RU" dirty="0"/>
          </a:p>
          <a:p>
            <a:pPr marL="342900" indent="-342900">
              <a:buFontTx/>
              <a:buChar char="-"/>
            </a:pPr>
            <a:r>
              <a:rPr lang="ru-RU" dirty="0"/>
              <a:t>Р</a:t>
            </a:r>
            <a:r>
              <a:rPr lang="ru-RU" dirty="0" smtClean="0"/>
              <a:t>азработка рабочих чертежей топочного устройства (2026 год)</a:t>
            </a:r>
          </a:p>
          <a:p>
            <a:pPr marL="342900" indent="-342900">
              <a:buFontTx/>
              <a:buChar char="-"/>
            </a:pPr>
            <a:r>
              <a:rPr lang="ru-RU" dirty="0"/>
              <a:t>И</a:t>
            </a:r>
            <a:r>
              <a:rPr lang="ru-RU" dirty="0" smtClean="0"/>
              <a:t>зготовление комплектующих деталей установки (2027 год)</a:t>
            </a:r>
            <a:endParaRPr lang="ru-RU" dirty="0"/>
          </a:p>
          <a:p>
            <a:pPr marL="342900" indent="-342900"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родажа под «ключ» (2028 год)</a:t>
            </a:r>
          </a:p>
          <a:p>
            <a:pPr marL="0" indent="0"/>
            <a:endParaRPr lang="ru-RU" dirty="0" smtClean="0"/>
          </a:p>
          <a:p>
            <a:pPr marL="0" indent="0"/>
            <a:r>
              <a:rPr lang="ru-RU" dirty="0" smtClean="0"/>
              <a:t>Расчет </a:t>
            </a:r>
            <a:r>
              <a:rPr lang="ru-RU" dirty="0"/>
              <a:t>экономики </a:t>
            </a:r>
            <a:r>
              <a:rPr lang="ru-RU" dirty="0" smtClean="0"/>
              <a:t>продукта: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Разработка рабочих чертежей – 3 млн.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Разработка комплектующих изделий – 5 млн.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Монтаж под ключ – 10 млн.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Продажа будет осуществляться в регионах</a:t>
            </a:r>
            <a:r>
              <a:rPr lang="en-US" dirty="0" smtClean="0"/>
              <a:t>,</a:t>
            </a:r>
            <a:r>
              <a:rPr lang="ru-RU" dirty="0" smtClean="0"/>
              <a:t> в которых находятся мощные теплоэлектростанции</a:t>
            </a:r>
            <a:r>
              <a:rPr lang="en-US" dirty="0" smtClean="0"/>
              <a:t>,</a:t>
            </a:r>
            <a:r>
              <a:rPr lang="ru-RU" dirty="0" smtClean="0"/>
              <a:t> работающие на твердом натуральном топливе. Потенциал продаж – не менее 10 клиентов.</a:t>
            </a:r>
          </a:p>
          <a:p>
            <a:endParaRPr lang="ru-RU" dirty="0"/>
          </a:p>
          <a:p>
            <a:r>
              <a:rPr lang="ru-RU" dirty="0" smtClean="0"/>
              <a:t>Постоянные и переменные затраты: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Затраты на рабочие чертежи для каждого котельного агрегата – 3 млн.</a:t>
            </a:r>
          </a:p>
          <a:p>
            <a:pPr marL="342900" indent="-342900">
              <a:buFontTx/>
              <a:buChar char="-"/>
            </a:pPr>
            <a:r>
              <a:rPr lang="ru-RU" dirty="0"/>
              <a:t>Разработка комплектующих изделий – 5 млн.</a:t>
            </a:r>
          </a:p>
          <a:p>
            <a:pPr marL="342900" indent="-342900">
              <a:buFontTx/>
              <a:buChar char="-"/>
            </a:pPr>
            <a:r>
              <a:rPr lang="ru-RU" dirty="0"/>
              <a:t>Монтаж под ключ – 10 млн.</a:t>
            </a:r>
          </a:p>
          <a:p>
            <a:endParaRPr lang="ru-RU" dirty="0" smtClean="0"/>
          </a:p>
          <a:p>
            <a:r>
              <a:rPr lang="ru-RU" dirty="0" smtClean="0"/>
              <a:t>Выручка от продажи </a:t>
            </a:r>
            <a:r>
              <a:rPr lang="ru-RU" dirty="0" err="1" smtClean="0"/>
              <a:t>ед.товара</a:t>
            </a:r>
            <a:r>
              <a:rPr lang="ru-RU" dirty="0" smtClean="0"/>
              <a:t> – 20 млн.</a:t>
            </a:r>
          </a:p>
          <a:p>
            <a:r>
              <a:rPr lang="ru-RU" dirty="0" smtClean="0"/>
              <a:t>Точка безубыточности - продажа продукта ниже себестоимость (себестоимость – 20 млн)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000" dirty="0" smtClean="0"/>
              <a:t>Прямые и косвенные конкуренты отсутствуют.</a:t>
            </a:r>
          </a:p>
          <a:p>
            <a:endParaRPr lang="ru-RU" sz="3000" dirty="0" smtClean="0"/>
          </a:p>
          <a:p>
            <a:endParaRPr lang="ru-RU" sz="3000" dirty="0"/>
          </a:p>
          <a:p>
            <a:r>
              <a:rPr lang="ru-RU" sz="3000" dirty="0" smtClean="0"/>
              <a:t>Наши преимущества:</a:t>
            </a:r>
          </a:p>
          <a:p>
            <a:pPr marL="342900" indent="-342900">
              <a:buFontTx/>
              <a:buChar char="-"/>
            </a:pPr>
            <a:r>
              <a:rPr lang="ru-RU" sz="3000" dirty="0" smtClean="0"/>
              <a:t>Новизна (разрабатывается впервые)</a:t>
            </a:r>
          </a:p>
          <a:p>
            <a:pPr marL="342900" indent="-342900">
              <a:buFontTx/>
              <a:buChar char="-"/>
            </a:pPr>
            <a:r>
              <a:rPr lang="ru-RU" sz="3000" dirty="0" smtClean="0"/>
              <a:t>Надежность </a:t>
            </a:r>
          </a:p>
          <a:p>
            <a:pPr marL="342900" indent="-342900">
              <a:buFontTx/>
              <a:buChar char="-"/>
            </a:pPr>
            <a:r>
              <a:rPr lang="ru-RU" sz="3000" dirty="0" smtClean="0"/>
              <a:t>Технологичность</a:t>
            </a:r>
          </a:p>
          <a:p>
            <a:pPr marL="342900" indent="-342900">
              <a:buFontTx/>
              <a:buChar char="-"/>
            </a:pPr>
            <a:endParaRPr lang="ru-RU" sz="3000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086" y="1392450"/>
            <a:ext cx="4325690" cy="432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ru-RU" dirty="0" smtClean="0"/>
              <a:t>Разработана математическая модель прогрева кусков твердого натурального топлива</a:t>
            </a:r>
          </a:p>
          <a:p>
            <a:pPr marL="342900" indent="-342900">
              <a:buFontTx/>
              <a:buChar char="-"/>
            </a:pPr>
            <a:r>
              <a:rPr lang="ru-RU" dirty="0"/>
              <a:t>Р</a:t>
            </a:r>
            <a:r>
              <a:rPr lang="ru-RU" dirty="0" smtClean="0"/>
              <a:t>азработана технология сжигания твердого натурального топлива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Разработана бизнес модель</a:t>
            </a:r>
          </a:p>
          <a:p>
            <a:endParaRPr lang="ru-RU" dirty="0" smtClean="0"/>
          </a:p>
          <a:p>
            <a:r>
              <a:rPr lang="ru-RU" dirty="0" smtClean="0"/>
              <a:t>Привлеченные инвестиции на данный момент отсутствуют. </a:t>
            </a:r>
          </a:p>
          <a:p>
            <a:r>
              <a:rPr lang="ru-RU" dirty="0" smtClean="0"/>
              <a:t>Ключевым партнером является ПАО «Северсталь».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/>
          </a:bodyPr>
          <a:lstStyle/>
          <a:p>
            <a:r>
              <a:rPr lang="ru-RU" dirty="0" smtClean="0"/>
              <a:t>План реализации идеи в конечный продукт:</a:t>
            </a:r>
          </a:p>
          <a:p>
            <a:r>
              <a:rPr lang="ru-RU" dirty="0"/>
              <a:t>Подача заявки на полезную </a:t>
            </a:r>
            <a:r>
              <a:rPr lang="ru-RU" dirty="0" smtClean="0"/>
              <a:t>модель(2024 год)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/>
              <a:t>продажа лицензии на полезную </a:t>
            </a:r>
            <a:r>
              <a:rPr lang="ru-RU" dirty="0" smtClean="0"/>
              <a:t>модель(2025 год)</a:t>
            </a:r>
            <a:r>
              <a:rPr lang="en-US" dirty="0" smtClean="0"/>
              <a:t>,</a:t>
            </a:r>
            <a:r>
              <a:rPr lang="ru-RU" dirty="0"/>
              <a:t> </a:t>
            </a:r>
            <a:r>
              <a:rPr lang="ru-RU" dirty="0" smtClean="0"/>
              <a:t>разработка </a:t>
            </a:r>
            <a:r>
              <a:rPr lang="ru-RU" dirty="0"/>
              <a:t>рабочих чертежей топочного </a:t>
            </a:r>
            <a:r>
              <a:rPr lang="ru-RU" dirty="0" smtClean="0"/>
              <a:t>устройства(2026 год)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/>
              <a:t>изготовление комплектующих деталей </a:t>
            </a:r>
            <a:r>
              <a:rPr lang="ru-RU" dirty="0" smtClean="0"/>
              <a:t>установки(2027 год)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/>
              <a:t>продажа под «ключ</a:t>
            </a:r>
            <a:r>
              <a:rPr lang="ru-RU" dirty="0" smtClean="0"/>
              <a:t>»(2028 год).</a:t>
            </a:r>
          </a:p>
          <a:p>
            <a:endParaRPr lang="ru-RU" dirty="0"/>
          </a:p>
          <a:p>
            <a:r>
              <a:rPr lang="ru-RU" dirty="0" smtClean="0"/>
              <a:t>Срок превращения идеи в конечный продукт – 5 лет.</a:t>
            </a:r>
          </a:p>
          <a:p>
            <a:endParaRPr lang="ru-RU" i="1" dirty="0"/>
          </a:p>
          <a:p>
            <a:r>
              <a:rPr lang="ru-RU" dirty="0"/>
              <a:t>Будущие каналы </a:t>
            </a:r>
            <a:r>
              <a:rPr lang="ru-RU" dirty="0" smtClean="0"/>
              <a:t>продаж можно будет оценить только после рекламной кампании.</a:t>
            </a:r>
          </a:p>
          <a:p>
            <a:r>
              <a:rPr lang="ru-RU" dirty="0" smtClean="0"/>
              <a:t>Точка безубыточности – продажа продукта ниже себестоимости.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Необходимая сумма для старта составляет 20 млн.</a:t>
            </a:r>
          </a:p>
          <a:p>
            <a:r>
              <a:rPr lang="ru-RU" dirty="0" smtClean="0"/>
              <a:t>Данная сумма потребуется для:</a:t>
            </a:r>
          </a:p>
          <a:p>
            <a:pPr marL="342900" indent="-342900">
              <a:buFontTx/>
              <a:buChar char="-"/>
            </a:pPr>
            <a:r>
              <a:rPr lang="ru-RU" dirty="0"/>
              <a:t>Разработка рабочих чертежей – 3 млн.</a:t>
            </a:r>
          </a:p>
          <a:p>
            <a:pPr marL="342900" indent="-342900">
              <a:buFontTx/>
              <a:buChar char="-"/>
            </a:pPr>
            <a:r>
              <a:rPr lang="ru-RU" dirty="0"/>
              <a:t>Разработка комплектующих изделий – 5 млн.</a:t>
            </a:r>
          </a:p>
          <a:p>
            <a:pPr marL="342900" indent="-342900">
              <a:buFontTx/>
              <a:buChar char="-"/>
            </a:pPr>
            <a:r>
              <a:rPr lang="ru-RU" dirty="0"/>
              <a:t>Монтаж под ключ – 10 млн.</a:t>
            </a:r>
          </a:p>
          <a:p>
            <a:endParaRPr lang="ru-RU" dirty="0"/>
          </a:p>
          <a:p>
            <a:r>
              <a:rPr lang="ru-RU" dirty="0" smtClean="0"/>
              <a:t>Инвестор получит снижение вредных газообразных выбросов оксидов азота и серы на 30%</a:t>
            </a:r>
            <a:r>
              <a:rPr lang="en-US" dirty="0" smtClean="0"/>
              <a:t>,</a:t>
            </a:r>
            <a:r>
              <a:rPr lang="ru-RU" dirty="0" smtClean="0"/>
              <a:t> в соответствии с законодательством РФ по защите окружающей среды.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Синицын Николай Николаевич – ментор команды </a:t>
            </a:r>
          </a:p>
          <a:p>
            <a:r>
              <a:rPr lang="en-US" sz="2400" dirty="0">
                <a:hlinkClick r:id="rId2"/>
              </a:rPr>
              <a:t>nnsinitcyn@chsu.ru</a:t>
            </a:r>
            <a:endParaRPr lang="ru-RU" sz="2400" dirty="0"/>
          </a:p>
          <a:p>
            <a:r>
              <a:rPr lang="ru-RU" sz="2400" dirty="0" smtClean="0"/>
              <a:t>Евстратов Максим Николаевич – лидер команды</a:t>
            </a:r>
          </a:p>
          <a:p>
            <a:r>
              <a:rPr lang="en-US" sz="2400" dirty="0" smtClean="0">
                <a:hlinkClick r:id="rId3"/>
              </a:rPr>
              <a:t>mnevstratov@chsu.ru</a:t>
            </a:r>
            <a:endParaRPr lang="ru-RU" sz="2400" dirty="0" smtClean="0"/>
          </a:p>
          <a:p>
            <a:r>
              <a:rPr lang="ru-RU" sz="2400" dirty="0" err="1" smtClean="0"/>
              <a:t>Горынцев</a:t>
            </a:r>
            <a:r>
              <a:rPr lang="ru-RU" sz="2400" dirty="0" smtClean="0"/>
              <a:t> Вадим Игоревич </a:t>
            </a:r>
            <a:r>
              <a:rPr lang="en-US" sz="2400" dirty="0" smtClean="0"/>
              <a:t>– </a:t>
            </a:r>
            <a:r>
              <a:rPr lang="ru-RU" sz="2400" dirty="0" smtClean="0"/>
              <a:t>участник команды </a:t>
            </a:r>
          </a:p>
          <a:p>
            <a:r>
              <a:rPr lang="en-US" sz="2400" dirty="0" smtClean="0">
                <a:hlinkClick r:id="rId4"/>
              </a:rPr>
              <a:t>vigoryntcev@chsu.ru</a:t>
            </a:r>
            <a:endParaRPr lang="ru-RU" sz="2400" dirty="0" smtClean="0"/>
          </a:p>
          <a:p>
            <a:r>
              <a:rPr lang="ru-RU" sz="2400" dirty="0" err="1" smtClean="0"/>
              <a:t>Бенца</a:t>
            </a:r>
            <a:r>
              <a:rPr lang="ru-RU" sz="2400" dirty="0" smtClean="0"/>
              <a:t> Данил Михайлович – участник команды</a:t>
            </a:r>
            <a:endParaRPr lang="en-US" sz="2400" dirty="0" smtClean="0"/>
          </a:p>
          <a:p>
            <a:r>
              <a:rPr lang="en-US" sz="2400" dirty="0" smtClean="0">
                <a:hlinkClick r:id="rId5"/>
              </a:rPr>
              <a:t>dmbentca@chsu.ru</a:t>
            </a:r>
            <a:endParaRPr lang="ru-RU" sz="2400" dirty="0" smtClean="0"/>
          </a:p>
          <a:p>
            <a:r>
              <a:rPr lang="ru-RU" sz="2400" dirty="0" err="1" smtClean="0"/>
              <a:t>Ведрова</a:t>
            </a:r>
            <a:r>
              <a:rPr lang="ru-RU" sz="2400" dirty="0" smtClean="0"/>
              <a:t> Виктория Ивановна – участник команды </a:t>
            </a:r>
            <a:endParaRPr lang="en-US" sz="2400" dirty="0" smtClean="0"/>
          </a:p>
          <a:p>
            <a:r>
              <a:rPr lang="en-US" sz="2400" dirty="0" smtClean="0">
                <a:hlinkClick r:id="rId6"/>
              </a:rPr>
              <a:t>vivedrova@chsu.ru</a:t>
            </a:r>
            <a:endParaRPr lang="ru-RU" sz="2400" dirty="0" smtClean="0"/>
          </a:p>
          <a:p>
            <a:r>
              <a:rPr lang="ru-RU" sz="2400" dirty="0" smtClean="0"/>
              <a:t>Куценко Юлия Юрьевна – участник команды </a:t>
            </a:r>
            <a:endParaRPr lang="en-US" sz="2400" dirty="0" smtClean="0"/>
          </a:p>
          <a:p>
            <a:r>
              <a:rPr lang="en-US" sz="2400" dirty="0" smtClean="0">
                <a:hlinkClick r:id="rId7"/>
              </a:rPr>
              <a:t>iuiukutcenko@chsu.ru</a:t>
            </a:r>
            <a:endParaRPr lang="ru-RU" sz="2400" dirty="0"/>
          </a:p>
          <a:p>
            <a:endParaRPr lang="ru-RU" sz="2500" dirty="0" smtClean="0"/>
          </a:p>
          <a:p>
            <a:endParaRPr lang="ru-RU" sz="2500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2599</TotalTime>
  <Words>582</Words>
  <Application>Microsoft Office PowerPoint</Application>
  <PresentationFormat>Произвольный</PresentationFormat>
  <Paragraphs>123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Презентация</vt:lpstr>
      <vt:lpstr>Разработка технологии низкотемпературного способа сжигания твердого натурального топлива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Коля</cp:lastModifiedBy>
  <cp:revision>315</cp:revision>
  <dcterms:created xsi:type="dcterms:W3CDTF">2022-04-04T12:37:27Z</dcterms:created>
  <dcterms:modified xsi:type="dcterms:W3CDTF">2023-11-21T14:12:12Z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