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</p:sldIdLst>
  <p:sldSz cx="20104100" cy="11309350"/>
  <p:notesSz cx="11309350" cy="201041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" d="1"/>
          <a:sy n="1" d="1"/>
        </p:scale>
        <p:origin x="1" y="1"/>
      </p:cViewPr>
      <p:guideLst>
        <p:guide pos="2160"/>
        <p:guide orient="horz" pos="2880"/>
      </p:guideLst>
    </p:cSldViewPr>
  </p:slideViewPr>
  <p:gridSpacing cx="180000" cy="18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3" name="GroupShape 1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59150"/>
              <a:gd name="ODFBottom" fmla="val 4355465"/>
              <a:gd name="ODFWidth" fmla="val 3359150"/>
              <a:gd name="ODFHeight" fmla="val 4355465"/>
            </a:gdLst>
            <a:ahLst/>
            <a:cxnLst/>
            <a:rect l="OXMLTextRectL" t="OXMLTextRectT" r="OXMLTextRectR" b="OXMLTextRectB"/>
            <a:pathLst>
              <a:path w="3359150" h="4355465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p/>
        </p:txBody>
      </p:sp>
      <p:sp>
        <p:nvSpPr>
          <p:cNvPr id="15" name="Shape 15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59150"/>
              <a:gd name="ODFBottom" fmla="val 4355465"/>
              <a:gd name="ODFWidth" fmla="val 3359150"/>
              <a:gd name="ODFHeight" fmla="val 4355465"/>
            </a:gdLst>
            <a:ahLst/>
            <a:cxnLst/>
            <a:rect l="OXMLTextRectL" t="OXMLTextRectT" r="OXMLTextRectR" b="OXMLTextRectB"/>
            <a:pathLst>
              <a:path w="3359150" h="4355465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/>
          <a:p/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868073" y="473802"/>
            <a:ext cx="4825759" cy="491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>
              <a:defRPr sz="2950" b="1" i="0">
                <a:solidFill>
                  <a:srgbClr val="1D1D1B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17" name="Shape 17"/>
          <p:cNvSpPr txBox="1"/>
          <p:nvPr>
            <p:ph type="subTitle" idx="2"/>
          </p:nvPr>
        </p:nvSpPr>
        <p:spPr>
          <a:xfrm>
            <a:off x="3015615" y="6333236"/>
            <a:ext cx="14072870" cy="2827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/>
        </p:txBody>
      </p:sp>
      <p:sp>
        <p:nvSpPr>
          <p:cNvPr id="18" name="Shape 18"/>
          <p:cNvSpPr txBox="1"/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9" name="Shape 19"/>
          <p:cNvSpPr txBox="1"/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2/19/2026</a:t>
            </a:r>
          </a:p>
        </p:txBody>
      </p:sp>
      <p:sp>
        <p:nvSpPr>
          <p:cNvPr id="20" name="Shape 20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AA3E-2575-4BAE-A3CC-50BE9052F068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21" name="GroupShape 2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23" name="Shape 23"/>
          <p:cNvSpPr txBox="1"/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2/19/2026</a:t>
            </a:r>
          </a:p>
        </p:txBody>
      </p:sp>
      <p:sp>
        <p:nvSpPr>
          <p:cNvPr id="24" name="Shape 24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AC418-27DD-48AA-B87B-C6E899E0BDF3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7" name="GroupShape 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2950" b="1" i="0">
                <a:solidFill>
                  <a:srgbClr val="1D1D1B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9" name="Shape 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/>
          </a:lstStyle>
          <a:p/>
        </p:txBody>
      </p:sp>
      <p:sp>
        <p:nvSpPr>
          <p:cNvPr id="10" name="Shape 10"/>
          <p:cNvSpPr txBox="1"/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1" name="Shape 11"/>
          <p:cNvSpPr txBox="1"/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2/19/2026</a:t>
            </a:r>
          </a:p>
        </p:txBody>
      </p:sp>
      <p:sp>
        <p:nvSpPr>
          <p:cNvPr id="12" name="Shape 12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742A4-DFCD-4FA1-B0D1-4D598A37BE02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25" name="GroupShape 2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2950" b="1" i="0">
                <a:solidFill>
                  <a:srgbClr val="1D1D1B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27" name="Shape 27"/>
          <p:cNvSpPr txBox="1"/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28" name="Shape 28"/>
          <p:cNvSpPr txBox="1"/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2/19/2026</a:t>
            </a:r>
          </a:p>
        </p:txBody>
      </p:sp>
      <p:sp>
        <p:nvSpPr>
          <p:cNvPr id="29" name="Shape 29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2AD6-5147-4E24-BF59-81DFF80D3327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30" name="GroupShape 3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10054186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5"/>
              <a:gd name="ODFBottom" fmla="val 476884"/>
              <a:gd name="ODFWidth" fmla="val 2011045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/>
          <a:p/>
        </p:txBody>
      </p:sp>
      <p:sp>
        <p:nvSpPr>
          <p:cNvPr id="32" name="Shape 32"/>
          <p:cNvSpPr/>
          <p:nvPr/>
        </p:nvSpPr>
        <p:spPr>
          <a:xfrm>
            <a:off x="12064795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0" tIns="0" rIns="0" bIns="0"/>
          <a:p/>
        </p:txBody>
      </p:sp>
      <p:sp>
        <p:nvSpPr>
          <p:cNvPr id="33" name="Shape 33"/>
          <p:cNvSpPr/>
          <p:nvPr/>
        </p:nvSpPr>
        <p:spPr>
          <a:xfrm>
            <a:off x="16086044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/>
          <a:p/>
        </p:txBody>
      </p:sp>
      <p:sp>
        <p:nvSpPr>
          <p:cNvPr id="34" name="Shape 34"/>
          <p:cNvSpPr/>
          <p:nvPr/>
        </p:nvSpPr>
        <p:spPr>
          <a:xfrm>
            <a:off x="18096652" y="10832026"/>
            <a:ext cx="2007869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07869"/>
              <a:gd name="ODFBottom" fmla="val 476884"/>
              <a:gd name="ODFWidth" fmla="val 2007869"/>
              <a:gd name="ODFHeight" fmla="val 476884"/>
            </a:gdLst>
            <a:ahLst/>
            <a:cxnLst/>
            <a:rect l="OXMLTextRectL" t="OXMLTextRectT" r="OXMLTextRectR" b="OXMLTextRect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/>
          <a:p/>
        </p:txBody>
      </p:sp>
      <p:sp>
        <p:nvSpPr>
          <p:cNvPr id="35" name="Shape 35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5"/>
              <a:gd name="ODFBottom" fmla="val 476884"/>
              <a:gd name="ODFWidth" fmla="val 2011045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/>
          <a:p/>
        </p:txBody>
      </p:sp>
      <p:sp>
        <p:nvSpPr>
          <p:cNvPr id="36" name="Shape 36"/>
          <p:cNvSpPr/>
          <p:nvPr/>
        </p:nvSpPr>
        <p:spPr>
          <a:xfrm>
            <a:off x="4024442" y="10832026"/>
            <a:ext cx="201358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3585"/>
              <a:gd name="ODFBottom" fmla="val 476884"/>
              <a:gd name="ODFWidth" fmla="val 2013585"/>
              <a:gd name="ODFHeight" fmla="val 476884"/>
            </a:gdLst>
            <a:ahLst/>
            <a:cxnLst/>
            <a:rect l="OXMLTextRectL" t="OXMLTextRectT" r="OXMLTextRectR" b="OXMLTextRect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/>
          <a:p/>
        </p:txBody>
      </p:sp>
      <p:sp>
        <p:nvSpPr>
          <p:cNvPr id="37" name="Shape 37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5"/>
              <a:gd name="ODFBottom" fmla="val 476884"/>
              <a:gd name="ODFWidth" fmla="val 2011045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/>
          <a:p/>
        </p:txBody>
      </p:sp>
      <p:sp>
        <p:nvSpPr>
          <p:cNvPr id="38" name="Shape 38"/>
          <p:cNvSpPr/>
          <p:nvPr/>
        </p:nvSpPr>
        <p:spPr>
          <a:xfrm>
            <a:off x="3200" y="10832026"/>
            <a:ext cx="10053320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0053320"/>
              <a:gd name="ODFBottom" fmla="val 476884"/>
              <a:gd name="ODFWidth" fmla="val 10053320"/>
              <a:gd name="ODFHeight" fmla="val 476884"/>
            </a:gdLst>
            <a:ahLst/>
            <a:cxnLst/>
            <a:rect l="OXMLTextRectL" t="OXMLTextRectT" r="OXMLTextRectR" b="OXMLTextRect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p/>
        </p:txBody>
      </p:sp>
      <p:sp>
        <p:nvSpPr>
          <p:cNvPr id="39" name="Shape 39"/>
          <p:cNvSpPr/>
          <p:nvPr/>
        </p:nvSpPr>
        <p:spPr>
          <a:xfrm>
            <a:off x="14075435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p/>
        </p:txBody>
      </p:sp>
      <p:sp>
        <p:nvSpPr>
          <p:cNvPr id="40" name="Shape 40"/>
          <p:cNvSpPr/>
          <p:nvPr/>
        </p:nvSpPr>
        <p:spPr>
          <a:xfrm>
            <a:off x="0" y="961436"/>
            <a:ext cx="584835" cy="17018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4835"/>
              <a:gd name="ODFBottom" fmla="val 170180"/>
              <a:gd name="ODFWidth" fmla="val 584835"/>
              <a:gd name="ODFHeight" fmla="val 170180"/>
            </a:gdLst>
            <a:ahLst/>
            <a:cxnLst/>
            <a:rect l="OXMLTextRectL" t="OXMLTextRectT" r="OXMLTextRectR" b="OXMLTextRect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/>
          <a:p/>
        </p:txBody>
      </p:sp>
      <p:sp>
        <p:nvSpPr>
          <p:cNvPr id="41" name="Shape 41"/>
          <p:cNvSpPr/>
          <p:nvPr/>
        </p:nvSpPr>
        <p:spPr>
          <a:xfrm>
            <a:off x="584264" y="961436"/>
            <a:ext cx="588010" cy="17018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8010"/>
              <a:gd name="ODFBottom" fmla="val 170180"/>
              <a:gd name="ODFWidth" fmla="val 588010"/>
              <a:gd name="ODFHeight" fmla="val 170180"/>
            </a:gdLst>
            <a:ahLst/>
            <a:cxnLst/>
            <a:rect l="OXMLTextRectL" t="OXMLTextRectT" r="OXMLTextRectR" b="OXMLTextRect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/>
          <a:p/>
        </p:txBody>
      </p:sp>
      <p:sp>
        <p:nvSpPr>
          <p:cNvPr id="42" name="Shape 42"/>
          <p:cNvSpPr/>
          <p:nvPr/>
        </p:nvSpPr>
        <p:spPr>
          <a:xfrm>
            <a:off x="1171712" y="961436"/>
            <a:ext cx="558800" cy="17018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58800"/>
              <a:gd name="ODFBottom" fmla="val 170180"/>
              <a:gd name="ODFWidth" fmla="val 558800"/>
              <a:gd name="ODFHeight" fmla="val 170180"/>
            </a:gdLst>
            <a:ahLst/>
            <a:cxnLst/>
            <a:rect l="OXMLTextRectL" t="OXMLTextRectT" r="OXMLTextRectR" b="OXMLTextRect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p/>
        </p:txBody>
      </p:sp>
      <p:sp>
        <p:nvSpPr>
          <p:cNvPr id="43" name="Shape 43"/>
          <p:cNvSpPr/>
          <p:nvPr/>
        </p:nvSpPr>
        <p:spPr>
          <a:xfrm>
            <a:off x="1729915" y="961436"/>
            <a:ext cx="583564" cy="17018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3564"/>
              <a:gd name="ODFBottom" fmla="val 170180"/>
              <a:gd name="ODFWidth" fmla="val 583564"/>
              <a:gd name="ODFHeight" fmla="val 170180"/>
            </a:gdLst>
            <a:ahLst/>
            <a:cxnLst/>
            <a:rect l="OXMLTextRectL" t="OXMLTextRectT" r="OXMLTextRectR" b="OXMLTextRect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/>
          <a:p/>
        </p:txBody>
      </p:sp>
      <p:sp>
        <p:nvSpPr>
          <p:cNvPr id="44" name="Shape 44"/>
          <p:cNvSpPr/>
          <p:nvPr/>
        </p:nvSpPr>
        <p:spPr>
          <a:xfrm>
            <a:off x="2313102" y="961436"/>
            <a:ext cx="583564" cy="17018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3564"/>
              <a:gd name="ODFBottom" fmla="val 170180"/>
              <a:gd name="ODFWidth" fmla="val 583564"/>
              <a:gd name="ODFHeight" fmla="val 170180"/>
            </a:gdLst>
            <a:ahLst/>
            <a:cxnLst/>
            <a:rect l="OXMLTextRectL" t="OXMLTextRectT" r="OXMLTextRectR" b="OXMLTextRect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/>
          <a:p/>
        </p:txBody>
      </p:sp>
      <p:sp>
        <p:nvSpPr>
          <p:cNvPr id="45" name="Shape 4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2950" b="1" i="0">
                <a:solidFill>
                  <a:srgbClr val="1D1D1B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6" name="Shape 46"/>
          <p:cNvSpPr txBox="1"/>
          <p:nvPr>
            <p:ph type="body" idx="3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/>
        </p:txBody>
      </p:sp>
      <p:sp>
        <p:nvSpPr>
          <p:cNvPr id="47" name="Shape 47"/>
          <p:cNvSpPr txBox="1"/>
          <p:nvPr>
            <p:ph type="body" idx="4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/>
        </p:txBody>
      </p:sp>
      <p:sp>
        <p:nvSpPr>
          <p:cNvPr id="48" name="Shape 48"/>
          <p:cNvSpPr txBox="1"/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9" name="Shape 49"/>
          <p:cNvSpPr txBox="1"/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2/19/2026</a:t>
            </a:r>
          </a:p>
        </p:txBody>
      </p:sp>
      <p:sp>
        <p:nvSpPr>
          <p:cNvPr id="50" name="Shape 50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F91D0-F035-4995-9060-F440824C9313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type="title"/>
          </p:nvPr>
        </p:nvSpPr>
        <p:spPr>
          <a:xfrm>
            <a:off x="862075" y="462428"/>
            <a:ext cx="5105090" cy="4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p/>
        </p:txBody>
      </p:sp>
      <p:sp>
        <p:nvSpPr>
          <p:cNvPr id="3" name="Shape 3"/>
          <p:cNvSpPr txBox="1"/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p/>
        </p:txBody>
      </p:sp>
      <p:sp>
        <p:nvSpPr>
          <p:cNvPr id="4" name="Shape 4"/>
          <p:cNvSpPr txBox="1"/>
          <p:nvPr>
            <p:ph type="ftr" idx="3"/>
          </p:nvPr>
        </p:nvSpPr>
        <p:spPr>
          <a:xfrm>
            <a:off x="6835393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Shape 5"/>
          <p:cNvSpPr txBox="1"/>
          <p:nvPr>
            <p:ph type="dt" idx="2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2/19/2026</a:t>
            </a:r>
          </a:p>
        </p:txBody>
      </p:sp>
      <p:sp>
        <p:nvSpPr>
          <p:cNvPr id="6" name="Shape 6"/>
          <p:cNvSpPr txBox="1"/>
          <p:nvPr>
            <p:ph type="sldNum" idx="4"/>
          </p:nvPr>
        </p:nvSpPr>
        <p:spPr>
          <a:xfrm>
            <a:off x="14474954" y="10517696"/>
            <a:ext cx="462394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1173-8463-4F4B-9E57-D19CC2258A1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defPPr/>
      <a:lvl1pPr lvl="0">
        <a:defRPr sz="2950" b="1" i="0">
          <a:solidFill>
            <a:srgbClr val="1D1D1B"/>
          </a:solidFill>
          <a:latin typeface="Arial" panose="020B0604020202020204"/>
          <a:ea typeface="Arial" panose="020B0604020202020204"/>
          <a:cs typeface="Arial" panose="020B0604020202020204"/>
        </a:defRPr>
      </a:lvl1pPr>
    </p:titleStyle>
    <p:bodyStyle>
      <a:defPPr/>
      <a:lvl1pPr marL="0" lvl="0" indent="0">
        <a:defRPr>
          <a:latin typeface="+mn-lt"/>
          <a:ea typeface="+mn-ea"/>
          <a:cs typeface="+mn-cs"/>
        </a:defRPr>
      </a:lvl1pPr>
      <a:lvl2pPr marL="457200" lvl="1" indent="0">
        <a:defRPr>
          <a:latin typeface="+mn-lt"/>
          <a:ea typeface="+mn-ea"/>
          <a:cs typeface="+mn-cs"/>
        </a:defRPr>
      </a:lvl2pPr>
      <a:lvl3pPr marL="914400" lvl="2" indent="0">
        <a:defRPr>
          <a:latin typeface="+mn-lt"/>
          <a:ea typeface="+mn-ea"/>
          <a:cs typeface="+mn-cs"/>
        </a:defRPr>
      </a:lvl3pPr>
      <a:lvl4pPr marL="1371600" lvl="3" indent="0">
        <a:defRPr>
          <a:latin typeface="+mn-lt"/>
          <a:ea typeface="+mn-ea"/>
          <a:cs typeface="+mn-cs"/>
        </a:defRPr>
      </a:lvl4pPr>
      <a:lvl5pPr marL="1828800" lvl="4" indent="0">
        <a:defRPr>
          <a:latin typeface="+mn-lt"/>
          <a:ea typeface="+mn-ea"/>
          <a:cs typeface="+mn-cs"/>
        </a:defRPr>
      </a:lvl5pPr>
      <a:lvl6pPr marL="2286000" lvl="5" indent="0">
        <a:defRPr>
          <a:latin typeface="+mn-lt"/>
          <a:ea typeface="+mn-ea"/>
          <a:cs typeface="+mn-cs"/>
        </a:defRPr>
      </a:lvl6pPr>
      <a:lvl7pPr marL="2743200" lvl="6" indent="0">
        <a:defRPr>
          <a:latin typeface="+mn-lt"/>
          <a:ea typeface="+mn-ea"/>
          <a:cs typeface="+mn-cs"/>
        </a:defRPr>
      </a:lvl7pPr>
      <a:lvl8pPr marL="3200400" lvl="7" indent="0">
        <a:defRPr>
          <a:latin typeface="+mn-lt"/>
          <a:ea typeface="+mn-ea"/>
          <a:cs typeface="+mn-cs"/>
        </a:defRPr>
      </a:lvl8pPr>
      <a:lvl9pPr marL="3657600" lvl="8" indent="0">
        <a:defRPr>
          <a:latin typeface="+mn-lt"/>
          <a:ea typeface="+mn-ea"/>
          <a:cs typeface="+mn-cs"/>
        </a:defRPr>
      </a:lvl9pPr>
    </p:bodyStyle>
    <p:otherStyle>
      <a:defPPr/>
      <a:lvl1pPr marL="0" lvl="0" indent="0">
        <a:defRPr>
          <a:latin typeface="+mn-lt"/>
          <a:ea typeface="+mn-ea"/>
          <a:cs typeface="+mn-cs"/>
        </a:defRPr>
      </a:lvl1pPr>
      <a:lvl2pPr marL="457200" lvl="1" indent="0">
        <a:defRPr>
          <a:latin typeface="+mn-lt"/>
          <a:ea typeface="+mn-ea"/>
          <a:cs typeface="+mn-cs"/>
        </a:defRPr>
      </a:lvl2pPr>
      <a:lvl3pPr marL="914400" lvl="2" indent="0">
        <a:defRPr>
          <a:latin typeface="+mn-lt"/>
          <a:ea typeface="+mn-ea"/>
          <a:cs typeface="+mn-cs"/>
        </a:defRPr>
      </a:lvl3pPr>
      <a:lvl4pPr marL="1371600" lvl="3" indent="0">
        <a:defRPr>
          <a:latin typeface="+mn-lt"/>
          <a:ea typeface="+mn-ea"/>
          <a:cs typeface="+mn-cs"/>
        </a:defRPr>
      </a:lvl4pPr>
      <a:lvl5pPr marL="1828800" lvl="4" indent="0">
        <a:defRPr>
          <a:latin typeface="+mn-lt"/>
          <a:ea typeface="+mn-ea"/>
          <a:cs typeface="+mn-cs"/>
        </a:defRPr>
      </a:lvl5pPr>
      <a:lvl6pPr marL="2286000" lvl="5" indent="0">
        <a:defRPr>
          <a:latin typeface="+mn-lt"/>
          <a:ea typeface="+mn-ea"/>
          <a:cs typeface="+mn-cs"/>
        </a:defRPr>
      </a:lvl6pPr>
      <a:lvl7pPr marL="2743200" lvl="6" indent="0">
        <a:defRPr>
          <a:latin typeface="+mn-lt"/>
          <a:ea typeface="+mn-ea"/>
          <a:cs typeface="+mn-cs"/>
        </a:defRPr>
      </a:lvl7pPr>
      <a:lvl8pPr marL="3200400" lvl="7" indent="0">
        <a:defRPr>
          <a:latin typeface="+mn-lt"/>
          <a:ea typeface="+mn-ea"/>
          <a:cs typeface="+mn-cs"/>
        </a:defRPr>
      </a:lvl8pPr>
      <a:lvl9pPr marL="3657600" lvl="8" indent="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4" Type="http://schemas.openxmlformats.org/officeDocument/2006/relationships/slideLayout" Target="../slideLayouts/slideLayout5.xml"/><Relationship Id="rId23" Type="http://schemas.openxmlformats.org/officeDocument/2006/relationships/image" Target="../media/image38.png"/><Relationship Id="rId22" Type="http://schemas.openxmlformats.org/officeDocument/2006/relationships/image" Target="../media/image37.png"/><Relationship Id="rId21" Type="http://schemas.openxmlformats.org/officeDocument/2006/relationships/image" Target="../media/image36.png"/><Relationship Id="rId20" Type="http://schemas.openxmlformats.org/officeDocument/2006/relationships/image" Target="../media/image35.png"/><Relationship Id="rId2" Type="http://schemas.openxmlformats.org/officeDocument/2006/relationships/image" Target="../media/image17.png"/><Relationship Id="rId19" Type="http://schemas.openxmlformats.org/officeDocument/2006/relationships/image" Target="../media/image34.png"/><Relationship Id="rId18" Type="http://schemas.openxmlformats.org/officeDocument/2006/relationships/image" Target="../media/image33.png"/><Relationship Id="rId17" Type="http://schemas.openxmlformats.org/officeDocument/2006/relationships/image" Target="../media/image32.png"/><Relationship Id="rId16" Type="http://schemas.openxmlformats.org/officeDocument/2006/relationships/image" Target="../media/image31.png"/><Relationship Id="rId15" Type="http://schemas.openxmlformats.org/officeDocument/2006/relationships/image" Target="../media/image30.png"/><Relationship Id="rId14" Type="http://schemas.openxmlformats.org/officeDocument/2006/relationships/image" Target="../media/image29.png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51" name="GroupShape 5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52" name="Shape 52"/>
          <p:cNvGrpSpPr/>
          <p:nvPr/>
        </p:nvGrpSpPr>
        <p:grpSpPr>
          <a:xfrm rot="0">
            <a:off x="12114814" y="963"/>
            <a:ext cx="7989569" cy="11306810"/>
            <a:chOff x="0" y="0"/>
            <a:chExt cx="7989569" cy="11306810"/>
          </a:xfrm>
        </p:grpSpPr>
        <p:sp>
          <p:nvSpPr>
            <p:cNvPr id="53" name="Shape 53"/>
            <p:cNvSpPr/>
            <p:nvPr/>
          </p:nvSpPr>
          <p:spPr>
            <a:xfrm>
              <a:off x="0" y="0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54" name="Shape 54"/>
            <p:cNvSpPr/>
            <p:nvPr/>
          </p:nvSpPr>
          <p:spPr>
            <a:xfrm>
              <a:off x="0" y="2828102"/>
              <a:ext cx="1997710" cy="282638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6385"/>
                <a:gd name="ODFWidth" fmla="val 1997709"/>
                <a:gd name="ODFHeight" fmla="val 2826385"/>
              </a:gdLst>
              <a:ahLst/>
              <a:cxnLst/>
              <a:rect l="OXMLTextRectL" t="OXMLTextRectT" r="OXMLTextRectR" b="OXMLTextRect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55" name="Shape 55"/>
            <p:cNvSpPr/>
            <p:nvPr/>
          </p:nvSpPr>
          <p:spPr>
            <a:xfrm>
              <a:off x="0" y="5652362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56" name="Shape 56"/>
            <p:cNvSpPr/>
            <p:nvPr/>
          </p:nvSpPr>
          <p:spPr>
            <a:xfrm>
              <a:off x="0" y="8478527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57" name="Shape 57"/>
            <p:cNvSpPr/>
            <p:nvPr/>
          </p:nvSpPr>
          <p:spPr>
            <a:xfrm>
              <a:off x="1997330" y="0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58" name="Shape 58"/>
            <p:cNvSpPr/>
            <p:nvPr/>
          </p:nvSpPr>
          <p:spPr>
            <a:xfrm>
              <a:off x="1997330" y="2828102"/>
              <a:ext cx="1997710" cy="282638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6385"/>
                <a:gd name="ODFWidth" fmla="val 1997709"/>
                <a:gd name="ODFHeight" fmla="val 2826385"/>
              </a:gdLst>
              <a:ahLst/>
              <a:cxnLst/>
              <a:rect l="OXMLTextRectL" t="OXMLTextRectT" r="OXMLTextRectR" b="OXMLTextRect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59" name="Shape 59"/>
            <p:cNvSpPr/>
            <p:nvPr/>
          </p:nvSpPr>
          <p:spPr>
            <a:xfrm>
              <a:off x="1997324" y="5652372"/>
              <a:ext cx="3994784" cy="565467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994784"/>
                <a:gd name="ODFBottom" fmla="val 5654675"/>
                <a:gd name="ODFWidth" fmla="val 3994784"/>
                <a:gd name="ODFHeight" fmla="val 5654675"/>
              </a:gdLst>
              <a:ahLst/>
              <a:cxnLst/>
              <a:rect l="OXMLTextRectL" t="OXMLTextRectT" r="OXMLTextRectR" b="OXMLTextRect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60" name="Shape 60"/>
            <p:cNvSpPr/>
            <p:nvPr/>
          </p:nvSpPr>
          <p:spPr>
            <a:xfrm>
              <a:off x="1997330" y="8478527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  <p:sp>
          <p:nvSpPr>
            <p:cNvPr id="61" name="Shape 61"/>
            <p:cNvSpPr/>
            <p:nvPr/>
          </p:nvSpPr>
          <p:spPr>
            <a:xfrm>
              <a:off x="3994641" y="0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62" name="Shape 62"/>
            <p:cNvSpPr/>
            <p:nvPr/>
          </p:nvSpPr>
          <p:spPr>
            <a:xfrm>
              <a:off x="3994641" y="2828102"/>
              <a:ext cx="1997710" cy="282638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6385"/>
                <a:gd name="ODFWidth" fmla="val 1997709"/>
                <a:gd name="ODFHeight" fmla="val 2826385"/>
              </a:gdLst>
              <a:ahLst/>
              <a:cxnLst/>
              <a:rect l="OXMLTextRectL" t="OXMLTextRectT" r="OXMLTextRectR" b="OXMLTextRect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63" name="Shape 63"/>
            <p:cNvSpPr/>
            <p:nvPr/>
          </p:nvSpPr>
          <p:spPr>
            <a:xfrm>
              <a:off x="3994641" y="5652362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64" name="Shape 64"/>
            <p:cNvSpPr/>
            <p:nvPr/>
          </p:nvSpPr>
          <p:spPr>
            <a:xfrm>
              <a:off x="5991964" y="0"/>
              <a:ext cx="1997709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65" name="Shape 65"/>
            <p:cNvSpPr/>
            <p:nvPr/>
          </p:nvSpPr>
          <p:spPr>
            <a:xfrm>
              <a:off x="5991964" y="2828102"/>
              <a:ext cx="1997709" cy="282638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6385"/>
                <a:gd name="ODFWidth" fmla="val 1997709"/>
                <a:gd name="ODFHeight" fmla="val 2826385"/>
              </a:gdLst>
              <a:ahLst/>
              <a:cxnLst/>
              <a:rect l="OXMLTextRectL" t="OXMLTextRectT" r="OXMLTextRectR" b="OXMLTextRect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66" name="Shape 66"/>
            <p:cNvSpPr/>
            <p:nvPr/>
          </p:nvSpPr>
          <p:spPr>
            <a:xfrm>
              <a:off x="5991964" y="5652362"/>
              <a:ext cx="1997709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  <p:sp>
          <p:nvSpPr>
            <p:cNvPr id="67" name="Shape 67"/>
            <p:cNvSpPr/>
            <p:nvPr/>
          </p:nvSpPr>
          <p:spPr>
            <a:xfrm>
              <a:off x="5991964" y="8478527"/>
              <a:ext cx="1997709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</p:grpSp>
      <p:sp>
        <p:nvSpPr>
          <p:cNvPr id="68" name="Shape 68"/>
          <p:cNvSpPr txBox="1"/>
          <p:nvPr/>
        </p:nvSpPr>
        <p:spPr>
          <a:xfrm>
            <a:off x="512402" y="3134885"/>
            <a:ext cx="8607425" cy="5062855"/>
          </a:xfrm>
          <a:prstGeom prst="rect">
            <a:avLst/>
          </a:prstGeom>
        </p:spPr>
        <p:txBody>
          <a:bodyPr vert="horz" wrap="square" lIns="0" tIns="53975" rIns="0" bIns="0">
            <a:spAutoFit/>
          </a:bodyPr>
          <a:p>
            <a:pPr marL="12700" marR="5080" indent="0">
              <a:lnSpc>
                <a:spcPts val="6510"/>
              </a:lnSpc>
              <a:spcBef>
                <a:spcPts val="425"/>
              </a:spcBef>
            </a:pP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SwarmLight —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это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программное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решение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,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которое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позволяет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управлять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небольшим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роем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дронов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с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одного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планшета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или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ноутбука</a:t>
            </a:r>
            <a:r>
              <a:rPr lang="en-US" altLang="ru-RU" sz="5600"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 </a:t>
            </a:r>
            <a:endParaRPr lang="en-US" altLang="ru-RU" sz="5600">
              <a:latin typeface="Trebuchet MS" panose="020B0603020202020204"/>
              <a:ea typeface="Trebuchet MS" panose="020B0603020202020204"/>
              <a:cs typeface="Trebuchet MS" panose="020B0603020202020204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332065" y="9691386"/>
            <a:ext cx="8610600" cy="574040"/>
          </a:xfrm>
          <a:prstGeom prst="rect">
            <a:avLst/>
          </a:prstGeom>
        </p:spPr>
        <p:txBody>
          <a:bodyPr vert="horz" wrap="square" lIns="0" tIns="13334" rIns="0" bIns="0">
            <a:spAutoFit/>
          </a:bodyPr>
          <a:p>
            <a:pPr marL="12700" marR="5080" indent="0">
              <a:lnSpc>
                <a:spcPct val="100000"/>
              </a:lnSpc>
              <a:spcBef>
                <a:spcPts val="105"/>
              </a:spcBef>
            </a:pPr>
            <a:r>
              <a:rPr lang="ru-RU" sz="3650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Филиппов Алексей</a:t>
            </a:r>
            <a:endParaRPr lang="ru-RU" sz="3650">
              <a:latin typeface="Microsoft Sans Serif" panose="020B0604020202020204"/>
              <a:ea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71" name="Picture 71"/>
          <p:cNvPicPr/>
          <p:nvPr/>
        </p:nvPicPr>
        <p:blipFill>
          <a:blip r:embed="rId1"/>
          <a:stretch>
            <a:fillRect/>
          </a:stretch>
        </p:blipFill>
        <p:spPr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72" name="Shape 72"/>
          <p:cNvGrpSpPr/>
          <p:nvPr/>
        </p:nvGrpSpPr>
        <p:grpSpPr>
          <a:xfrm rot="0">
            <a:off x="1993961" y="1077625"/>
            <a:ext cx="1685925" cy="146685"/>
            <a:chOff x="0" y="0"/>
            <a:chExt cx="1685925" cy="146685"/>
          </a:xfrm>
        </p:grpSpPr>
        <p:pic>
          <p:nvPicPr>
            <p:cNvPr id="74" name="Picture 7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616"/>
              <a:ext cx="141158" cy="141272"/>
            </a:xfrm>
            <a:prstGeom prst="rect">
              <a:avLst/>
            </a:prstGeom>
          </p:spPr>
        </p:pic>
        <p:pic>
          <p:nvPicPr>
            <p:cNvPr id="76" name="Picture 7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8305" y="2616"/>
              <a:ext cx="123764" cy="141272"/>
            </a:xfrm>
            <a:prstGeom prst="rect">
              <a:avLst/>
            </a:prstGeom>
          </p:spPr>
        </p:pic>
        <p:sp>
          <p:nvSpPr>
            <p:cNvPr id="77" name="Shape 77"/>
            <p:cNvSpPr/>
            <p:nvPr/>
          </p:nvSpPr>
          <p:spPr>
            <a:xfrm>
              <a:off x="339232" y="2922"/>
              <a:ext cx="122554" cy="14096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2555"/>
                <a:gd name="ODFBottom" fmla="val 140969"/>
                <a:gd name="ODFWidth" fmla="val 122555"/>
                <a:gd name="ODFHeight" fmla="val 140969"/>
              </a:gdLst>
              <a:ahLst/>
              <a:cxnLst/>
              <a:rect l="OXMLTextRectL" t="OXMLTextRectT" r="OXMLTextRectR" b="OXMLTextRect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/>
            <a:p/>
          </p:txBody>
        </p:sp>
        <p:pic>
          <p:nvPicPr>
            <p:cNvPr id="79" name="Picture 7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92101" y="0"/>
              <a:ext cx="149743" cy="146508"/>
            </a:xfrm>
            <a:prstGeom prst="rect">
              <a:avLst/>
            </a:prstGeom>
          </p:spPr>
        </p:pic>
        <p:pic>
          <p:nvPicPr>
            <p:cNvPr id="81" name="Picture 8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72070" y="2613"/>
              <a:ext cx="115807" cy="141272"/>
            </a:xfrm>
            <a:prstGeom prst="rect">
              <a:avLst/>
            </a:prstGeom>
          </p:spPr>
        </p:pic>
        <p:pic>
          <p:nvPicPr>
            <p:cNvPr id="83" name="Picture 8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15834" y="2619"/>
              <a:ext cx="112048" cy="141272"/>
            </a:xfrm>
            <a:prstGeom prst="rect">
              <a:avLst/>
            </a:prstGeom>
          </p:spPr>
        </p:pic>
        <p:sp>
          <p:nvSpPr>
            <p:cNvPr id="84" name="Shape 84"/>
            <p:cNvSpPr/>
            <p:nvPr/>
          </p:nvSpPr>
          <p:spPr>
            <a:xfrm>
              <a:off x="954077" y="2922"/>
              <a:ext cx="122554" cy="14096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2555"/>
                <a:gd name="ODFBottom" fmla="val 140969"/>
                <a:gd name="ODFWidth" fmla="val 122555"/>
                <a:gd name="ODFHeight" fmla="val 140969"/>
              </a:gdLst>
              <a:ahLst/>
              <a:cxnLst/>
              <a:rect l="OXMLTextRectL" t="OXMLTextRectT" r="OXMLTextRectR" b="OXMLTextRect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/>
            <a:p/>
          </p:txBody>
        </p:sp>
        <p:pic>
          <p:nvPicPr>
            <p:cNvPr id="86" name="Picture 8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101028" y="1813"/>
              <a:ext cx="291047" cy="144696"/>
            </a:xfrm>
            <a:prstGeom prst="rect">
              <a:avLst/>
            </a:prstGeom>
          </p:spPr>
        </p:pic>
        <p:pic>
          <p:nvPicPr>
            <p:cNvPr id="88" name="Picture 88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415994" y="2616"/>
              <a:ext cx="123556" cy="141272"/>
            </a:xfrm>
            <a:prstGeom prst="rect">
              <a:avLst/>
            </a:prstGeom>
          </p:spPr>
        </p:pic>
        <p:pic>
          <p:nvPicPr>
            <p:cNvPr id="90" name="Picture 9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62111" y="2616"/>
              <a:ext cx="123764" cy="141272"/>
            </a:xfrm>
            <a:prstGeom prst="rect">
              <a:avLst/>
            </a:prstGeom>
          </p:spPr>
        </p:pic>
      </p:grpSp>
      <p:grpSp>
        <p:nvGrpSpPr>
          <p:cNvPr id="91" name="Shape 91"/>
          <p:cNvGrpSpPr/>
          <p:nvPr/>
        </p:nvGrpSpPr>
        <p:grpSpPr>
          <a:xfrm rot="0">
            <a:off x="1993961" y="1321274"/>
            <a:ext cx="883919" cy="146685"/>
            <a:chOff x="0" y="0"/>
            <a:chExt cx="883919" cy="146685"/>
          </a:xfrm>
        </p:grpSpPr>
        <p:pic>
          <p:nvPicPr>
            <p:cNvPr id="93" name="Picture 93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0" y="2629"/>
              <a:ext cx="112048" cy="141272"/>
            </a:xfrm>
            <a:prstGeom prst="rect">
              <a:avLst/>
            </a:prstGeom>
          </p:spPr>
        </p:pic>
        <p:pic>
          <p:nvPicPr>
            <p:cNvPr id="95" name="Picture 95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34391" y="9"/>
              <a:ext cx="149743" cy="146508"/>
            </a:xfrm>
            <a:prstGeom prst="rect">
              <a:avLst/>
            </a:prstGeom>
          </p:spPr>
        </p:pic>
        <p:pic>
          <p:nvPicPr>
            <p:cNvPr id="97" name="Picture 9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10029" y="0"/>
              <a:ext cx="120194" cy="146518"/>
            </a:xfrm>
            <a:prstGeom prst="rect">
              <a:avLst/>
            </a:prstGeom>
          </p:spPr>
        </p:pic>
        <p:pic>
          <p:nvPicPr>
            <p:cNvPr id="99" name="Picture 9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450151" y="0"/>
              <a:ext cx="120194" cy="146518"/>
            </a:xfrm>
            <a:prstGeom prst="rect">
              <a:avLst/>
            </a:prstGeom>
          </p:spPr>
        </p:pic>
        <p:pic>
          <p:nvPicPr>
            <p:cNvPr id="101" name="Picture 101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599228" y="2626"/>
              <a:ext cx="123775" cy="141272"/>
            </a:xfrm>
            <a:prstGeom prst="rect">
              <a:avLst/>
            </a:prstGeom>
          </p:spPr>
        </p:pic>
        <p:pic>
          <p:nvPicPr>
            <p:cNvPr id="103" name="Picture 10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0160" y="2626"/>
              <a:ext cx="123764" cy="141272"/>
            </a:xfrm>
            <a:prstGeom prst="rect">
              <a:avLst/>
            </a:prstGeom>
          </p:spPr>
        </p:pic>
      </p:grpSp>
      <p:pic>
        <p:nvPicPr>
          <p:cNvPr id="105" name="Picture 105"/>
          <p:cNvPicPr/>
          <p:nvPr/>
        </p:nvPicPr>
        <p:blipFill>
          <a:blip r:embed="rId13"/>
          <a:stretch>
            <a:fillRect/>
          </a:stretch>
        </p:blipFill>
        <p:spPr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107" name="Picture 107"/>
          <p:cNvPicPr/>
          <p:nvPr/>
        </p:nvPicPr>
        <p:blipFill>
          <a:blip r:embed="rId14"/>
          <a:stretch>
            <a:fillRect/>
          </a:stretch>
        </p:blipFill>
        <p:spPr>
          <a:xfrm>
            <a:off x="4067718" y="455064"/>
            <a:ext cx="4183531" cy="16023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98" name="GroupShape 29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299" name="Shape 299"/>
          <p:cNvGrpSpPr/>
          <p:nvPr/>
        </p:nvGrpSpPr>
        <p:grpSpPr>
          <a:xfrm rot="0">
            <a:off x="0" y="961426"/>
            <a:ext cx="5819775" cy="170180"/>
            <a:chOff x="0" y="0"/>
            <a:chExt cx="5819775" cy="170180"/>
          </a:xfrm>
        </p:grpSpPr>
        <p:sp>
          <p:nvSpPr>
            <p:cNvPr id="300" name="Shape 300"/>
            <p:cNvSpPr/>
            <p:nvPr/>
          </p:nvSpPr>
          <p:spPr>
            <a:xfrm>
              <a:off x="0" y="9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301" name="Shape 301"/>
            <p:cNvSpPr/>
            <p:nvPr/>
          </p:nvSpPr>
          <p:spPr>
            <a:xfrm>
              <a:off x="587448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302" name="Shape 302"/>
            <p:cNvSpPr/>
            <p:nvPr/>
          </p:nvSpPr>
          <p:spPr>
            <a:xfrm>
              <a:off x="1174896" y="0"/>
              <a:ext cx="55880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303" name="Shape 303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304" name="Shape 304"/>
            <p:cNvSpPr/>
            <p:nvPr/>
          </p:nvSpPr>
          <p:spPr>
            <a:xfrm>
              <a:off x="2316285" y="0"/>
              <a:ext cx="350329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03295"/>
                <a:gd name="ODFBottom" fmla="val 170180"/>
                <a:gd name="ODFWidth" fmla="val 350329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305" name="Shape 305"/>
          <p:cNvGrpSpPr/>
          <p:nvPr/>
        </p:nvGrpSpPr>
        <p:grpSpPr>
          <a:xfrm rot="0">
            <a:off x="10057369" y="10832026"/>
            <a:ext cx="4021453" cy="476884"/>
            <a:chOff x="0" y="0"/>
            <a:chExt cx="4021453" cy="476884"/>
          </a:xfrm>
        </p:grpSpPr>
        <p:sp>
          <p:nvSpPr>
            <p:cNvPr id="306" name="Shape 306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307" name="Shape 307"/>
            <p:cNvSpPr/>
            <p:nvPr/>
          </p:nvSpPr>
          <p:spPr>
            <a:xfrm>
              <a:off x="2010608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308" name="Shape 308"/>
          <p:cNvGrpSpPr/>
          <p:nvPr/>
        </p:nvGrpSpPr>
        <p:grpSpPr>
          <a:xfrm rot="0">
            <a:off x="16089216" y="10832026"/>
            <a:ext cx="4015103" cy="476884"/>
            <a:chOff x="0" y="0"/>
            <a:chExt cx="4015103" cy="476884"/>
          </a:xfrm>
        </p:grpSpPr>
        <p:sp>
          <p:nvSpPr>
            <p:cNvPr id="309" name="Shape 309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  <p:sp>
          <p:nvSpPr>
            <p:cNvPr id="310" name="Shape 310"/>
            <p:cNvSpPr/>
            <p:nvPr/>
          </p:nvSpPr>
          <p:spPr>
            <a:xfrm>
              <a:off x="2010619" y="0"/>
              <a:ext cx="200469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04694"/>
                <a:gd name="ODFBottom" fmla="val 476884"/>
                <a:gd name="ODFWidth" fmla="val 200469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311" name="Shape 311"/>
          <p:cNvGrpSpPr/>
          <p:nvPr/>
        </p:nvGrpSpPr>
        <p:grpSpPr>
          <a:xfrm rot="0">
            <a:off x="6376" y="10832026"/>
            <a:ext cx="10053320" cy="476884"/>
            <a:chOff x="0" y="0"/>
            <a:chExt cx="10053320" cy="476884"/>
          </a:xfrm>
        </p:grpSpPr>
        <p:sp>
          <p:nvSpPr>
            <p:cNvPr id="312" name="Shape 312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313" name="Shape 313"/>
            <p:cNvSpPr/>
            <p:nvPr/>
          </p:nvSpPr>
          <p:spPr>
            <a:xfrm>
              <a:off x="402124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314" name="Shape 314"/>
            <p:cNvSpPr/>
            <p:nvPr/>
          </p:nvSpPr>
          <p:spPr>
            <a:xfrm>
              <a:off x="2010641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315" name="Shape 315"/>
            <p:cNvSpPr/>
            <p:nvPr/>
          </p:nvSpPr>
          <p:spPr>
            <a:xfrm>
              <a:off x="0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</p:grpSp>
      <p:sp>
        <p:nvSpPr>
          <p:cNvPr id="316" name="Shape 316"/>
          <p:cNvSpPr/>
          <p:nvPr/>
        </p:nvSpPr>
        <p:spPr>
          <a:xfrm>
            <a:off x="14078618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p/>
        </p:txBody>
      </p:sp>
      <p:sp>
        <p:nvSpPr>
          <p:cNvPr id="317" name="Shape 317"/>
          <p:cNvSpPr txBox="1"/>
          <p:nvPr/>
        </p:nvSpPr>
        <p:spPr>
          <a:xfrm>
            <a:off x="868467" y="1497723"/>
            <a:ext cx="18784784" cy="92525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p>
            <a:pPr marL="12700" indent="0">
              <a:lnSpc>
                <a:spcPct val="100000"/>
              </a:lnSpc>
              <a:spcBef>
                <a:spcPts val="135"/>
              </a:spcBef>
            </a:pPr>
            <a:r>
              <a:rPr sz="5900" b="1" spc="125">
                <a:solidFill>
                  <a:srgbClr val="8F00F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ЗАПРОС</a:t>
            </a:r>
            <a:endParaRPr sz="5900" b="1" spc="125">
              <a:solidFill>
                <a:srgbClr val="8F00FF"/>
              </a:solidFill>
              <a:latin typeface="Trebuchet MS" panose="020B0603020202020204"/>
              <a:ea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1" name="Таблица 0"/>
          <p:cNvGraphicFramePr/>
          <p:nvPr/>
        </p:nvGraphicFramePr>
        <p:xfrm>
          <a:off x="692150" y="2423160"/>
          <a:ext cx="17285970" cy="8046720"/>
        </p:xfrm>
        <a:graphic>
          <a:graphicData uri="http://schemas.openxmlformats.org/drawingml/2006/table">
            <a:tbl>
              <a:tblPr/>
              <a:tblGrid>
                <a:gridCol w="2880995"/>
                <a:gridCol w="2880995"/>
                <a:gridCol w="2880995"/>
                <a:gridCol w="2880995"/>
                <a:gridCol w="2880995"/>
                <a:gridCol w="2880995"/>
              </a:tblGrid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Категория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Конкретный дефицит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Текущий статус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Влияние на проект (если не закрыть)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План закрытия / Срок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Обоснование критичности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Компетенции и экспертиза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Специалист по сертификации БПЛА в Росавиации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 Отсутствует в команде, привлекается как консультант эпизодически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Задержка получения разрешений на групповые полёты → невозможность коммерческих пилотов у заказчиков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Найм part-time эксперта / аутсорс в специализированной фирме 2025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Без сертификации продукт остаётся на уровне «лабораторного прототипа», не может использоваться в реальных промышленных условиях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Компетенции и экспертиза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Инженер по embedded-оптимизации (CUDA/NEON)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️ Есть базовые навыки, но нет глубокой экспертизы под разные архитектуры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Ограниченная совместимость с планшетами среднего класса → сужение целевой аудитории, рост требований к «железу»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Найм разработчика или партнёрство с вузом (МФТИ/ИТМО) 2025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Edge-обработка — ключевое УТП; без оптимизации продукт теряет преимущество перед облачными аналогами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Финансирование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Грант / посевные инвестиции 15–25 млн руб.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en-US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П</a:t>
                      </a: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одача заявки в ФСИ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Невозможность масштабировать R&amp;D, провести полигонные испытания и подготовить документацию для сертификации в срок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Грант ФСИ / Сколково + бизнес-ангел • получение:  2025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Без внешнего финансирования проект выйдет на рынок с задержкой 12–18 месяцев, упустив окно возможностей до 2027 г.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Финансирование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Бюджет на полигонные испытания и пилоты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 Не выделен отдельно, зависит от гранта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Невозможность собрать референсные метрики и акты внедрения → слабая доказательная база для инвесторов и заказчиков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Заложить в грантовую заявку + софинансирование от партнёров 2025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Пилоты с реальными заказчиками — обязательное условие перехода на TRL 6 и заключения первых коммерческих контрактов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Продвижение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Доступ к отраслевым площадкам (выставки, конференции)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Нет аккредитации, бюджета и опыта участия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Ограниченный охват ЛПР, низкая узнаваемость бренда, зависимость от «тёплых» контактов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Участие в Drone Expo Russia, ЦИПР, НЕФТЕГАЗТЕХЭКСПО • 2025–2026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Отраслевые мероприятия — основной канал генерации квалифицированных лидов в сегменте промышленного ПО для БПЛА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716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Нетворкинг и партнёрства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Партнёрство с производителем отечественных БПЛА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 Ведутся предварительные переговоры с 2 компаниями, но нет подписанных соглашений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Ограниченная совместимость «из коробки», необходимость ручной настройки под каждый парк дронов → рост TCO для клиента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Подписание меморандумов о совместимости / OEM-интеграции •  2025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Интеграция с популярными российскими платформами (Геоскан, «Суперкам») снижает порог входа для клиента и усиливает аргумент импортозамещения</a:t>
                      </a:r>
                      <a:endParaRPr lang="en-US" altLang="zh-CN" sz="16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21" name="GroupShape 32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322" name="Shape 322"/>
          <p:cNvGrpSpPr/>
          <p:nvPr/>
        </p:nvGrpSpPr>
        <p:grpSpPr>
          <a:xfrm rot="0">
            <a:off x="0" y="961426"/>
            <a:ext cx="5819775" cy="170180"/>
            <a:chOff x="0" y="0"/>
            <a:chExt cx="5819775" cy="170180"/>
          </a:xfrm>
        </p:grpSpPr>
        <p:sp>
          <p:nvSpPr>
            <p:cNvPr id="323" name="Shape 323"/>
            <p:cNvSpPr/>
            <p:nvPr/>
          </p:nvSpPr>
          <p:spPr>
            <a:xfrm>
              <a:off x="0" y="9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324" name="Shape 324"/>
            <p:cNvSpPr/>
            <p:nvPr/>
          </p:nvSpPr>
          <p:spPr>
            <a:xfrm>
              <a:off x="587448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325" name="Shape 325"/>
            <p:cNvSpPr/>
            <p:nvPr/>
          </p:nvSpPr>
          <p:spPr>
            <a:xfrm>
              <a:off x="1174896" y="0"/>
              <a:ext cx="55880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326" name="Shape 326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327" name="Shape 327"/>
            <p:cNvSpPr/>
            <p:nvPr/>
          </p:nvSpPr>
          <p:spPr>
            <a:xfrm>
              <a:off x="2316285" y="0"/>
              <a:ext cx="350329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03295"/>
                <a:gd name="ODFBottom" fmla="val 170180"/>
                <a:gd name="ODFWidth" fmla="val 350329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</p:grpSp>
      <p:sp>
        <p:nvSpPr>
          <p:cNvPr id="328" name="Shape 328"/>
          <p:cNvSpPr txBox="1"/>
          <p:nvPr/>
        </p:nvSpPr>
        <p:spPr>
          <a:xfrm>
            <a:off x="868467" y="1497723"/>
            <a:ext cx="18784784" cy="924560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p>
            <a:pPr marL="12700" indent="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Контакты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  <a:ea typeface="Trebuchet MS" panose="020B0603020202020204"/>
              <a:cs typeface="Trebuchet MS" panose="020B0603020202020204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894153" y="2789093"/>
            <a:ext cx="8943014" cy="9531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r>
              <a:rPr lang="ru-RU" sz="2800"/>
              <a:t>+89041910665 Филиппов Алексей</a:t>
            </a:r>
            <a:endParaRPr lang="ru-RU" sz="2800"/>
          </a:p>
          <a:p>
            <a:r>
              <a:rPr lang="en-US" sz="2800"/>
              <a:t>Fill19920@gmail.com</a:t>
            </a:r>
            <a:endParaRPr sz="2800"/>
          </a:p>
        </p:txBody>
      </p:sp>
      <p:grpSp>
        <p:nvGrpSpPr>
          <p:cNvPr id="330" name="Shape 330"/>
          <p:cNvGrpSpPr/>
          <p:nvPr/>
        </p:nvGrpSpPr>
        <p:grpSpPr>
          <a:xfrm rot="0">
            <a:off x="0" y="3810"/>
            <a:ext cx="20104428" cy="11305874"/>
            <a:chOff x="0" y="0"/>
            <a:chExt cx="20104428" cy="11305874"/>
          </a:xfrm>
        </p:grpSpPr>
        <p:sp>
          <p:nvSpPr>
            <p:cNvPr id="331" name="Shape 331"/>
            <p:cNvSpPr/>
            <p:nvPr/>
          </p:nvSpPr>
          <p:spPr>
            <a:xfrm>
              <a:off x="12119243" y="0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332" name="Shape 332"/>
            <p:cNvSpPr/>
            <p:nvPr/>
          </p:nvSpPr>
          <p:spPr>
            <a:xfrm>
              <a:off x="12119243" y="2827776"/>
              <a:ext cx="1997710" cy="282638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6385"/>
                <a:gd name="ODFWidth" fmla="val 1997709"/>
                <a:gd name="ODFHeight" fmla="val 2826385"/>
              </a:gdLst>
              <a:ahLst/>
              <a:cxnLst/>
              <a:rect l="OXMLTextRectL" t="OXMLTextRectT" r="OXMLTextRectR" b="OXMLTextRect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333" name="Shape 333"/>
            <p:cNvSpPr/>
            <p:nvPr/>
          </p:nvSpPr>
          <p:spPr>
            <a:xfrm>
              <a:off x="12119243" y="5651723"/>
              <a:ext cx="1997710" cy="282828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334" name="Shape 334"/>
            <p:cNvSpPr/>
            <p:nvPr/>
          </p:nvSpPr>
          <p:spPr>
            <a:xfrm>
              <a:off x="12119243" y="8477574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335" name="Shape 335"/>
            <p:cNvSpPr/>
            <p:nvPr/>
          </p:nvSpPr>
          <p:spPr>
            <a:xfrm>
              <a:off x="14116345" y="0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336" name="Shape 336"/>
            <p:cNvSpPr/>
            <p:nvPr/>
          </p:nvSpPr>
          <p:spPr>
            <a:xfrm>
              <a:off x="14116345" y="2827776"/>
              <a:ext cx="1997710" cy="282638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6385"/>
                <a:gd name="ODFWidth" fmla="val 1997709"/>
                <a:gd name="ODFHeight" fmla="val 2826385"/>
              </a:gdLst>
              <a:ahLst/>
              <a:cxnLst/>
              <a:rect l="OXMLTextRectL" t="OXMLTextRectT" r="OXMLTextRectR" b="OXMLTextRect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337" name="Shape 337"/>
            <p:cNvSpPr/>
            <p:nvPr/>
          </p:nvSpPr>
          <p:spPr>
            <a:xfrm>
              <a:off x="14116343" y="5651733"/>
              <a:ext cx="3994784" cy="565404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994784"/>
                <a:gd name="ODFBottom" fmla="val 5654040"/>
                <a:gd name="ODFWidth" fmla="val 3994784"/>
                <a:gd name="ODFHeight" fmla="val 5654040"/>
              </a:gdLst>
              <a:ahLst/>
              <a:cxnLst/>
              <a:rect l="OXMLTextRectL" t="OXMLTextRectT" r="OXMLTextRectR" b="OXMLTextRectB"/>
              <a:pathLst>
                <a:path w="3994784" h="565404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338" name="Shape 338"/>
            <p:cNvSpPr/>
            <p:nvPr/>
          </p:nvSpPr>
          <p:spPr>
            <a:xfrm>
              <a:off x="14116345" y="8477574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  <p:sp>
          <p:nvSpPr>
            <p:cNvPr id="339" name="Shape 339"/>
            <p:cNvSpPr/>
            <p:nvPr/>
          </p:nvSpPr>
          <p:spPr>
            <a:xfrm>
              <a:off x="16113426" y="0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340" name="Shape 340"/>
            <p:cNvSpPr/>
            <p:nvPr/>
          </p:nvSpPr>
          <p:spPr>
            <a:xfrm>
              <a:off x="16113437" y="2827776"/>
              <a:ext cx="1997710" cy="282638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6385"/>
                <a:gd name="ODFWidth" fmla="val 1997709"/>
                <a:gd name="ODFHeight" fmla="val 2826385"/>
              </a:gdLst>
              <a:ahLst/>
              <a:cxnLst/>
              <a:rect l="OXMLTextRectL" t="OXMLTextRectT" r="OXMLTextRectR" b="OXMLTextRect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341" name="Shape 341"/>
            <p:cNvSpPr/>
            <p:nvPr/>
          </p:nvSpPr>
          <p:spPr>
            <a:xfrm>
              <a:off x="16113437" y="5651723"/>
              <a:ext cx="1997710" cy="282828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342" name="Shape 342"/>
            <p:cNvSpPr/>
            <p:nvPr/>
          </p:nvSpPr>
          <p:spPr>
            <a:xfrm>
              <a:off x="18110528" y="0"/>
              <a:ext cx="199390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3900"/>
                <a:gd name="ODFBottom" fmla="val 2828290"/>
                <a:gd name="ODFWidth" fmla="val 1993900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343" name="Shape 343"/>
            <p:cNvSpPr/>
            <p:nvPr/>
          </p:nvSpPr>
          <p:spPr>
            <a:xfrm>
              <a:off x="18110528" y="2827776"/>
              <a:ext cx="1993900" cy="282638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3900"/>
                <a:gd name="ODFBottom" fmla="val 2826385"/>
                <a:gd name="ODFWidth" fmla="val 1993900"/>
                <a:gd name="ODFHeight" fmla="val 2826385"/>
              </a:gdLst>
              <a:ahLst/>
              <a:cxnLst/>
              <a:rect l="OXMLTextRectL" t="OXMLTextRectT" r="OXMLTextRectR" b="OXMLTextRectB"/>
              <a:pathLst>
                <a:path w="1993900" h="2826385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344" name="Shape 344"/>
            <p:cNvSpPr/>
            <p:nvPr/>
          </p:nvSpPr>
          <p:spPr>
            <a:xfrm>
              <a:off x="18110528" y="5651723"/>
              <a:ext cx="1993900" cy="282828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3900"/>
                <a:gd name="ODFBottom" fmla="val 2828290"/>
                <a:gd name="ODFWidth" fmla="val 1993900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  <p:sp>
          <p:nvSpPr>
            <p:cNvPr id="345" name="Shape 345"/>
            <p:cNvSpPr/>
            <p:nvPr/>
          </p:nvSpPr>
          <p:spPr>
            <a:xfrm>
              <a:off x="18110528" y="8477574"/>
              <a:ext cx="199390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3900"/>
                <a:gd name="ODFBottom" fmla="val 2828290"/>
                <a:gd name="ODFWidth" fmla="val 1993900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pic>
          <p:nvPicPr>
            <p:cNvPr id="347" name="Picture 347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5113995" y="3991095"/>
              <a:ext cx="123786" cy="123776"/>
            </a:xfrm>
            <a:prstGeom prst="rect">
              <a:avLst/>
            </a:prstGeom>
          </p:spPr>
        </p:pic>
        <p:pic>
          <p:nvPicPr>
            <p:cNvPr id="349" name="Picture 34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5279036" y="4156134"/>
              <a:ext cx="123786" cy="123776"/>
            </a:xfrm>
            <a:prstGeom prst="rect">
              <a:avLst/>
            </a:prstGeom>
          </p:spPr>
        </p:pic>
        <p:pic>
          <p:nvPicPr>
            <p:cNvPr id="351" name="Picture 35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907696" y="4032354"/>
              <a:ext cx="123786" cy="123776"/>
            </a:xfrm>
            <a:prstGeom prst="rect">
              <a:avLst/>
            </a:prstGeom>
          </p:spPr>
        </p:pic>
        <p:pic>
          <p:nvPicPr>
            <p:cNvPr id="353" name="Picture 35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825177" y="4238654"/>
              <a:ext cx="123786" cy="123776"/>
            </a:xfrm>
            <a:prstGeom prst="rect">
              <a:avLst/>
            </a:prstGeom>
          </p:spPr>
        </p:pic>
        <p:sp>
          <p:nvSpPr>
            <p:cNvPr id="354" name="Shape 354"/>
            <p:cNvSpPr/>
            <p:nvPr/>
          </p:nvSpPr>
          <p:spPr>
            <a:xfrm>
              <a:off x="12665671" y="3826069"/>
              <a:ext cx="6932931" cy="6449696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932930"/>
                <a:gd name="ODFBottom" fmla="val 6449695"/>
                <a:gd name="ODFWidth" fmla="val 6932930"/>
                <a:gd name="ODFHeight" fmla="val 6449695"/>
              </a:gdLst>
              <a:ahLst/>
              <a:cxnLst/>
              <a:rect l="OXMLTextRectL" t="OXMLTextRectT" r="OXMLTextRectR" b="OXMLTextRectB"/>
              <a:pathLst>
                <a:path w="6932930" h="6449695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p/>
          </p:txBody>
        </p:sp>
        <p:pic>
          <p:nvPicPr>
            <p:cNvPr id="356" name="Picture 35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8814144" y="9367765"/>
              <a:ext cx="82509" cy="206296"/>
            </a:xfrm>
            <a:prstGeom prst="rect">
              <a:avLst/>
            </a:prstGeom>
          </p:spPr>
        </p:pic>
        <p:pic>
          <p:nvPicPr>
            <p:cNvPr id="358" name="Picture 35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8979184" y="9367765"/>
              <a:ext cx="82509" cy="206296"/>
            </a:xfrm>
            <a:prstGeom prst="rect">
              <a:avLst/>
            </a:prstGeom>
          </p:spPr>
        </p:pic>
        <p:pic>
          <p:nvPicPr>
            <p:cNvPr id="360" name="Picture 36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9144224" y="9367765"/>
              <a:ext cx="82509" cy="206296"/>
            </a:xfrm>
            <a:prstGeom prst="rect">
              <a:avLst/>
            </a:prstGeom>
          </p:spPr>
        </p:pic>
        <p:sp>
          <p:nvSpPr>
            <p:cNvPr id="361" name="Shape 361"/>
            <p:cNvSpPr/>
            <p:nvPr/>
          </p:nvSpPr>
          <p:spPr>
            <a:xfrm>
              <a:off x="12706922" y="3908581"/>
              <a:ext cx="6850380" cy="349757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850380"/>
                <a:gd name="ODFBottom" fmla="val 3497579"/>
                <a:gd name="ODFWidth" fmla="val 6850380"/>
                <a:gd name="ODFHeight" fmla="val 3497579"/>
              </a:gdLst>
              <a:ahLst/>
              <a:cxnLst/>
              <a:rect l="OXMLTextRectL" t="OXMLTextRectT" r="OXMLTextRectR" b="OXMLTextRectB"/>
              <a:pathLst>
                <a:path w="6850380" h="3497579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p/>
          </p:txBody>
        </p:sp>
        <p:pic>
          <p:nvPicPr>
            <p:cNvPr id="363" name="Picture 36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2797701" y="3999344"/>
              <a:ext cx="140283" cy="140282"/>
            </a:xfrm>
            <a:prstGeom prst="rect">
              <a:avLst/>
            </a:prstGeom>
          </p:spPr>
        </p:pic>
        <p:pic>
          <p:nvPicPr>
            <p:cNvPr id="365" name="Picture 365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2665663" y="4279919"/>
              <a:ext cx="165041" cy="82510"/>
            </a:xfrm>
            <a:prstGeom prst="rect">
              <a:avLst/>
            </a:prstGeom>
          </p:spPr>
        </p:pic>
        <p:pic>
          <p:nvPicPr>
            <p:cNvPr id="367" name="Picture 367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3408341" y="4279919"/>
              <a:ext cx="165042" cy="82510"/>
            </a:xfrm>
            <a:prstGeom prst="rect">
              <a:avLst/>
            </a:prstGeom>
          </p:spPr>
        </p:pic>
        <p:pic>
          <p:nvPicPr>
            <p:cNvPr id="369" name="Picture 36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3301063" y="3999344"/>
              <a:ext cx="140282" cy="140282"/>
            </a:xfrm>
            <a:prstGeom prst="rect">
              <a:avLst/>
            </a:prstGeom>
          </p:spPr>
        </p:pic>
        <p:sp>
          <p:nvSpPr>
            <p:cNvPr id="370" name="Shape 370"/>
            <p:cNvSpPr/>
            <p:nvPr/>
          </p:nvSpPr>
          <p:spPr>
            <a:xfrm>
              <a:off x="12665658" y="4114880"/>
              <a:ext cx="908048" cy="57785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08050"/>
                <a:gd name="ODFBottom" fmla="val 577850"/>
                <a:gd name="ODFWidth" fmla="val 908050"/>
                <a:gd name="ODFHeight" fmla="val 577850"/>
              </a:gdLst>
              <a:ahLst/>
              <a:cxnLst/>
              <a:rect l="OXMLTextRectL" t="OXMLTextRectT" r="OXMLTextRectR" b="OXMLTextRectB"/>
              <a:pathLst>
                <a:path w="908050" h="57785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p/>
          </p:txBody>
        </p:sp>
        <p:pic>
          <p:nvPicPr>
            <p:cNvPr id="372" name="Picture 372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3078265" y="3846685"/>
              <a:ext cx="82520" cy="185668"/>
            </a:xfrm>
            <a:prstGeom prst="rect">
              <a:avLst/>
            </a:prstGeom>
          </p:spPr>
        </p:pic>
        <p:sp>
          <p:nvSpPr>
            <p:cNvPr id="373" name="Shape 373"/>
            <p:cNvSpPr/>
            <p:nvPr/>
          </p:nvSpPr>
          <p:spPr>
            <a:xfrm>
              <a:off x="14660142" y="1072646"/>
              <a:ext cx="2902585" cy="645667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902584"/>
                <a:gd name="ODFBottom" fmla="val 6456680"/>
                <a:gd name="ODFWidth" fmla="val 2902584"/>
                <a:gd name="ODFHeight" fmla="val 6456680"/>
              </a:gdLst>
              <a:ahLst/>
              <a:cxnLst/>
              <a:rect l="OXMLTextRectL" t="OXMLTextRectT" r="OXMLTextRectR" b="OXMLTextRectB"/>
              <a:pathLst>
                <a:path w="2902584" h="645668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p/>
          </p:txBody>
        </p:sp>
        <p:pic>
          <p:nvPicPr>
            <p:cNvPr id="375" name="Picture 375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4928335" y="6889655"/>
              <a:ext cx="82509" cy="82929"/>
            </a:xfrm>
            <a:prstGeom prst="rect">
              <a:avLst/>
            </a:prstGeom>
          </p:spPr>
        </p:pic>
        <p:pic>
          <p:nvPicPr>
            <p:cNvPr id="377" name="Picture 37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5237783" y="7178473"/>
              <a:ext cx="82509" cy="82929"/>
            </a:xfrm>
            <a:prstGeom prst="rect">
              <a:avLst/>
            </a:prstGeom>
          </p:spPr>
        </p:pic>
        <p:pic>
          <p:nvPicPr>
            <p:cNvPr id="379" name="Picture 379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5031484" y="7240365"/>
              <a:ext cx="82509" cy="82929"/>
            </a:xfrm>
            <a:prstGeom prst="rect">
              <a:avLst/>
            </a:prstGeom>
          </p:spPr>
        </p:pic>
        <p:pic>
          <p:nvPicPr>
            <p:cNvPr id="381" name="Picture 381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5072744" y="7034064"/>
              <a:ext cx="82509" cy="82929"/>
            </a:xfrm>
            <a:prstGeom prst="rect">
              <a:avLst/>
            </a:prstGeom>
          </p:spPr>
        </p:pic>
        <p:pic>
          <p:nvPicPr>
            <p:cNvPr id="383" name="Picture 38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4866446" y="7116585"/>
              <a:ext cx="82509" cy="82929"/>
            </a:xfrm>
            <a:prstGeom prst="rect">
              <a:avLst/>
            </a:prstGeom>
          </p:spPr>
        </p:pic>
        <p:sp>
          <p:nvSpPr>
            <p:cNvPr id="384" name="Shape 384"/>
            <p:cNvSpPr/>
            <p:nvPr/>
          </p:nvSpPr>
          <p:spPr>
            <a:xfrm>
              <a:off x="14660142" y="6621479"/>
              <a:ext cx="4897119" cy="36957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897119"/>
                <a:gd name="ODFBottom" fmla="val 3695700"/>
                <a:gd name="ODFWidth" fmla="val 4897119"/>
                <a:gd name="ODFHeight" fmla="val 3695700"/>
              </a:gdLst>
              <a:ahLst/>
              <a:cxnLst/>
              <a:rect l="OXMLTextRectL" t="OXMLTextRectT" r="OXMLTextRectR" b="OXMLTextRectB"/>
              <a:pathLst>
                <a:path w="4897119" h="369570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p/>
          </p:txBody>
        </p:sp>
        <p:sp>
          <p:nvSpPr>
            <p:cNvPr id="385" name="Shape 385"/>
            <p:cNvSpPr/>
            <p:nvPr/>
          </p:nvSpPr>
          <p:spPr>
            <a:xfrm>
              <a:off x="6057849" y="8477584"/>
              <a:ext cx="454660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546600"/>
                <a:gd name="ODFBottom" fmla="val 2828290"/>
                <a:gd name="ODFWidth" fmla="val 4546600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0" tIns="0" rIns="0" bIns="0"/>
            <a:p/>
          </p:txBody>
        </p:sp>
        <p:sp>
          <p:nvSpPr>
            <p:cNvPr id="386" name="Shape 386"/>
            <p:cNvSpPr/>
            <p:nvPr/>
          </p:nvSpPr>
          <p:spPr>
            <a:xfrm>
              <a:off x="7573200" y="8477584"/>
              <a:ext cx="454660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546600"/>
                <a:gd name="ODFBottom" fmla="val 2828290"/>
                <a:gd name="ODFWidth" fmla="val 4546600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4546600" h="282829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0" tIns="0" rIns="0" bIns="0"/>
            <a:p/>
          </p:txBody>
        </p:sp>
        <p:sp>
          <p:nvSpPr>
            <p:cNvPr id="387" name="Shape 387"/>
            <p:cNvSpPr/>
            <p:nvPr/>
          </p:nvSpPr>
          <p:spPr>
            <a:xfrm>
              <a:off x="0" y="8477584"/>
              <a:ext cx="454279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542790"/>
                <a:gd name="ODFBottom" fmla="val 2828290"/>
                <a:gd name="ODFWidth" fmla="val 4542790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4542790" h="282829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0" tIns="0" rIns="0" bIns="0"/>
            <a:p/>
          </p:txBody>
        </p:sp>
        <p:sp>
          <p:nvSpPr>
            <p:cNvPr id="388" name="Shape 388"/>
            <p:cNvSpPr/>
            <p:nvPr/>
          </p:nvSpPr>
          <p:spPr>
            <a:xfrm>
              <a:off x="1511808" y="8477584"/>
              <a:ext cx="454660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546600"/>
                <a:gd name="ODFBottom" fmla="val 2828290"/>
                <a:gd name="ODFWidth" fmla="val 4546600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0" tIns="0" rIns="0" bIns="0"/>
            <a:p/>
          </p:txBody>
        </p:sp>
        <p:sp>
          <p:nvSpPr>
            <p:cNvPr id="389" name="Shape 389"/>
            <p:cNvSpPr/>
            <p:nvPr/>
          </p:nvSpPr>
          <p:spPr>
            <a:xfrm>
              <a:off x="12624397" y="1072303"/>
              <a:ext cx="6938644" cy="926465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938644"/>
                <a:gd name="ODFBottom" fmla="val 9264650"/>
                <a:gd name="ODFWidth" fmla="val 6938644"/>
                <a:gd name="ODFHeight" fmla="val 9264650"/>
              </a:gdLst>
              <a:ahLst/>
              <a:cxnLst/>
              <a:rect l="OXMLTextRectL" t="OXMLTextRectT" r="OXMLTextRectR" b="OXMLTextRectB"/>
              <a:pathLst>
                <a:path w="6938644" h="926465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p/>
          </p:txBody>
        </p:sp>
        <p:pic>
          <p:nvPicPr>
            <p:cNvPr id="391" name="Picture 391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17235764" y="9924352"/>
              <a:ext cx="82509" cy="247552"/>
            </a:xfrm>
            <a:prstGeom prst="rect">
              <a:avLst/>
            </a:prstGeom>
          </p:spPr>
        </p:pic>
        <p:pic>
          <p:nvPicPr>
            <p:cNvPr id="393" name="Picture 393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17235760" y="9759320"/>
              <a:ext cx="82928" cy="82509"/>
            </a:xfrm>
            <a:prstGeom prst="rect">
              <a:avLst/>
            </a:prstGeom>
          </p:spPr>
        </p:pic>
        <p:pic>
          <p:nvPicPr>
            <p:cNvPr id="395" name="Picture 395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7070728" y="9759320"/>
              <a:ext cx="82928" cy="82509"/>
            </a:xfrm>
            <a:prstGeom prst="rect">
              <a:avLst/>
            </a:prstGeom>
          </p:spPr>
        </p:pic>
        <p:pic>
          <p:nvPicPr>
            <p:cNvPr id="397" name="Picture 397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16905682" y="9759320"/>
              <a:ext cx="82928" cy="82509"/>
            </a:xfrm>
            <a:prstGeom prst="rect">
              <a:avLst/>
            </a:prstGeom>
          </p:spPr>
        </p:pic>
        <p:pic>
          <p:nvPicPr>
            <p:cNvPr id="399" name="Picture 399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7070728" y="9924355"/>
              <a:ext cx="82928" cy="82509"/>
            </a:xfrm>
            <a:prstGeom prst="rect">
              <a:avLst/>
            </a:prstGeom>
          </p:spPr>
        </p:pic>
        <p:pic>
          <p:nvPicPr>
            <p:cNvPr id="401" name="Picture 401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16905682" y="9924355"/>
              <a:ext cx="82928" cy="82509"/>
            </a:xfrm>
            <a:prstGeom prst="rect">
              <a:avLst/>
            </a:prstGeom>
          </p:spPr>
        </p:pic>
        <p:pic>
          <p:nvPicPr>
            <p:cNvPr id="403" name="Picture 403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17070728" y="10089391"/>
              <a:ext cx="82928" cy="82521"/>
            </a:xfrm>
            <a:prstGeom prst="rect">
              <a:avLst/>
            </a:prstGeom>
          </p:spPr>
        </p:pic>
        <p:pic>
          <p:nvPicPr>
            <p:cNvPr id="405" name="Picture 405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16905682" y="10089391"/>
              <a:ext cx="82928" cy="82521"/>
            </a:xfrm>
            <a:prstGeom prst="rect">
              <a:avLst/>
            </a:prstGeom>
          </p:spPr>
        </p:pic>
        <p:pic>
          <p:nvPicPr>
            <p:cNvPr id="407" name="Picture 407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544457" y="9807565"/>
              <a:ext cx="175177" cy="175176"/>
            </a:xfrm>
            <a:prstGeom prst="rect">
              <a:avLst/>
            </a:prstGeom>
          </p:spPr>
        </p:pic>
        <p:sp>
          <p:nvSpPr>
            <p:cNvPr id="408" name="Shape 408"/>
            <p:cNvSpPr/>
            <p:nvPr/>
          </p:nvSpPr>
          <p:spPr>
            <a:xfrm>
              <a:off x="427672" y="9603083"/>
              <a:ext cx="6685915" cy="64261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685915"/>
                <a:gd name="ODFBottom" fmla="val 642620"/>
                <a:gd name="ODFWidth" fmla="val 6685915"/>
                <a:gd name="ODFHeight" fmla="val 642620"/>
              </a:gdLst>
              <a:ahLst/>
              <a:cxnLst/>
              <a:rect l="OXMLTextRectL" t="OXMLTextRectT" r="OXMLTextRectR" b="OXMLTextRectB"/>
              <a:pathLst>
                <a:path w="6685915" h="64262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p/>
          </p:txBody>
        </p:sp>
        <p:pic>
          <p:nvPicPr>
            <p:cNvPr id="410" name="Picture 410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2318010" y="9982738"/>
              <a:ext cx="233573" cy="233574"/>
            </a:xfrm>
            <a:prstGeom prst="rect">
              <a:avLst/>
            </a:prstGeom>
          </p:spPr>
        </p:pic>
        <p:sp>
          <p:nvSpPr>
            <p:cNvPr id="411" name="Shape 411"/>
            <p:cNvSpPr/>
            <p:nvPr/>
          </p:nvSpPr>
          <p:spPr>
            <a:xfrm>
              <a:off x="1938451" y="9594282"/>
              <a:ext cx="9678037" cy="6604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78035"/>
                <a:gd name="ODFBottom" fmla="val 660400"/>
                <a:gd name="ODFWidth" fmla="val 9678035"/>
                <a:gd name="ODFHeight" fmla="val 660400"/>
              </a:gdLst>
              <a:ahLst/>
              <a:cxnLst/>
              <a:rect l="OXMLTextRectL" t="OXMLTextRectT" r="OXMLTextRectR" b="OXMLTextRectB"/>
              <a:pathLst>
                <a:path w="9678035" h="66040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p/>
          </p:txBody>
        </p:sp>
        <p:pic>
          <p:nvPicPr>
            <p:cNvPr id="413" name="Picture 413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11032335" y="9982741"/>
              <a:ext cx="233573" cy="233563"/>
            </a:xfrm>
            <a:prstGeom prst="rect">
              <a:avLst/>
            </a:prstGeom>
          </p:spPr>
        </p:pic>
        <p:pic>
          <p:nvPicPr>
            <p:cNvPr id="415" name="Picture 415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11382692" y="9924355"/>
              <a:ext cx="233573" cy="233563"/>
            </a:xfrm>
            <a:prstGeom prst="rect">
              <a:avLst/>
            </a:prstGeom>
          </p:spPr>
        </p:pic>
        <p:sp>
          <p:nvSpPr>
            <p:cNvPr id="416" name="Shape 416"/>
            <p:cNvSpPr/>
            <p:nvPr/>
          </p:nvSpPr>
          <p:spPr>
            <a:xfrm>
              <a:off x="8010777" y="9632389"/>
              <a:ext cx="584200" cy="5842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4200"/>
                <a:gd name="ODFBottom" fmla="val 584200"/>
                <a:gd name="ODFWidth" fmla="val 584200"/>
                <a:gd name="ODFHeight" fmla="val 584200"/>
              </a:gdLst>
              <a:ahLst/>
              <a:cxnLst/>
              <a:rect l="OXMLTextRectL" t="OXMLTextRectT" r="OXMLTextRectR" b="OXMLTextRectB"/>
              <a:pathLst>
                <a:path w="584200" h="58420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p/>
          </p:txBody>
        </p:sp>
        <p:pic>
          <p:nvPicPr>
            <p:cNvPr id="418" name="Picture 418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8127565" y="9749170"/>
              <a:ext cx="145984" cy="145984"/>
            </a:xfrm>
            <a:prstGeom prst="rect">
              <a:avLst/>
            </a:prstGeom>
          </p:spPr>
        </p:pic>
        <p:sp>
          <p:nvSpPr>
            <p:cNvPr id="419" name="Shape 419"/>
            <p:cNvSpPr/>
            <p:nvPr/>
          </p:nvSpPr>
          <p:spPr>
            <a:xfrm>
              <a:off x="8069172" y="9836760"/>
              <a:ext cx="525780" cy="37973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25779"/>
                <a:gd name="ODFBottom" fmla="val 379729"/>
                <a:gd name="ODFWidth" fmla="val 525779"/>
                <a:gd name="ODFHeight" fmla="val 379729"/>
              </a:gdLst>
              <a:ahLst/>
              <a:cxnLst/>
              <a:rect l="OXMLTextRectL" t="OXMLTextRectT" r="OXMLTextRectR" b="OXMLTextRectB"/>
              <a:pathLst>
                <a:path w="525779" h="379729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p/>
          </p:txBody>
        </p:sp>
      </p:grpSp>
      <p:sp>
        <p:nvSpPr>
          <p:cNvPr id="420" name="Shape 420"/>
          <p:cNvSpPr/>
          <p:nvPr/>
        </p:nvSpPr>
        <p:spPr>
          <a:xfrm>
            <a:off x="886802" y="7594666"/>
            <a:ext cx="11046459" cy="4603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r>
              <a:rPr sz="2400" spc="-20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.</a:t>
            </a:r>
            <a:endParaRPr sz="2400" spc="-20">
              <a:latin typeface="Microsoft Sans Serif" panose="020B0604020202020204"/>
              <a:ea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GroupShape 10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0" tIns="137795" rIns="0" bIns="0">
            <a:spAutoFit/>
          </a:bodyPr>
          <a:p>
            <a:pPr marL="12700" marR="5080" indent="0">
              <a:lnSpc>
                <a:spcPts val="6190"/>
              </a:lnSpc>
              <a:spcBef>
                <a:spcPts val="1085"/>
              </a:spcBef>
            </a:pPr>
            <a:r>
              <a:rPr sz="5900" b="1" spc="55">
                <a:solidFill>
                  <a:srgbClr val="8F00F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ПРОБЛЕМА</a:t>
            </a:r>
            <a:endParaRPr sz="5900">
              <a:latin typeface="Trebuchet MS" panose="020B0603020202020204"/>
              <a:ea typeface="Trebuchet MS" panose="020B0603020202020204"/>
              <a:cs typeface="Trebuchet MS" panose="020B060302020202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30250" y="2594610"/>
            <a:ext cx="1368615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 i="0">
                <a:solidFill>
                  <a:srgbClr val="1D1D1F"/>
                </a:solidFill>
                <a:latin typeface="Times New Roman" panose="02020603050405020304" charset="0"/>
                <a:ea typeface="system-ui"/>
                <a:cs typeface="Times New Roman" panose="02020603050405020304" charset="0"/>
              </a:rPr>
              <a:t>Мы решаем проблему неэффективного масштабирования промышленных работ с БПЛА. Сегодня для увеличения площади или частоты аэросъёмки/мониторинга компаниям приходится линейно наращивать количество операторов, наземных контрольных станций (GCS) и лицензий на ПО, что резко повышает стоимость, усложняет координацию и увеличивает риск человеческого фактора.</a:t>
            </a:r>
            <a:r>
              <a:rPr lang="en-US" altLang="zh-CN" sz="1600" b="0" i="0">
                <a:solidFill>
                  <a:srgbClr val="1D1D1F"/>
                </a:solidFill>
                <a:latin typeface="system-ui"/>
                <a:ea typeface="system-ui"/>
              </a:rPr>
              <a:t> </a:t>
            </a:r>
            <a:endParaRPr lang="en-US" altLang="zh-CN" sz="1600" b="0" i="0">
              <a:solidFill>
                <a:srgbClr val="1D1D1F"/>
              </a:solidFill>
              <a:latin typeface="system-ui"/>
              <a:ea typeface="system-ui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92150" y="4436745"/>
            <a:ext cx="15123795" cy="37846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 i="0">
                <a:solidFill>
                  <a:srgbClr val="1D1D1F"/>
                </a:solidFill>
                <a:latin typeface="Times New Roman" panose="02020603050405020304" charset="0"/>
                <a:ea typeface="system-ui"/>
                <a:cs typeface="Times New Roman" panose="02020603050405020304" charset="0"/>
              </a:rPr>
              <a:t>Как проблема решается в настоящее время</a:t>
            </a:r>
            <a:endParaRPr lang="en-US" altLang="zh-CN" sz="2400" b="0" i="0">
              <a:solidFill>
                <a:srgbClr val="1D1D1F"/>
              </a:solidFill>
              <a:latin typeface="Times New Roman" panose="02020603050405020304" charset="0"/>
              <a:ea typeface="system-ui"/>
              <a:cs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altLang="zh-CN" sz="2400" b="0" i="0">
                <a:solidFill>
                  <a:srgbClr val="1D1D1F"/>
                </a:solidFill>
                <a:latin typeface="Times New Roman" panose="02020603050405020304" charset="0"/>
                <a:ea typeface="system-ui"/>
                <a:cs typeface="Times New Roman" panose="02020603050405020304" charset="0"/>
              </a:rPr>
              <a:t>Традиционные методы: 1 дрон = 1 оператор + отдельная GCS (ноутбук/планшет с QGroundControl, DJI Pilot, UgCS и т.п.). Полётное планирование выполняется вручную для каждого аппарата, данные обрабатываются постфактум в Agisoft Metashape, Pix4D или DroneDeploy.</a:t>
            </a:r>
            <a:endParaRPr lang="en-US" altLang="zh-CN" sz="2400" b="0" i="0">
              <a:solidFill>
                <a:srgbClr val="1D1D1F"/>
              </a:solidFill>
              <a:latin typeface="Times New Roman" panose="02020603050405020304" charset="0"/>
              <a:ea typeface="system-ui"/>
              <a:cs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altLang="zh-CN" sz="2400" b="0" i="0">
                <a:solidFill>
                  <a:srgbClr val="1D1D1F"/>
                </a:solidFill>
                <a:latin typeface="Times New Roman" panose="02020603050405020304" charset="0"/>
                <a:ea typeface="system-ui"/>
                <a:cs typeface="Times New Roman" panose="02020603050405020304" charset="0"/>
              </a:rPr>
              <a:t>Косвенные аналоги: Корпоративные экосистемы типа DJI Dock, Autel Enterprise, «Куб» и аналоги. Обеспечивают автоматизацию взлёта/посадки и базовую телеметрию, но не поддерживают координацию роя и привязаны к вендорному «железу».</a:t>
            </a:r>
            <a:endParaRPr lang="en-US" altLang="zh-CN" sz="2400" b="0" i="0">
              <a:solidFill>
                <a:srgbClr val="1D1D1F"/>
              </a:solidFill>
              <a:latin typeface="Times New Roman" panose="02020603050405020304" charset="0"/>
              <a:ea typeface="system-ui"/>
              <a:cs typeface="Times New Roman" panose="02020603050405020304" charset="0"/>
            </a:endParaRP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altLang="zh-CN" sz="2400" b="0" i="0">
                <a:solidFill>
                  <a:srgbClr val="1D1D1F"/>
                </a:solidFill>
                <a:latin typeface="Times New Roman" panose="02020603050405020304" charset="0"/>
                <a:ea typeface="system-ui"/>
                <a:cs typeface="Times New Roman" panose="02020603050405020304" charset="0"/>
              </a:rPr>
              <a:t>Прямые аналоги: Зарубежные swarm-платформы (например, Dronecode Swarm, Skydio Autonomy Enterprise, Airware, ROS-фреймворки для мультиагентных систем). Требуют мощных рабочих станций, глубокой кастомизации, часто поставляются по подписке или в виде «коробочных» enterprise-решений.</a:t>
            </a:r>
            <a:endParaRPr lang="en-US" altLang="zh-CN" sz="2400" b="0" i="0">
              <a:solidFill>
                <a:srgbClr val="1D1D1F"/>
              </a:solidFill>
              <a:latin typeface="Times New Roman" panose="02020603050405020304" charset="0"/>
              <a:ea typeface="system-ui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GroupShape 11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0" tIns="90170" rIns="0" bIns="0">
            <a:spAutoFit/>
          </a:bodyPr>
          <a:p>
            <a:pPr marL="12700" marR="5080" indent="0" algn="just">
              <a:lnSpc>
                <a:spcPts val="6600"/>
              </a:lnSpc>
              <a:spcBef>
                <a:spcPts val="710"/>
              </a:spcBef>
            </a:pPr>
            <a:r>
              <a:rPr sz="5900" b="1" spc="-45">
                <a:solidFill>
                  <a:srgbClr val="8F00F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Р</a:t>
            </a:r>
            <a:r>
              <a:rPr sz="5900" b="1" spc="-45">
                <a:solidFill>
                  <a:srgbClr val="8F00F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ЕШЕНИЕ</a:t>
            </a:r>
            <a:endParaRPr sz="5900">
              <a:latin typeface="Trebuchet MS" panose="020B0603020202020204"/>
              <a:ea typeface="Trebuchet MS" panose="020B0603020202020204"/>
              <a:cs typeface="Trebuchet MS" panose="020B0603020202020204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865505" y="2774315"/>
            <a:ext cx="9448800" cy="224536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SwarmLight —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это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кроссплатформенное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программное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обеспечение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для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централизованного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управления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роем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из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3–6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бюджетных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БПЛА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с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одного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устройства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(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планшет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/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ноутбук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на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Windows, Linux, Android).</a:t>
            </a:r>
            <a:endParaRPr lang="en-US" altLang="ru-RU" sz="2800" spc="65">
              <a:latin typeface="Microsoft Sans Serif" panose="020B0604020202020204"/>
              <a:ea typeface="Microsoft Sans Serif" panose="020B0604020202020204"/>
              <a:cs typeface="Microsoft Sans Serif" panose="020B0604020202020204"/>
            </a:endParaRPr>
          </a:p>
          <a:p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Ключевые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принципы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работы</a:t>
            </a:r>
            <a:r>
              <a:rPr lang="en-US" altLang="ru-RU" sz="2800" spc="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:</a:t>
            </a:r>
            <a:endParaRPr lang="en-US" altLang="ru-RU" sz="2800" spc="65">
              <a:latin typeface="Microsoft Sans Serif" panose="020B0604020202020204"/>
              <a:ea typeface="Microsoft Sans Serif" panose="020B0604020202020204"/>
              <a:cs typeface="Microsoft Sans Serif" panose="020B0604020202020204"/>
            </a:endParaRPr>
          </a:p>
        </p:txBody>
      </p:sp>
      <p:graphicFrame>
        <p:nvGraphicFramePr>
          <p:cNvPr id="1" name="Таблица 0"/>
          <p:cNvGraphicFramePr/>
          <p:nvPr>
            <p:custDataLst>
              <p:tags r:id="rId1"/>
            </p:custDataLst>
          </p:nvPr>
        </p:nvGraphicFramePr>
        <p:xfrm>
          <a:off x="940435" y="5152390"/>
          <a:ext cx="18223230" cy="5377815"/>
        </p:xfrm>
        <a:graphic>
          <a:graphicData uri="http://schemas.openxmlformats.org/drawingml/2006/table">
            <a:tbl>
              <a:tblPr/>
              <a:tblGrid>
                <a:gridCol w="8644255"/>
                <a:gridCol w="9578975"/>
              </a:tblGrid>
              <a:tr h="18796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Компонент</a:t>
                      </a:r>
                      <a:endParaRPr lang="en-US" altLang="zh-CN" sz="24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Описание</a:t>
                      </a:r>
                      <a:endParaRPr lang="en-US" altLang="zh-CN" sz="24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592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Единый интерфейс управления</a:t>
                      </a:r>
                      <a:endParaRPr lang="en-US" altLang="zh-CN" sz="24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Оператор видит всех дронов роя на одной карте, задаёт общие миссии, контролирует телеметрию и состояние батарей в реальном времени</a:t>
                      </a:r>
                      <a:endParaRPr lang="en-US" altLang="zh-CN" sz="24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869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Автоматическое распределение зон</a:t>
                      </a:r>
                      <a:endParaRPr lang="en-US" altLang="zh-CN" sz="24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Алгоритм делит общую площадь съёмки на подзоны с учётом времени полёта, ветра, препятствий и приоритетов задач</a:t>
                      </a:r>
                      <a:endParaRPr lang="en-US" altLang="zh-CN" sz="24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92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Децентрализованное предотвращение столкновений</a:t>
                      </a:r>
                      <a:endParaRPr lang="en-US" altLang="zh-CN" sz="24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Каждый дрон обменивается координатами с соседями по меш-сети (Wi-Fi Direct/LoRa), система динамически корректирует траектории без участия оператора</a:t>
                      </a:r>
                      <a:endParaRPr lang="en-US" altLang="zh-CN" sz="24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92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Полевая обработка данных</a:t>
                      </a:r>
                      <a:endParaRPr lang="en-US" altLang="zh-CN" sz="24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Встроенный модуль на базе OpenCV + CUDA (опционально) выполняет сшивание снимков, построение ортофотоплана или разреженного 3D-облака прямо на устройстве оператора</a:t>
                      </a:r>
                      <a:endParaRPr lang="en-US" altLang="zh-CN" sz="24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92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Аппаратная независимость</a:t>
                      </a:r>
                      <a:endParaRPr lang="en-US" altLang="zh-CN" sz="24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Поддержка любого MAVLink-совместимого коптера (DJI A3/N3, Pixhawk, CUAV, отечественные платформы) через стандартный протокол, без привязки к</a:t>
                      </a:r>
                      <a:endParaRPr lang="en-US" altLang="zh-CN" sz="24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8" name="GroupShape 11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19" name="Shape 119"/>
          <p:cNvGrpSpPr/>
          <p:nvPr/>
        </p:nvGrpSpPr>
        <p:grpSpPr>
          <a:xfrm rot="0">
            <a:off x="17758" y="961426"/>
            <a:ext cx="4412615" cy="170180"/>
            <a:chOff x="0" y="0"/>
            <a:chExt cx="4412615" cy="170180"/>
          </a:xfrm>
        </p:grpSpPr>
        <p:sp>
          <p:nvSpPr>
            <p:cNvPr id="120" name="Shape 120"/>
            <p:cNvSpPr/>
            <p:nvPr/>
          </p:nvSpPr>
          <p:spPr>
            <a:xfrm>
              <a:off x="0" y="0"/>
              <a:ext cx="588009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121" name="Shape 121"/>
            <p:cNvSpPr/>
            <p:nvPr/>
          </p:nvSpPr>
          <p:spPr>
            <a:xfrm>
              <a:off x="587447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122" name="Shape 122"/>
            <p:cNvSpPr/>
            <p:nvPr/>
          </p:nvSpPr>
          <p:spPr>
            <a:xfrm>
              <a:off x="1174896" y="0"/>
              <a:ext cx="558799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123" name="Shape 123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124" name="Shape 124"/>
            <p:cNvSpPr/>
            <p:nvPr/>
          </p:nvSpPr>
          <p:spPr>
            <a:xfrm>
              <a:off x="2316286" y="0"/>
              <a:ext cx="209613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96135"/>
                <a:gd name="ODFBottom" fmla="val 170180"/>
                <a:gd name="ODFWidth" fmla="val 209613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2096135" h="17018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125" name="Shape 125"/>
          <p:cNvGrpSpPr/>
          <p:nvPr/>
        </p:nvGrpSpPr>
        <p:grpSpPr>
          <a:xfrm rot="0">
            <a:off x="10075117" y="10832026"/>
            <a:ext cx="4021453" cy="476884"/>
            <a:chOff x="0" y="0"/>
            <a:chExt cx="4021453" cy="476884"/>
          </a:xfrm>
        </p:grpSpPr>
        <p:sp>
          <p:nvSpPr>
            <p:cNvPr id="126" name="Shape 126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127" name="Shape 127"/>
            <p:cNvSpPr/>
            <p:nvPr/>
          </p:nvSpPr>
          <p:spPr>
            <a:xfrm>
              <a:off x="2010619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128" name="Shape 128"/>
          <p:cNvGrpSpPr/>
          <p:nvPr/>
        </p:nvGrpSpPr>
        <p:grpSpPr>
          <a:xfrm rot="0">
            <a:off x="16106984" y="10832026"/>
            <a:ext cx="3997325" cy="476884"/>
            <a:chOff x="0" y="0"/>
            <a:chExt cx="3997325" cy="476884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  <p:sp>
          <p:nvSpPr>
            <p:cNvPr id="130" name="Shape 130"/>
            <p:cNvSpPr/>
            <p:nvPr/>
          </p:nvSpPr>
          <p:spPr>
            <a:xfrm>
              <a:off x="2010609" y="0"/>
              <a:ext cx="198691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86915"/>
                <a:gd name="ODFBottom" fmla="val 476884"/>
                <a:gd name="ODFWidth" fmla="val 198691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986915" h="476884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131" name="Shape 131"/>
          <p:cNvGrpSpPr/>
          <p:nvPr/>
        </p:nvGrpSpPr>
        <p:grpSpPr>
          <a:xfrm rot="0">
            <a:off x="24145" y="10832026"/>
            <a:ext cx="10053320" cy="476884"/>
            <a:chOff x="0" y="0"/>
            <a:chExt cx="10053320" cy="476884"/>
          </a:xfrm>
        </p:grpSpPr>
        <p:sp>
          <p:nvSpPr>
            <p:cNvPr id="132" name="Shape 132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133" name="Shape 133"/>
            <p:cNvSpPr/>
            <p:nvPr/>
          </p:nvSpPr>
          <p:spPr>
            <a:xfrm>
              <a:off x="402123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134" name="Shape 134"/>
            <p:cNvSpPr/>
            <p:nvPr/>
          </p:nvSpPr>
          <p:spPr>
            <a:xfrm>
              <a:off x="2010630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135" name="Shape 135"/>
            <p:cNvSpPr/>
            <p:nvPr/>
          </p:nvSpPr>
          <p:spPr>
            <a:xfrm>
              <a:off x="-3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</p:grpSp>
      <p:sp>
        <p:nvSpPr>
          <p:cNvPr id="136" name="Shape 136"/>
          <p:cNvSpPr/>
          <p:nvPr/>
        </p:nvSpPr>
        <p:spPr>
          <a:xfrm>
            <a:off x="14096364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p/>
        </p:txBody>
      </p:sp>
      <p:sp>
        <p:nvSpPr>
          <p:cNvPr id="137" name="Shape 137"/>
          <p:cNvSpPr txBox="1"/>
          <p:nvPr/>
        </p:nvSpPr>
        <p:spPr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p>
            <a:pPr marL="12700" indent="0">
              <a:lnSpc>
                <a:spcPct val="100000"/>
              </a:lnSpc>
              <a:spcBef>
                <a:spcPts val="135"/>
              </a:spcBef>
            </a:pPr>
            <a:r>
              <a:rPr sz="5900" b="1" spc="140">
                <a:solidFill>
                  <a:srgbClr val="8F00F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ТЕХНОЛОГИЧЕСКОЕ ЯДРО ПРОЕКТА</a:t>
            </a:r>
            <a:endParaRPr sz="5900">
              <a:latin typeface="Trebuchet MS" panose="020B0603020202020204"/>
              <a:ea typeface="Trebuchet MS" panose="020B0603020202020204"/>
              <a:cs typeface="Trebuchet MS" panose="020B0603020202020204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886511" y="2789558"/>
            <a:ext cx="10052050" cy="1814830"/>
          </a:xfrm>
          <a:prstGeom prst="rect">
            <a:avLst/>
          </a:prstGeom>
        </p:spPr>
        <p:txBody>
          <a:bodyPr lIns="91440" tIns="45720" rIns="91440" bIns="45720">
            <a:spAutoFit/>
          </a:bodyPr>
          <a:p>
            <a:r>
              <a:rPr lang="en-US" altLang="en-US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Ядром</a:t>
            </a:r>
            <a:r>
              <a:rPr lang="en-US" altLang="ru-RU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SwarmLight </a:t>
            </a:r>
            <a:r>
              <a:rPr lang="en-US" altLang="en-US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является</a:t>
            </a:r>
            <a:r>
              <a:rPr lang="en-US" altLang="ru-RU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гибридная</a:t>
            </a:r>
            <a:r>
              <a:rPr lang="en-US" altLang="ru-RU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распределенная</a:t>
            </a:r>
            <a:r>
              <a:rPr lang="en-US" altLang="ru-RU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архитектура</a:t>
            </a:r>
            <a:r>
              <a:rPr lang="en-US" altLang="ru-RU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управления</a:t>
            </a:r>
            <a:r>
              <a:rPr lang="en-US" altLang="ru-RU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многоагентными</a:t>
            </a:r>
            <a:r>
              <a:rPr lang="en-US" altLang="ru-RU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системами</a:t>
            </a:r>
            <a:r>
              <a:rPr lang="en-US" altLang="ru-RU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объединяющая</a:t>
            </a:r>
            <a:r>
              <a:rPr lang="en-US" altLang="ru-RU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три</a:t>
            </a:r>
            <a:r>
              <a:rPr lang="en-US" altLang="ru-RU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взаимосвязанных</a:t>
            </a:r>
            <a:r>
              <a:rPr lang="en-US" altLang="ru-RU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технологических</a:t>
            </a:r>
            <a:r>
              <a:rPr lang="en-US" altLang="ru-RU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блока</a:t>
            </a:r>
            <a:r>
              <a:rPr lang="en-US" altLang="ru-RU" sz="2800" spc="-65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:</a:t>
            </a:r>
            <a:endParaRPr lang="en-US" altLang="ru-RU" sz="2800" spc="-65">
              <a:latin typeface="Microsoft Sans Serif" panose="020B0604020202020204"/>
              <a:ea typeface="Microsoft Sans Serif" panose="020B0604020202020204"/>
              <a:cs typeface="Microsoft Sans Serif" panose="020B0604020202020204"/>
            </a:endParaRPr>
          </a:p>
        </p:txBody>
      </p:sp>
      <p:graphicFrame>
        <p:nvGraphicFramePr>
          <p:cNvPr id="1" name="Таблица 0"/>
          <p:cNvGraphicFramePr/>
          <p:nvPr>
            <p:custDataLst>
              <p:tags r:id="rId1"/>
            </p:custDataLst>
          </p:nvPr>
        </p:nvGraphicFramePr>
        <p:xfrm>
          <a:off x="886460" y="4916170"/>
          <a:ext cx="17287875" cy="4772025"/>
        </p:xfrm>
        <a:graphic>
          <a:graphicData uri="http://schemas.openxmlformats.org/drawingml/2006/table">
            <a:tbl>
              <a:tblPr/>
              <a:tblGrid>
                <a:gridCol w="5762625"/>
                <a:gridCol w="5762625"/>
                <a:gridCol w="5762625"/>
              </a:tblGrid>
              <a:tr h="53022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Блок</a:t>
                      </a:r>
                      <a:endParaRPr lang="en-US" altLang="zh-CN" sz="20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Описание</a:t>
                      </a:r>
                      <a:endParaRPr lang="en-US" altLang="zh-CN" sz="20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Ключевая технология</a:t>
                      </a:r>
                      <a:endParaRPr lang="en-US" altLang="zh-CN" sz="20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6045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1. Координатор роя (Swarm Coordination Engine)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Децентрализованное планирование и динамическое распределение зон облёта между 3–6 БПЛА без единой точки отказа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Алгоритмы консенсуса на основе аукционных механизмов и предиктивной оптимизации (расширенный RRT* + динамическое разбиение Вороного)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067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2. Предиктивная система предотвращения столкновений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Обеспечение безопасных интервалов в реальном времени за счёт обмена векторами состояния и прогнозирования траекторий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Распределённые фильтры Калмана + локальный MPC-контроллер (Model Predictive Control) на каждом агенте, работающий в меш-сети (Wi-Fi Direct/LoRa)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067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3. Edge-фотограмметрический конвейер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Автоматическое сшивание снимков и построение ортофотоплана/3D-модели прямо на планшете/ноутбуке оператора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Легковесный SfM/MVS пайплайн с адаптивным downscaling, аппаратным ускорением (CUDA/NEON/Metal) и интеллектуальным выбором ключевых кадров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41" name="GroupShape 14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 rot="0">
            <a:off x="0" y="961426"/>
            <a:ext cx="5819775" cy="170180"/>
            <a:chOff x="0" y="0"/>
            <a:chExt cx="5819775" cy="170180"/>
          </a:xfrm>
        </p:grpSpPr>
        <p:sp>
          <p:nvSpPr>
            <p:cNvPr id="143" name="Shape 143"/>
            <p:cNvSpPr/>
            <p:nvPr/>
          </p:nvSpPr>
          <p:spPr>
            <a:xfrm>
              <a:off x="0" y="9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144" name="Shape 144"/>
            <p:cNvSpPr/>
            <p:nvPr/>
          </p:nvSpPr>
          <p:spPr>
            <a:xfrm>
              <a:off x="587448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145" name="Shape 145"/>
            <p:cNvSpPr/>
            <p:nvPr/>
          </p:nvSpPr>
          <p:spPr>
            <a:xfrm>
              <a:off x="1174896" y="0"/>
              <a:ext cx="55880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146" name="Shape 146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147" name="Shape 147"/>
            <p:cNvSpPr/>
            <p:nvPr/>
          </p:nvSpPr>
          <p:spPr>
            <a:xfrm>
              <a:off x="2316285" y="0"/>
              <a:ext cx="350329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03295"/>
                <a:gd name="ODFBottom" fmla="val 170180"/>
                <a:gd name="ODFWidth" fmla="val 350329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148" name="Shape 148"/>
          <p:cNvGrpSpPr/>
          <p:nvPr/>
        </p:nvGrpSpPr>
        <p:grpSpPr>
          <a:xfrm rot="0">
            <a:off x="10057369" y="10832026"/>
            <a:ext cx="4021453" cy="476884"/>
            <a:chOff x="0" y="0"/>
            <a:chExt cx="4021453" cy="476884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150" name="Shape 150"/>
            <p:cNvSpPr/>
            <p:nvPr/>
          </p:nvSpPr>
          <p:spPr>
            <a:xfrm>
              <a:off x="2010608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151" name="Shape 151"/>
          <p:cNvGrpSpPr/>
          <p:nvPr/>
        </p:nvGrpSpPr>
        <p:grpSpPr>
          <a:xfrm rot="0">
            <a:off x="16089216" y="10832026"/>
            <a:ext cx="4015103" cy="476884"/>
            <a:chOff x="0" y="0"/>
            <a:chExt cx="4015103" cy="476884"/>
          </a:xfrm>
        </p:grpSpPr>
        <p:sp>
          <p:nvSpPr>
            <p:cNvPr id="152" name="Shape 152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  <p:sp>
          <p:nvSpPr>
            <p:cNvPr id="153" name="Shape 153"/>
            <p:cNvSpPr/>
            <p:nvPr/>
          </p:nvSpPr>
          <p:spPr>
            <a:xfrm>
              <a:off x="2010619" y="0"/>
              <a:ext cx="200469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04694"/>
                <a:gd name="ODFBottom" fmla="val 476884"/>
                <a:gd name="ODFWidth" fmla="val 200469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154" name="Shape 154"/>
          <p:cNvGrpSpPr/>
          <p:nvPr/>
        </p:nvGrpSpPr>
        <p:grpSpPr>
          <a:xfrm rot="0">
            <a:off x="6376" y="10832026"/>
            <a:ext cx="10053320" cy="476884"/>
            <a:chOff x="0" y="0"/>
            <a:chExt cx="10053320" cy="476884"/>
          </a:xfrm>
        </p:grpSpPr>
        <p:sp>
          <p:nvSpPr>
            <p:cNvPr id="155" name="Shape 155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156" name="Shape 156"/>
            <p:cNvSpPr/>
            <p:nvPr/>
          </p:nvSpPr>
          <p:spPr>
            <a:xfrm>
              <a:off x="402124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157" name="Shape 157"/>
            <p:cNvSpPr/>
            <p:nvPr/>
          </p:nvSpPr>
          <p:spPr>
            <a:xfrm>
              <a:off x="2010641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158" name="Shape 158"/>
            <p:cNvSpPr/>
            <p:nvPr/>
          </p:nvSpPr>
          <p:spPr>
            <a:xfrm>
              <a:off x="0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</p:grpSp>
      <p:sp>
        <p:nvSpPr>
          <p:cNvPr id="159" name="Shape 159"/>
          <p:cNvSpPr/>
          <p:nvPr/>
        </p:nvSpPr>
        <p:spPr>
          <a:xfrm>
            <a:off x="14078618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p/>
        </p:txBody>
      </p:sp>
      <p:sp>
        <p:nvSpPr>
          <p:cNvPr id="160" name="Shape 160"/>
          <p:cNvSpPr txBox="1"/>
          <p:nvPr/>
        </p:nvSpPr>
        <p:spPr>
          <a:xfrm>
            <a:off x="868467" y="1497723"/>
            <a:ext cx="18784784" cy="92525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p>
            <a:pPr marL="12700" indent="0">
              <a:lnSpc>
                <a:spcPct val="100000"/>
              </a:lnSpc>
              <a:spcBef>
                <a:spcPts val="135"/>
              </a:spcBef>
            </a:pPr>
            <a:r>
              <a:rPr sz="5900" b="1" spc="125">
                <a:solidFill>
                  <a:srgbClr val="8F00F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КОНКУРЕНТЫ И АНАЛОГИ</a:t>
            </a:r>
            <a:endParaRPr sz="5900" b="1" spc="125">
              <a:solidFill>
                <a:srgbClr val="8F00FF"/>
              </a:solidFill>
              <a:latin typeface="Trebuchet MS" panose="020B0603020202020204"/>
              <a:ea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1" name="Таблица 0"/>
          <p:cNvGraphicFramePr/>
          <p:nvPr/>
        </p:nvGraphicFramePr>
        <p:xfrm>
          <a:off x="868997" y="3314700"/>
          <a:ext cx="17286605" cy="6583680"/>
        </p:xfrm>
        <a:graphic>
          <a:graphicData uri="http://schemas.openxmlformats.org/drawingml/2006/table">
            <a:tbl>
              <a:tblPr/>
              <a:tblGrid>
                <a:gridCol w="2469515"/>
                <a:gridCol w="2469515"/>
                <a:gridCol w="2469515"/>
                <a:gridCol w="2469515"/>
                <a:gridCol w="2469515"/>
                <a:gridCol w="2469515"/>
                <a:gridCol w="2469515"/>
              </a:tblGrid>
              <a:tr h="33528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Критерий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SwarmLight (Россия)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DJI FlightHub 2 (Китай)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FlytBase (США/Индия)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Skybrush (США, открытое ПО)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Geoscan Planner (Россия)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PX4 + QGroundControl (Швейцария/международный)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Управление роем (3–6 БПЛА)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Нативная поддержка, авто-распределение зон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Только последовательное управление или 1 оператор на 1 дрон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⚠</a:t>
                      </a: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️ Через API, требуется кастомизация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Только для шоу-дронов, не для промышленных задач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Только одиночные полёты или ручная координация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⚠</a:t>
                      </a: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️ Теоретически возможно, но без готового UI/UX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Предотвращение столкновений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Децентрализованное, предиктивное (MPC)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⚠</a:t>
                      </a: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️ Только геозоны и RTH, нет междронного avoidance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⚠</a:t>
                      </a: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️ Требует внешних датчиков и настройки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Не предусмотрено для промышленных сценариев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Отсутствует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⚠</a:t>
                      </a: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️ Только базовый RTL, нет swarm-логики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Полевая обработка данных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Ортофотоплан/3D на планшете за 15–30 мин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Только облачная обработка (DJI Terra)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Интеграция с внешними сервисами (DroneDeploy и др.)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Не предусмотрено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⚠</a:t>
                      </a: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️ Только экспорт, обработка во внешнем ПО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Требуется ПК + Agisoft/Pix4D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Аппаратная совместимость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Любые MAVLink-дроны (Pixhawk, CUAV, отечественные)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Только экосистема DJI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⚠</a:t>
                      </a: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️ Ограниченный список партнёров, требуется SDK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Открытый стандарт, но только для шоу-платформ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Только БПЛА «Геоскан»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Любые PX4/ArduPilot, но сложная настройка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Работа оффлайн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Полностью автономный стек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Требуется интернет для активации и облачных функций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Зависит от облака для аналитики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Локально, но только для шоу-сценариев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Полностью оффлайн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Полностью оффлайн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Русский язык / локализация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Полная локализация, поддержка ГСК-2011/МСК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⚠</a:t>
                      </a: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️ Частичный перевод, нет привязки к российским системам координат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Только английский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⚠</a:t>
                      </a: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️ Сообщество, нет официальной поддержки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Полная локализация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⚠</a:t>
                      </a: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️ Частичный перевод через сообщество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Стоимость внедрения (на 3 дрона)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~150–250 тыс. руб./год (лицензия ПО)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От 1,5 млн руб. (пакет: станции + ПО + привязка к технике)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От $10–50 тыс./год + интеграция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Бесплатно (но требуется глубокая доработка)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Входит в стоимость комплекса (от 3 млн руб. за БПЛА)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Бесплатно (но высокая стоимость настройки и поддержки)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Поддержка в РФ / санкции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Полная, локальная разработка и поддержка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Ограничения поставок, риск блокировки обновлений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❌ Санкционные риски, сложности с оплатой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Открытый код, но нет коммерческой поддержки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✅ Полная поддержка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⚠</a:t>
                      </a:r>
                      <a:r>
                        <a:rPr lang="en-US" altLang="zh-CN" sz="1600" b="0" i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️ Зависит от сообщества, нет гарантии обновлений</a:t>
                      </a:r>
                      <a:endParaRPr lang="en-US" altLang="zh-CN" sz="1600" b="0" i="0">
                        <a:solidFill>
                          <a:schemeClr val="bg1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63" name="GroupShape 16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64" name="Shape 164"/>
          <p:cNvGrpSpPr/>
          <p:nvPr/>
        </p:nvGrpSpPr>
        <p:grpSpPr>
          <a:xfrm rot="0">
            <a:off x="0" y="961426"/>
            <a:ext cx="5819775" cy="170180"/>
            <a:chOff x="0" y="0"/>
            <a:chExt cx="5819775" cy="170180"/>
          </a:xfrm>
        </p:grpSpPr>
        <p:sp>
          <p:nvSpPr>
            <p:cNvPr id="165" name="Shape 165"/>
            <p:cNvSpPr/>
            <p:nvPr/>
          </p:nvSpPr>
          <p:spPr>
            <a:xfrm>
              <a:off x="0" y="9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166" name="Shape 166"/>
            <p:cNvSpPr/>
            <p:nvPr/>
          </p:nvSpPr>
          <p:spPr>
            <a:xfrm>
              <a:off x="587448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167" name="Shape 167"/>
            <p:cNvSpPr/>
            <p:nvPr/>
          </p:nvSpPr>
          <p:spPr>
            <a:xfrm>
              <a:off x="1174896" y="0"/>
              <a:ext cx="55880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168" name="Shape 168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169" name="Shape 169"/>
            <p:cNvSpPr/>
            <p:nvPr/>
          </p:nvSpPr>
          <p:spPr>
            <a:xfrm>
              <a:off x="2316285" y="0"/>
              <a:ext cx="350329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03295"/>
                <a:gd name="ODFBottom" fmla="val 170180"/>
                <a:gd name="ODFWidth" fmla="val 350329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170" name="Shape 170"/>
          <p:cNvGrpSpPr/>
          <p:nvPr/>
        </p:nvGrpSpPr>
        <p:grpSpPr>
          <a:xfrm rot="0">
            <a:off x="10057369" y="10832026"/>
            <a:ext cx="4021453" cy="476884"/>
            <a:chOff x="0" y="0"/>
            <a:chExt cx="4021453" cy="476884"/>
          </a:xfrm>
        </p:grpSpPr>
        <p:sp>
          <p:nvSpPr>
            <p:cNvPr id="171" name="Shape 171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172" name="Shape 172"/>
            <p:cNvSpPr/>
            <p:nvPr/>
          </p:nvSpPr>
          <p:spPr>
            <a:xfrm>
              <a:off x="2010608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173" name="Shape 173"/>
          <p:cNvGrpSpPr/>
          <p:nvPr/>
        </p:nvGrpSpPr>
        <p:grpSpPr>
          <a:xfrm rot="0">
            <a:off x="16089216" y="10832026"/>
            <a:ext cx="4015103" cy="476884"/>
            <a:chOff x="0" y="0"/>
            <a:chExt cx="4015103" cy="476884"/>
          </a:xfrm>
        </p:grpSpPr>
        <p:sp>
          <p:nvSpPr>
            <p:cNvPr id="174" name="Shape 174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  <p:sp>
          <p:nvSpPr>
            <p:cNvPr id="175" name="Shape 175"/>
            <p:cNvSpPr/>
            <p:nvPr/>
          </p:nvSpPr>
          <p:spPr>
            <a:xfrm>
              <a:off x="2010619" y="0"/>
              <a:ext cx="200469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04694"/>
                <a:gd name="ODFBottom" fmla="val 476884"/>
                <a:gd name="ODFWidth" fmla="val 200469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176" name="Shape 176"/>
          <p:cNvGrpSpPr/>
          <p:nvPr/>
        </p:nvGrpSpPr>
        <p:grpSpPr>
          <a:xfrm rot="0">
            <a:off x="6376" y="10832026"/>
            <a:ext cx="10053320" cy="476884"/>
            <a:chOff x="0" y="0"/>
            <a:chExt cx="10053320" cy="476884"/>
          </a:xfrm>
        </p:grpSpPr>
        <p:sp>
          <p:nvSpPr>
            <p:cNvPr id="177" name="Shape 177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178" name="Shape 178"/>
            <p:cNvSpPr/>
            <p:nvPr/>
          </p:nvSpPr>
          <p:spPr>
            <a:xfrm>
              <a:off x="402124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179" name="Shape 179"/>
            <p:cNvSpPr/>
            <p:nvPr/>
          </p:nvSpPr>
          <p:spPr>
            <a:xfrm>
              <a:off x="2010641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180" name="Shape 180"/>
            <p:cNvSpPr/>
            <p:nvPr/>
          </p:nvSpPr>
          <p:spPr>
            <a:xfrm>
              <a:off x="0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</p:grpSp>
      <p:sp>
        <p:nvSpPr>
          <p:cNvPr id="181" name="Shape 181"/>
          <p:cNvSpPr/>
          <p:nvPr/>
        </p:nvSpPr>
        <p:spPr>
          <a:xfrm>
            <a:off x="14078618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p/>
        </p:txBody>
      </p:sp>
      <p:sp>
        <p:nvSpPr>
          <p:cNvPr id="182" name="Shape 182"/>
          <p:cNvSpPr txBox="1"/>
          <p:nvPr/>
        </p:nvSpPr>
        <p:spPr>
          <a:xfrm>
            <a:off x="564999" y="1463675"/>
            <a:ext cx="18784784" cy="183319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p>
            <a:pPr marL="12700" indent="0">
              <a:spcBef>
                <a:spcPts val="135"/>
              </a:spcBef>
            </a:pPr>
            <a:r>
              <a:rPr sz="5900" b="1" spc="125">
                <a:solidFill>
                  <a:srgbClr val="8F00F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МОДЕЛЬ МОНЕТИЗАЦИИ, РЫНОК И ПОТРЕБИТЕЛИ</a:t>
            </a:r>
            <a:endParaRPr sz="5900" b="1" spc="125">
              <a:solidFill>
                <a:srgbClr val="8F00FF"/>
              </a:solidFill>
              <a:latin typeface="Trebuchet MS" panose="020B0603020202020204"/>
              <a:ea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2" name="Таблица 1"/>
          <p:cNvGraphicFramePr/>
          <p:nvPr/>
        </p:nvGraphicFramePr>
        <p:xfrm>
          <a:off x="587375" y="3674745"/>
          <a:ext cx="17287240" cy="5563870"/>
        </p:xfrm>
        <a:graphic>
          <a:graphicData uri="http://schemas.openxmlformats.org/drawingml/2006/table">
            <a:tbl>
              <a:tblPr/>
              <a:tblGrid>
                <a:gridCol w="4321810"/>
                <a:gridCol w="4321810"/>
                <a:gridCol w="4321810"/>
                <a:gridCol w="4321810"/>
              </a:tblGrid>
              <a:tr h="38227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Сегмент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Типичный представитель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Боли / Потребности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Готовность платить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Нефтегазовый комплекс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«Роснефть», «Газпром нефть», «Татнефть», «Сибур» (службы мониторинга, геодезии, ОМТП)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Инспекция трубопроводов, карьеров, ОМТП; сокращение времени съёмки; автономность в удалённых локациях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Высокая: бюджеты на цифровизацию и мониторинг — 5–50 млн руб./год на направление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Горнодобыча и металлургия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«Норникель», «Русал», «Полюс», «ЕВРАЗ», региональные карьеры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Еженедельный подсчёт объёмов, контроль отвалов, безопасность; данные «здесь и сейчас»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Высокая: 3–20 млн руб./год на ПО и услуги БПЛА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Строительство и инфраструктура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«Автодор», «ВИС», «Мостострой №11», генподрядчики федеральных проектов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Контроль хода работ, обмер, документирование этапов, BIM-интеграция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Средняя-высокая: 1–5 млн руб./год на ПО для проектных офисов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Сельское хозяйство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Агрохолдинги («Мираторг», «ЭкоНива»), региональные кластеры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Мониторинг посевов, карты вегетации, дифференцированное внесение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Средняя: 0,5–2 млн руб./год в сезон, чувствительны к цене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Геодезия и кадастр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Проектные институты, частные съёмочные партии, Росреестр (подрядчики)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Топографическая съёмка, межевание, обновление карт; скорость и точность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Средняя: 150–400 тыс. руб./год на лицензию, важна окупаемость за 1–2 проекта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ЧС и экологический мониторинг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МЧС (подрядчики), региональные эко-службы, лесничества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Оперативная оценка последствий пожаров, паводков, разливов; работа без связи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 i="0">
                          <a:solidFill>
                            <a:srgbClr val="1D1D1F"/>
                          </a:solidFill>
                          <a:latin typeface="Times New Roman" panose="02020603050405020304" charset="0"/>
                          <a:ea typeface="system-ui"/>
                          <a:cs typeface="Times New Roman" panose="02020603050405020304" charset="0"/>
                        </a:rPr>
                        <a:t>Высокая в рамках госзаказа: участие в тендерах на 2–10 млн руб.</a:t>
                      </a:r>
                      <a:endParaRPr lang="en-US" altLang="zh-CN" sz="2000" b="0" i="0">
                        <a:solidFill>
                          <a:srgbClr val="1D1D1F"/>
                        </a:solidFill>
                        <a:latin typeface="Times New Roman" panose="02020603050405020304" charset="0"/>
                        <a:ea typeface="system-ui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84" name="GroupShape 184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85" name="Shape 185"/>
          <p:cNvGrpSpPr/>
          <p:nvPr/>
        </p:nvGrpSpPr>
        <p:grpSpPr>
          <a:xfrm rot="0">
            <a:off x="0" y="961426"/>
            <a:ext cx="5819775" cy="170180"/>
            <a:chOff x="0" y="0"/>
            <a:chExt cx="5819775" cy="170180"/>
          </a:xfrm>
        </p:grpSpPr>
        <p:sp>
          <p:nvSpPr>
            <p:cNvPr id="186" name="Shape 186"/>
            <p:cNvSpPr/>
            <p:nvPr/>
          </p:nvSpPr>
          <p:spPr>
            <a:xfrm>
              <a:off x="0" y="9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187" name="Shape 187"/>
            <p:cNvSpPr/>
            <p:nvPr/>
          </p:nvSpPr>
          <p:spPr>
            <a:xfrm>
              <a:off x="587448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188" name="Shape 188"/>
            <p:cNvSpPr/>
            <p:nvPr/>
          </p:nvSpPr>
          <p:spPr>
            <a:xfrm>
              <a:off x="1174896" y="0"/>
              <a:ext cx="55880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189" name="Shape 189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190" name="Shape 190"/>
            <p:cNvSpPr/>
            <p:nvPr/>
          </p:nvSpPr>
          <p:spPr>
            <a:xfrm>
              <a:off x="2316285" y="0"/>
              <a:ext cx="350329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03295"/>
                <a:gd name="ODFBottom" fmla="val 170180"/>
                <a:gd name="ODFWidth" fmla="val 350329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191" name="Shape 191"/>
          <p:cNvGrpSpPr/>
          <p:nvPr/>
        </p:nvGrpSpPr>
        <p:grpSpPr>
          <a:xfrm rot="0">
            <a:off x="10057369" y="10832026"/>
            <a:ext cx="4021453" cy="476884"/>
            <a:chOff x="0" y="0"/>
            <a:chExt cx="4021453" cy="476884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193" name="Shape 193"/>
            <p:cNvSpPr/>
            <p:nvPr/>
          </p:nvSpPr>
          <p:spPr>
            <a:xfrm>
              <a:off x="2010608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194" name="Shape 194"/>
          <p:cNvGrpSpPr/>
          <p:nvPr/>
        </p:nvGrpSpPr>
        <p:grpSpPr>
          <a:xfrm rot="0">
            <a:off x="16089216" y="10832026"/>
            <a:ext cx="4015103" cy="476884"/>
            <a:chOff x="0" y="0"/>
            <a:chExt cx="4015103" cy="476884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  <p:sp>
          <p:nvSpPr>
            <p:cNvPr id="196" name="Shape 196"/>
            <p:cNvSpPr/>
            <p:nvPr/>
          </p:nvSpPr>
          <p:spPr>
            <a:xfrm>
              <a:off x="2010619" y="0"/>
              <a:ext cx="200469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04694"/>
                <a:gd name="ODFBottom" fmla="val 476884"/>
                <a:gd name="ODFWidth" fmla="val 200469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197" name="Shape 197"/>
          <p:cNvGrpSpPr/>
          <p:nvPr/>
        </p:nvGrpSpPr>
        <p:grpSpPr>
          <a:xfrm rot="0">
            <a:off x="6376" y="10832026"/>
            <a:ext cx="10053320" cy="476884"/>
            <a:chOff x="0" y="0"/>
            <a:chExt cx="10053320" cy="476884"/>
          </a:xfrm>
        </p:grpSpPr>
        <p:sp>
          <p:nvSpPr>
            <p:cNvPr id="198" name="Shape 198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199" name="Shape 199"/>
            <p:cNvSpPr/>
            <p:nvPr/>
          </p:nvSpPr>
          <p:spPr>
            <a:xfrm>
              <a:off x="402124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200" name="Shape 200"/>
            <p:cNvSpPr/>
            <p:nvPr/>
          </p:nvSpPr>
          <p:spPr>
            <a:xfrm>
              <a:off x="2010641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201" name="Shape 201"/>
            <p:cNvSpPr/>
            <p:nvPr/>
          </p:nvSpPr>
          <p:spPr>
            <a:xfrm>
              <a:off x="0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</p:grpSp>
      <p:sp>
        <p:nvSpPr>
          <p:cNvPr id="202" name="Shape 202"/>
          <p:cNvSpPr/>
          <p:nvPr/>
        </p:nvSpPr>
        <p:spPr>
          <a:xfrm>
            <a:off x="14078618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p/>
        </p:txBody>
      </p:sp>
      <p:sp>
        <p:nvSpPr>
          <p:cNvPr id="203" name="Shape 203"/>
          <p:cNvSpPr txBox="1"/>
          <p:nvPr/>
        </p:nvSpPr>
        <p:spPr>
          <a:xfrm>
            <a:off x="868467" y="1497723"/>
            <a:ext cx="18784784" cy="92525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p>
            <a:pPr marL="12700" indent="0">
              <a:lnSpc>
                <a:spcPct val="100000"/>
              </a:lnSpc>
              <a:spcBef>
                <a:spcPts val="135"/>
              </a:spcBef>
            </a:pPr>
            <a:r>
              <a:rPr sz="5900" b="1" spc="125">
                <a:solidFill>
                  <a:srgbClr val="8F00F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КОМАНДА И ПРОГРЕСС</a:t>
            </a:r>
            <a:endParaRPr sz="5900" b="1" spc="125">
              <a:solidFill>
                <a:srgbClr val="8F00FF"/>
              </a:solidFill>
              <a:latin typeface="Trebuchet MS" panose="020B0603020202020204"/>
              <a:ea typeface="Trebuchet MS" panose="020B0603020202020204"/>
              <a:cs typeface="Trebuchet MS" panose="020B0603020202020204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868467" y="3257993"/>
            <a:ext cx="15584384" cy="1383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r>
              <a:rPr sz="2800" spc="-20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  <a:t> </a:t>
            </a:r>
            <a:endParaRPr sz="2800" spc="-20">
              <a:latin typeface="Microsoft Sans Serif" panose="020B0604020202020204"/>
              <a:ea typeface="Microsoft Sans Serif" panose="020B0604020202020204"/>
              <a:cs typeface="Microsoft Sans Serif" panose="020B0604020202020204"/>
            </a:endParaRPr>
          </a:p>
          <a:p>
            <a:br>
              <a:rPr sz="2800" spc="-20">
                <a:latin typeface="Microsoft Sans Serif" panose="020B0604020202020204"/>
                <a:ea typeface="Microsoft Sans Serif" panose="020B0604020202020204"/>
                <a:cs typeface="Microsoft Sans Serif" panose="020B0604020202020204"/>
              </a:rPr>
            </a:br>
            <a:endParaRPr sz="2800" spc="-20">
              <a:latin typeface="Microsoft Sans Serif" panose="020B0604020202020204"/>
              <a:ea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206" name="Picture 206"/>
          <p:cNvPicPr/>
          <p:nvPr/>
        </p:nvPicPr>
        <p:blipFill>
          <a:blip r:embed="rId1"/>
          <a:stretch>
            <a:fillRect/>
          </a:stretch>
        </p:blipFill>
        <p:spPr>
          <a:xfrm>
            <a:off x="8973544" y="4968875"/>
            <a:ext cx="10692406" cy="755905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868680" y="3239770"/>
            <a:ext cx="113188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ФилипповАлексейВасильевич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Ульяновск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УлГУ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Дятлов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Владислав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Дмитриевич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Ульяновск</a:t>
            </a:r>
            <a:r>
              <a:rPr lang="en-US" altLang="ru-RU" sz="2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УлГУ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30" name="GroupShape 23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231" name="Shape 231"/>
          <p:cNvGrpSpPr/>
          <p:nvPr/>
        </p:nvGrpSpPr>
        <p:grpSpPr>
          <a:xfrm rot="0">
            <a:off x="0" y="961426"/>
            <a:ext cx="5819775" cy="170180"/>
            <a:chOff x="0" y="0"/>
            <a:chExt cx="5819775" cy="170180"/>
          </a:xfrm>
        </p:grpSpPr>
        <p:sp>
          <p:nvSpPr>
            <p:cNvPr id="232" name="Shape 232"/>
            <p:cNvSpPr/>
            <p:nvPr/>
          </p:nvSpPr>
          <p:spPr>
            <a:xfrm>
              <a:off x="0" y="9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233" name="Shape 233"/>
            <p:cNvSpPr/>
            <p:nvPr/>
          </p:nvSpPr>
          <p:spPr>
            <a:xfrm>
              <a:off x="587448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234" name="Shape 234"/>
            <p:cNvSpPr/>
            <p:nvPr/>
          </p:nvSpPr>
          <p:spPr>
            <a:xfrm>
              <a:off x="1174896" y="0"/>
              <a:ext cx="55880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235" name="Shape 235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236" name="Shape 236"/>
            <p:cNvSpPr/>
            <p:nvPr/>
          </p:nvSpPr>
          <p:spPr>
            <a:xfrm>
              <a:off x="2316285" y="0"/>
              <a:ext cx="350329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03295"/>
                <a:gd name="ODFBottom" fmla="val 170180"/>
                <a:gd name="ODFWidth" fmla="val 350329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237" name="Shape 237"/>
          <p:cNvGrpSpPr/>
          <p:nvPr/>
        </p:nvGrpSpPr>
        <p:grpSpPr>
          <a:xfrm rot="0">
            <a:off x="10057369" y="10832026"/>
            <a:ext cx="4021453" cy="476884"/>
            <a:chOff x="0" y="0"/>
            <a:chExt cx="4021453" cy="476884"/>
          </a:xfrm>
        </p:grpSpPr>
        <p:sp>
          <p:nvSpPr>
            <p:cNvPr id="238" name="Shape 238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239" name="Shape 239"/>
            <p:cNvSpPr/>
            <p:nvPr/>
          </p:nvSpPr>
          <p:spPr>
            <a:xfrm>
              <a:off x="2010608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240" name="Shape 240"/>
          <p:cNvGrpSpPr/>
          <p:nvPr/>
        </p:nvGrpSpPr>
        <p:grpSpPr>
          <a:xfrm rot="0">
            <a:off x="16089216" y="10832026"/>
            <a:ext cx="4015103" cy="476884"/>
            <a:chOff x="0" y="0"/>
            <a:chExt cx="4015103" cy="476884"/>
          </a:xfrm>
        </p:grpSpPr>
        <p:sp>
          <p:nvSpPr>
            <p:cNvPr id="241" name="Shape 241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  <p:sp>
          <p:nvSpPr>
            <p:cNvPr id="242" name="Shape 242"/>
            <p:cNvSpPr/>
            <p:nvPr/>
          </p:nvSpPr>
          <p:spPr>
            <a:xfrm>
              <a:off x="2010619" y="0"/>
              <a:ext cx="200469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04694"/>
                <a:gd name="ODFBottom" fmla="val 476884"/>
                <a:gd name="ODFWidth" fmla="val 200469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243" name="Shape 243"/>
          <p:cNvGrpSpPr/>
          <p:nvPr/>
        </p:nvGrpSpPr>
        <p:grpSpPr>
          <a:xfrm rot="0">
            <a:off x="6376" y="10832026"/>
            <a:ext cx="10053320" cy="476884"/>
            <a:chOff x="0" y="0"/>
            <a:chExt cx="10053320" cy="476884"/>
          </a:xfrm>
        </p:grpSpPr>
        <p:sp>
          <p:nvSpPr>
            <p:cNvPr id="244" name="Shape 244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245" name="Shape 245"/>
            <p:cNvSpPr/>
            <p:nvPr/>
          </p:nvSpPr>
          <p:spPr>
            <a:xfrm>
              <a:off x="402124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246" name="Shape 246"/>
            <p:cNvSpPr/>
            <p:nvPr/>
          </p:nvSpPr>
          <p:spPr>
            <a:xfrm>
              <a:off x="2010641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247" name="Shape 247"/>
            <p:cNvSpPr/>
            <p:nvPr/>
          </p:nvSpPr>
          <p:spPr>
            <a:xfrm>
              <a:off x="0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</p:grpSp>
      <p:sp>
        <p:nvSpPr>
          <p:cNvPr id="248" name="Shape 248"/>
          <p:cNvSpPr/>
          <p:nvPr/>
        </p:nvSpPr>
        <p:spPr>
          <a:xfrm>
            <a:off x="14078618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p/>
        </p:txBody>
      </p:sp>
      <p:sp>
        <p:nvSpPr>
          <p:cNvPr id="249" name="Shape 249"/>
          <p:cNvSpPr txBox="1"/>
          <p:nvPr/>
        </p:nvSpPr>
        <p:spPr>
          <a:xfrm>
            <a:off x="868467" y="1497723"/>
            <a:ext cx="18784784" cy="92525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p>
            <a:pPr marL="12700" indent="0">
              <a:lnSpc>
                <a:spcPct val="100000"/>
              </a:lnSpc>
              <a:spcBef>
                <a:spcPts val="135"/>
              </a:spcBef>
            </a:pPr>
            <a:r>
              <a:rPr sz="5900" b="1" spc="125">
                <a:solidFill>
                  <a:srgbClr val="8F00F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УРОВЕНЬ ГОТОВНОСТИ ТЕХНОЛОГИИ</a:t>
            </a:r>
            <a:endParaRPr sz="5900" b="1" spc="125">
              <a:solidFill>
                <a:srgbClr val="8F00FF"/>
              </a:solidFill>
              <a:latin typeface="Trebuchet MS" panose="020B0603020202020204"/>
              <a:ea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1" name="Таблица 0"/>
          <p:cNvGraphicFramePr/>
          <p:nvPr>
            <p:custDataLst>
              <p:tags r:id="rId1"/>
            </p:custDataLst>
          </p:nvPr>
        </p:nvGraphicFramePr>
        <p:xfrm>
          <a:off x="641985" y="2594610"/>
          <a:ext cx="19011265" cy="7717790"/>
        </p:xfrm>
        <a:graphic>
          <a:graphicData uri="http://schemas.openxmlformats.org/drawingml/2006/table">
            <a:tbl>
              <a:tblPr/>
              <a:tblGrid>
                <a:gridCol w="1459865"/>
                <a:gridCol w="5772150"/>
                <a:gridCol w="2596515"/>
                <a:gridCol w="9182735"/>
              </a:tblGrid>
              <a:tr h="30480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TRL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Уровень (по ГОСТ Р 58833-2020 / NASA)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Статус для SwarmLight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Подтверждающие артефакты / Доказательства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20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Наблюдение и формулировка основных принципов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✅ Пройдено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Техническое описание архитектуры роя </a:t>
                      </a:r>
                      <a:b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zh-CN" sz="20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Формулировка технологической концепции / применения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✅ Пройдено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Техническое задание (ТЗ) на разработку ядра</a:t>
                      </a:r>
                      <a:b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Карта стейкхолдеров и сценариев применения (Use Cases)</a:t>
                      </a:r>
                      <a:b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zh-CN" sz="20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Доказательство работоспособности ключевых функций (лаборатория)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✅ Пройдено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Прототип модуля распределения зон (Python/C++)</a:t>
                      </a:r>
                      <a:b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Симуляция роя из 3–6 агентов в Gazebo/PX4 SITL</a:t>
                      </a:r>
                      <a:b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Отчёт о тестировании алгоритма avoidance (точность, время реакции)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1920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altLang="zh-CN" sz="20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Валидация компонентов в лабораторных условиях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🟡 </a:t>
                      </a: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Текущий уровень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Интеграция с реальным автопилотом (Pixhawk/ArduPilot) на стенде</a:t>
                      </a:r>
                      <a:b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Демонстрация обмена телеметрией по Wi-Fi Direct/LoRa</a:t>
                      </a:r>
                      <a:b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Тесты полевого фотограмметрического конвейера на наборе данных (100+ снимков)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400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zh-CN" sz="20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Валидация технологии в релевантной среде (полигон)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В работе (план:  2025)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Полевые испытания прототипа на закрытом полигоне (2 дрона + планшет)</a:t>
                      </a:r>
                      <a:b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Видеодемо: авто-распределение зон, избегание столкновений, склейка ортофотоплана за 22 мин</a:t>
                      </a:r>
                      <a:b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Акт испытаний с метриками: точность ≤4 см, время отклика &lt;3 сек, стабильность связи до 1,2 км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altLang="zh-CN" sz="20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Демонстрация прототипа в условиях, близких к эксплуатационным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В работе (план:  202</a:t>
                      </a:r>
                      <a:r>
                        <a:rPr lang="ru-RU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Пилотные проекты с 2–3 лояльными заказчиками (нефтегаз/геодезия)</a:t>
                      </a:r>
                      <a:b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Интеграция с отечественными БПЛА («Геоскан», «Суперкам»)</a:t>
                      </a:r>
                      <a:b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Предварительная сертификация ПО (тесты на соответствие ГОСТ Р 59909-2021)</a:t>
                      </a:r>
                      <a:endParaRPr lang="en-US" altLang="zh-CN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75" name="GroupShape 27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276" name="Shape 276"/>
          <p:cNvGrpSpPr/>
          <p:nvPr/>
        </p:nvGrpSpPr>
        <p:grpSpPr>
          <a:xfrm rot="0">
            <a:off x="0" y="961426"/>
            <a:ext cx="5819775" cy="170180"/>
            <a:chOff x="0" y="0"/>
            <a:chExt cx="5819775" cy="170180"/>
          </a:xfrm>
        </p:grpSpPr>
        <p:sp>
          <p:nvSpPr>
            <p:cNvPr id="277" name="Shape 277"/>
            <p:cNvSpPr/>
            <p:nvPr/>
          </p:nvSpPr>
          <p:spPr>
            <a:xfrm>
              <a:off x="0" y="9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278" name="Shape 278"/>
            <p:cNvSpPr/>
            <p:nvPr/>
          </p:nvSpPr>
          <p:spPr>
            <a:xfrm>
              <a:off x="587448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279" name="Shape 279"/>
            <p:cNvSpPr/>
            <p:nvPr/>
          </p:nvSpPr>
          <p:spPr>
            <a:xfrm>
              <a:off x="1174896" y="0"/>
              <a:ext cx="55880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  <p:sp>
          <p:nvSpPr>
            <p:cNvPr id="280" name="Shape 280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281" name="Shape 281"/>
            <p:cNvSpPr/>
            <p:nvPr/>
          </p:nvSpPr>
          <p:spPr>
            <a:xfrm>
              <a:off x="2316285" y="0"/>
              <a:ext cx="350329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03295"/>
                <a:gd name="ODFBottom" fmla="val 170180"/>
                <a:gd name="ODFWidth" fmla="val 350329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282" name="Shape 282"/>
          <p:cNvGrpSpPr/>
          <p:nvPr/>
        </p:nvGrpSpPr>
        <p:grpSpPr>
          <a:xfrm rot="0">
            <a:off x="10057369" y="10832026"/>
            <a:ext cx="4021453" cy="476884"/>
            <a:chOff x="0" y="0"/>
            <a:chExt cx="4021453" cy="476884"/>
          </a:xfrm>
        </p:grpSpPr>
        <p:sp>
          <p:nvSpPr>
            <p:cNvPr id="283" name="Shape 283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284" name="Shape 284"/>
            <p:cNvSpPr/>
            <p:nvPr/>
          </p:nvSpPr>
          <p:spPr>
            <a:xfrm>
              <a:off x="2010608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285" name="Shape 285"/>
          <p:cNvGrpSpPr/>
          <p:nvPr/>
        </p:nvGrpSpPr>
        <p:grpSpPr>
          <a:xfrm rot="0">
            <a:off x="16089216" y="10832026"/>
            <a:ext cx="4015103" cy="476884"/>
            <a:chOff x="0" y="0"/>
            <a:chExt cx="4015103" cy="476884"/>
          </a:xfrm>
        </p:grpSpPr>
        <p:sp>
          <p:nvSpPr>
            <p:cNvPr id="286" name="Shape 286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p/>
          </p:txBody>
        </p:sp>
        <p:sp>
          <p:nvSpPr>
            <p:cNvPr id="287" name="Shape 287"/>
            <p:cNvSpPr/>
            <p:nvPr/>
          </p:nvSpPr>
          <p:spPr>
            <a:xfrm>
              <a:off x="2010619" y="0"/>
              <a:ext cx="200469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04694"/>
                <a:gd name="ODFBottom" fmla="val 476884"/>
                <a:gd name="ODFWidth" fmla="val 200469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</p:grpSp>
      <p:grpSp>
        <p:nvGrpSpPr>
          <p:cNvPr id="288" name="Shape 288"/>
          <p:cNvGrpSpPr/>
          <p:nvPr/>
        </p:nvGrpSpPr>
        <p:grpSpPr>
          <a:xfrm rot="0">
            <a:off x="6376" y="10832026"/>
            <a:ext cx="10053320" cy="476884"/>
            <a:chOff x="0" y="0"/>
            <a:chExt cx="10053320" cy="476884"/>
          </a:xfrm>
        </p:grpSpPr>
        <p:sp>
          <p:nvSpPr>
            <p:cNvPr id="289" name="Shape 289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p/>
          </p:txBody>
        </p:sp>
        <p:sp>
          <p:nvSpPr>
            <p:cNvPr id="290" name="Shape 290"/>
            <p:cNvSpPr/>
            <p:nvPr/>
          </p:nvSpPr>
          <p:spPr>
            <a:xfrm>
              <a:off x="402124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p/>
          </p:txBody>
        </p:sp>
        <p:sp>
          <p:nvSpPr>
            <p:cNvPr id="291" name="Shape 291"/>
            <p:cNvSpPr/>
            <p:nvPr/>
          </p:nvSpPr>
          <p:spPr>
            <a:xfrm>
              <a:off x="2010641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p/>
          </p:txBody>
        </p:sp>
        <p:sp>
          <p:nvSpPr>
            <p:cNvPr id="292" name="Shape 292"/>
            <p:cNvSpPr/>
            <p:nvPr/>
          </p:nvSpPr>
          <p:spPr>
            <a:xfrm>
              <a:off x="0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p/>
          </p:txBody>
        </p:sp>
      </p:grpSp>
      <p:sp>
        <p:nvSpPr>
          <p:cNvPr id="293" name="Shape 293"/>
          <p:cNvSpPr/>
          <p:nvPr/>
        </p:nvSpPr>
        <p:spPr>
          <a:xfrm>
            <a:off x="14078618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p/>
        </p:txBody>
      </p:sp>
      <p:sp>
        <p:nvSpPr>
          <p:cNvPr id="294" name="Shape 294"/>
          <p:cNvSpPr txBox="1"/>
          <p:nvPr/>
        </p:nvSpPr>
        <p:spPr>
          <a:xfrm>
            <a:off x="868467" y="1497723"/>
            <a:ext cx="18784784" cy="92525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p>
            <a:pPr marL="12700" indent="0">
              <a:lnSpc>
                <a:spcPct val="100000"/>
              </a:lnSpc>
              <a:spcBef>
                <a:spcPts val="135"/>
              </a:spcBef>
            </a:pPr>
            <a:r>
              <a:rPr sz="5900" b="1" spc="125">
                <a:solidFill>
                  <a:srgbClr val="8F00F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ПЛАНЫ РАЗВИТИЯ</a:t>
            </a:r>
            <a:endParaRPr sz="5900" b="1" spc="125">
              <a:solidFill>
                <a:srgbClr val="8F00FF"/>
              </a:solidFill>
              <a:latin typeface="Trebuchet MS" panose="020B0603020202020204"/>
              <a:ea typeface="Trebuchet MS" panose="020B0603020202020204"/>
              <a:cs typeface="Trebuchet MS" panose="020B0603020202020204"/>
            </a:endParaRPr>
          </a:p>
        </p:txBody>
      </p:sp>
      <p:sp>
        <p:nvSpPr>
          <p:cNvPr id="1" name="Текстовое поле 0"/>
          <p:cNvSpPr txBox="1"/>
          <p:nvPr/>
        </p:nvSpPr>
        <p:spPr>
          <a:xfrm>
            <a:off x="739775" y="2774315"/>
            <a:ext cx="808482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 i="0">
                <a:solidFill>
                  <a:srgbClr val="1D1D1F"/>
                </a:solidFill>
                <a:latin typeface="Times New Roman" panose="02020603050405020304" charset="0"/>
                <a:ea typeface="system-ui"/>
                <a:cs typeface="Times New Roman" panose="02020603050405020304" charset="0"/>
              </a:rPr>
              <a:t> </a:t>
            </a:r>
            <a:r>
              <a:rPr lang="en-US" altLang="zh-CN" sz="2400" b="0" i="0">
                <a:solidFill>
                  <a:srgbClr val="1D1D1F"/>
                </a:solidFill>
                <a:latin typeface="Times New Roman" panose="02020603050405020304" charset="0"/>
                <a:ea typeface="system-ui"/>
                <a:cs typeface="Times New Roman" panose="02020603050405020304" charset="0"/>
              </a:rPr>
              <a:t>Дорожная карта разработки продукта (2025–2027)</a:t>
            </a:r>
            <a:endParaRPr lang="en-US" altLang="zh-CN" sz="2400" b="0" i="0">
              <a:solidFill>
                <a:srgbClr val="1D1D1F"/>
              </a:solidFill>
              <a:latin typeface="Times New Roman" panose="02020603050405020304" charset="0"/>
              <a:ea typeface="system-ui"/>
              <a:cs typeface="Times New Roman" panose="02020603050405020304" charset="0"/>
            </a:endParaRPr>
          </a:p>
        </p:txBody>
      </p:sp>
      <p:graphicFrame>
        <p:nvGraphicFramePr>
          <p:cNvPr id="2" name="Таблица 1"/>
          <p:cNvGraphicFramePr/>
          <p:nvPr/>
        </p:nvGraphicFramePr>
        <p:xfrm>
          <a:off x="332105" y="3314383"/>
          <a:ext cx="18938240" cy="7406640"/>
        </p:xfrm>
        <a:graphic>
          <a:graphicData uri="http://schemas.openxmlformats.org/drawingml/2006/table">
            <a:tbl>
              <a:tblPr/>
              <a:tblGrid>
                <a:gridCol w="4321810"/>
                <a:gridCol w="4321810"/>
                <a:gridCol w="4321810"/>
                <a:gridCol w="5972810"/>
              </a:tblGrid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Квартал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Направление работ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Ключевые задачи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Ожидаемые результаты / Артефакты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2025</a:t>
                      </a:r>
                      <a:endParaRPr lang="en-US" altLang="zh-CN" sz="18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Ядро координации роя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Оптимизация алгоритма распределения зон (Вороного + RRT*)</a:t>
                      </a:r>
                      <a:b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Реализация предиктивного MPC-контроллера для avoidance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Прототип v0.9 с поддержкой 4 дронов</a:t>
                      </a:r>
                      <a:b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Отчёт о бенчмарках: время реакции &lt;2 сек, точность ≤3 см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2025</a:t>
                      </a:r>
                      <a:endParaRPr lang="en-US" altLang="zh-CN" sz="18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Edge-фотограмметрия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Адаптация SfM/MVS пайплайна под мобильные GPU (CUDA/NEON/Metal)</a:t>
                      </a:r>
                      <a:b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Интеграция с российскими СК (ГСК-2011, МСК)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Модуль полевой обработки: ортофотоплан за ≤20 мин на планшете</a:t>
                      </a:r>
                      <a:b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Сравнительный отчёт с Agisoft/Pix4D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2025</a:t>
                      </a:r>
                      <a:endParaRPr lang="en-US" altLang="zh-CN" sz="18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Интеграция и совместимость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Поддержка 5+ типов отечественных автопилотов (Геоскан, «Суперкам», «Кронштадт»)</a:t>
                      </a:r>
                      <a:b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Плагин-архитектура для расширения совместимости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Библиотека драйверов для 10+ платформ БПЛА</a:t>
                      </a:r>
                      <a:b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Сертификат совместимости от 2–3 производителей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2026</a:t>
                      </a:r>
                      <a:endParaRPr lang="en-US" altLang="zh-CN" sz="18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Масштабирование роя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Увеличение устойчивой координации до 6–8 дронов</a:t>
                      </a:r>
                      <a:b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Оптимизация меш-сети (LoRa/4G/Wi-Fi Direct)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Демонстрация роя из 6 дронов на полигоне</a:t>
                      </a:r>
                      <a:b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Технические условия для сертификации Росавиации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2026</a:t>
                      </a:r>
                      <a:endParaRPr lang="en-US" altLang="zh-CN" sz="18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E3E3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Продуктивизация и безопасность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Реализация шифрования по ГОСТ 34.12-2018</a:t>
                      </a:r>
                      <a:b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Аудит кода, нагрузочное тестирование, подготовка к релизу v1.0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Релиз стабильной версии 1.0</a:t>
                      </a:r>
                      <a:b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Заключение по ФСТЭК-совместимости (опционально)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2026–2027</a:t>
                      </a:r>
                      <a:endParaRPr lang="en-US" altLang="zh-CN" sz="18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Расширение функционала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Интеграция с ГИС (CREDO, Панорама, QGIS)</a:t>
                      </a:r>
                      <a:b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AI-модуль для автоматического детектирования аномалий (трещины, разливы)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E1E3EA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Готовые коннекторы к 3+ российским ГИС</a:t>
                      </a:r>
                      <a:b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• Пилотный AI-модуль для нефтегаза/ЧС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 anchorCtr="0">
                    <a:lnL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762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TABLE_ENDDRAG_ORIGIN_RECT" val="1361*234"/>
  <p:tag name="TABLE_ENDDRAG_RECT" val="68*405*1361*234"/>
</p:tagLst>
</file>

<file path=ppt/tags/tag2.xml><?xml version="1.0" encoding="utf-8"?>
<p:tagLst xmlns:p="http://schemas.openxmlformats.org/presentationml/2006/main">
  <p:tag name="TABLE_ENDDRAG_ORIGIN_RECT" val="1361*375"/>
  <p:tag name="TABLE_ENDDRAG_RECT" val="69*387*1361*375"/>
</p:tagLst>
</file>

<file path=ppt/tags/tag3.xml><?xml version="1.0" encoding="utf-8"?>
<p:tagLst xmlns:p="http://schemas.openxmlformats.org/presentationml/2006/main">
  <p:tag name="TABLE_ENDDRAG_ORIGIN_RECT" val="1496*654"/>
  <p:tag name="TABLE_ENDDRAG_RECT" val="29*190*1496*65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Words>12972</Words>
  <Application>WPS Presentation</Application>
  <PresentationFormat/>
  <Paragraphs>478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SimSun</vt:lpstr>
      <vt:lpstr>Wingdings</vt:lpstr>
      <vt:lpstr>Arial</vt:lpstr>
      <vt:lpstr>Trebuchet MS</vt:lpstr>
      <vt:lpstr>Microsoft Sans Serif</vt:lpstr>
      <vt:lpstr>Calibri</vt:lpstr>
      <vt:lpstr>Microsoft YaHei</vt:lpstr>
      <vt:lpstr>Arial Unicode MS</vt:lpstr>
      <vt:lpstr>system-ui</vt:lpstr>
      <vt:lpstr>Segoe Print</vt:lpstr>
      <vt:lpstr>Times New Roman</vt:lpstr>
      <vt:lpstr>Monotype Corsiva</vt:lpstr>
      <vt:lpstr>Georgia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WPS_1773371709</cp:lastModifiedBy>
  <cp:revision>1</cp:revision>
  <dcterms:created xsi:type="dcterms:W3CDTF">2026-04-28T11:31:27Z</dcterms:created>
  <dcterms:modified xsi:type="dcterms:W3CDTF">2026-04-28T11:31:28Z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6C9960A8B50245379D17B581A31A9E70_13</vt:lpwstr>
  </property>
  <property fmtid="{D5CDD505-2E9C-101B-9397-08002B2CF9AE}" pid="3" name="KSOProductBuildVer">
    <vt:lpwstr>1049-12.2.0.23196</vt:lpwstr>
  </property>
</Properties>
</file>