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4" r:id="rId5"/>
    <p:sldId id="261" r:id="rId6"/>
    <p:sldId id="262" r:id="rId7"/>
    <p:sldId id="263" r:id="rId8"/>
    <p:sldId id="259" r:id="rId9"/>
    <p:sldId id="260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D3E"/>
    <a:srgbClr val="242D5E"/>
    <a:srgbClr val="FBBA1D"/>
    <a:srgbClr val="ECCB9E"/>
    <a:srgbClr val="DDCEB7"/>
    <a:srgbClr val="A27136"/>
    <a:srgbClr val="FF6600"/>
    <a:srgbClr val="EBB63B"/>
    <a:srgbClr val="DD922F"/>
    <a:srgbClr val="D878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>
        <p:scale>
          <a:sx n="75" d="100"/>
          <a:sy n="75" d="100"/>
        </p:scale>
        <p:origin x="374" y="3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AB392-E676-495E-A518-DF7AD01BFE45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F9098-1968-49C7-A499-7B70905AF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585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AB392-E676-495E-A518-DF7AD01BFE45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F9098-1968-49C7-A499-7B70905AF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248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AB392-E676-495E-A518-DF7AD01BFE45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F9098-1968-49C7-A499-7B70905AF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985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AB392-E676-495E-A518-DF7AD01BFE45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F9098-1968-49C7-A499-7B70905AF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268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AB392-E676-495E-A518-DF7AD01BFE45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F9098-1968-49C7-A499-7B70905AF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921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AB392-E676-495E-A518-DF7AD01BFE45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F9098-1968-49C7-A499-7B70905AF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654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AB392-E676-495E-A518-DF7AD01BFE45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F9098-1968-49C7-A499-7B70905AF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312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AB392-E676-495E-A518-DF7AD01BFE45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F9098-1968-49C7-A499-7B70905AF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668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AB392-E676-495E-A518-DF7AD01BFE45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F9098-1968-49C7-A499-7B70905AF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84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AB392-E676-495E-A518-DF7AD01BFE45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F9098-1968-49C7-A499-7B70905AF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5168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AB392-E676-495E-A518-DF7AD01BFE45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F9098-1968-49C7-A499-7B70905AF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67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AB392-E676-495E-A518-DF7AD01BFE45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DF9098-1968-49C7-A499-7B70905AF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7370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wmf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6.wdp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15183"/>
            <a:ext cx="12192000" cy="129065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82693" y="2077670"/>
            <a:ext cx="628729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>
                <a:solidFill>
                  <a:srgbClr val="DDCEB7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Невредный </a:t>
            </a:r>
            <a:r>
              <a:rPr lang="ru-RU" sz="6000" b="1" dirty="0" smtClean="0">
                <a:solidFill>
                  <a:srgbClr val="DDCEB7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мёд</a:t>
            </a:r>
            <a:endParaRPr lang="ru-RU" sz="6000" b="1" dirty="0">
              <a:solidFill>
                <a:srgbClr val="DDCEB7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5779" y="1666240"/>
            <a:ext cx="3243016" cy="487316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 rot="1348969">
            <a:off x="2136442" y="5238528"/>
            <a:ext cx="5527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dirty="0" smtClean="0">
                <a:solidFill>
                  <a:srgbClr val="D87802"/>
                </a:solidFill>
              </a:rPr>
              <a:t>Органическое пчеловодство</a:t>
            </a:r>
            <a:endParaRPr lang="ru-RU" sz="3200" dirty="0">
              <a:solidFill>
                <a:srgbClr val="D87802"/>
              </a:solidFill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482693" y="3313782"/>
            <a:ext cx="6628823" cy="2707856"/>
          </a:xfrm>
          <a:prstGeom prst="line">
            <a:avLst/>
          </a:prstGeom>
          <a:ln>
            <a:solidFill>
              <a:srgbClr val="EBB63B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Группа 15"/>
          <p:cNvGrpSpPr/>
          <p:nvPr/>
        </p:nvGrpSpPr>
        <p:grpSpPr>
          <a:xfrm>
            <a:off x="81280" y="159151"/>
            <a:ext cx="12019280" cy="999257"/>
            <a:chOff x="1212850" y="166669"/>
            <a:chExt cx="17941612" cy="1489554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8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Скругленный прямоугольник 19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5109815" y="608914"/>
              <a:ext cx="3573238" cy="688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>
                  <a:solidFill>
                    <a:schemeClr val="bg1"/>
                  </a:solidFill>
                </a:rPr>
                <a:t>Платформа</a:t>
              </a:r>
              <a:r>
                <a:rPr lang="ru-RU" sz="2400" dirty="0" smtClean="0">
                  <a:solidFill>
                    <a:schemeClr val="bg1"/>
                  </a:solidFill>
                </a:rPr>
                <a:t> </a:t>
              </a:r>
              <a:r>
                <a:rPr lang="ru-RU" sz="2400" b="1" dirty="0" smtClean="0">
                  <a:solidFill>
                    <a:srgbClr val="0070C0"/>
                  </a:solidFill>
                </a:rPr>
                <a:t>НТИ</a:t>
              </a:r>
              <a:endParaRPr lang="ru-RU" sz="24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" name="Скругленный прямоугольник 2"/>
          <p:cNvSpPr/>
          <p:nvPr/>
        </p:nvSpPr>
        <p:spPr>
          <a:xfrm>
            <a:off x="9377680" y="447040"/>
            <a:ext cx="2428240" cy="49348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412764" y="3203029"/>
            <a:ext cx="61531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b="1" dirty="0" smtClean="0">
                <a:solidFill>
                  <a:schemeClr val="tx2"/>
                </a:solidFill>
              </a:rPr>
              <a:t>Акселерационная программа Ставропольского ГАУ </a:t>
            </a:r>
            <a:r>
              <a:rPr lang="ru-RU" sz="2800" b="1" cap="all" dirty="0" smtClean="0">
                <a:solidFill>
                  <a:schemeClr val="tx2"/>
                </a:solidFill>
              </a:rPr>
              <a:t>«</a:t>
            </a:r>
            <a:r>
              <a:rPr lang="ru-RU" sz="2800" b="1" cap="all" dirty="0" err="1">
                <a:solidFill>
                  <a:schemeClr val="tx2"/>
                </a:solidFill>
              </a:rPr>
              <a:t>Agro&amp;InfraUP</a:t>
            </a:r>
            <a:r>
              <a:rPr lang="ru-RU" sz="2800" b="1" cap="all" dirty="0" smtClean="0">
                <a:solidFill>
                  <a:schemeClr val="tx2"/>
                </a:solidFill>
              </a:rPr>
              <a:t>»</a:t>
            </a:r>
            <a:endParaRPr lang="ru-RU" sz="2800" b="1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464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rcRect t="11843" b="39176"/>
          <a:stretch/>
        </p:blipFill>
        <p:spPr>
          <a:xfrm>
            <a:off x="407623" y="1125711"/>
            <a:ext cx="11310651" cy="299459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1572" y="3591498"/>
            <a:ext cx="2902660" cy="17556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769289" y="376308"/>
            <a:ext cx="56128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EBB63B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ВАРРОАТОЗ ПЧЁЛ</a:t>
            </a:r>
            <a:endParaRPr lang="ru-RU" sz="4400" dirty="0">
              <a:solidFill>
                <a:srgbClr val="EBB63B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3999123" y="4439798"/>
            <a:ext cx="0" cy="2148289"/>
          </a:xfrm>
          <a:prstGeom prst="line">
            <a:avLst/>
          </a:prstGeom>
          <a:ln>
            <a:solidFill>
              <a:srgbClr val="EBB63B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1935136" y="5314088"/>
            <a:ext cx="18865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Varroa</a:t>
            </a:r>
            <a:r>
              <a:rPr lang="en-US" dirty="0"/>
              <a:t> destructor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411027" y="4832742"/>
            <a:ext cx="5784899" cy="129266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ru-RU" dirty="0" smtClean="0">
                <a:solidFill>
                  <a:srgbClr val="EBB63B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В </a:t>
            </a:r>
            <a:r>
              <a:rPr lang="ru-RU" dirty="0">
                <a:solidFill>
                  <a:srgbClr val="EBB63B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любом случае, по вине этих клещей-паразитов ежегодно в каждом улье гибнет от </a:t>
            </a:r>
            <a:r>
              <a:rPr lang="ru-RU" sz="2400" dirty="0" smtClean="0">
                <a:latin typeface="Meiryo" panose="020B0604030504040204" pitchFamily="34" charset="-128"/>
                <a:ea typeface="Meiryo" panose="020B0604030504040204" pitchFamily="34" charset="-128"/>
              </a:rPr>
              <a:t>10% </a:t>
            </a:r>
            <a:r>
              <a:rPr lang="ru-RU" sz="2400" dirty="0">
                <a:latin typeface="Meiryo" panose="020B0604030504040204" pitchFamily="34" charset="-128"/>
                <a:ea typeface="Meiryo" panose="020B0604030504040204" pitchFamily="34" charset="-128"/>
              </a:rPr>
              <a:t>до </a:t>
            </a:r>
            <a:r>
              <a:rPr lang="ru-RU" sz="2400" dirty="0" smtClean="0">
                <a:latin typeface="Meiryo" panose="020B0604030504040204" pitchFamily="34" charset="-128"/>
                <a:ea typeface="Meiryo" panose="020B0604030504040204" pitchFamily="34" charset="-128"/>
              </a:rPr>
              <a:t>40%</a:t>
            </a:r>
            <a:r>
              <a:rPr lang="ru-RU" sz="2400" dirty="0" smtClean="0">
                <a:solidFill>
                  <a:srgbClr val="EBB63B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 </a:t>
            </a:r>
            <a:r>
              <a:rPr lang="ru-RU" dirty="0">
                <a:solidFill>
                  <a:srgbClr val="EBB63B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пчел, и это закономерно для всех регионов нашей </a:t>
            </a:r>
            <a:r>
              <a:rPr lang="ru-RU" dirty="0" smtClean="0">
                <a:solidFill>
                  <a:srgbClr val="EBB63B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страны</a:t>
            </a:r>
            <a:endParaRPr lang="ru-RU" dirty="0">
              <a:solidFill>
                <a:srgbClr val="EBB63B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713897" y="6015130"/>
            <a:ext cx="332819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/>
              <a:t>Иван Халилов</a:t>
            </a:r>
          </a:p>
          <a:p>
            <a:pPr algn="r"/>
            <a:r>
              <a:rPr lang="ru-RU" sz="1400" dirty="0"/>
              <a:t>глава крестьянского </a:t>
            </a:r>
            <a:r>
              <a:rPr lang="ru-RU" sz="1400" dirty="0" smtClean="0"/>
              <a:t>хозяйства</a:t>
            </a:r>
          </a:p>
          <a:p>
            <a:pPr algn="r"/>
            <a:r>
              <a:rPr lang="ru-RU" sz="1400" dirty="0" smtClean="0"/>
              <a:t>ведущий </a:t>
            </a:r>
            <a:r>
              <a:rPr lang="ru-RU" sz="1400" dirty="0"/>
              <a:t>специалист по пчеловодству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37796" y="4885474"/>
            <a:ext cx="818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«</a:t>
            </a:r>
            <a:endParaRPr lang="ru-RU" sz="5400" dirty="0"/>
          </a:p>
        </p:txBody>
      </p:sp>
      <p:sp>
        <p:nvSpPr>
          <p:cNvPr id="14" name="TextBox 13"/>
          <p:cNvSpPr txBox="1"/>
          <p:nvPr/>
        </p:nvSpPr>
        <p:spPr>
          <a:xfrm rot="10800000">
            <a:off x="11076830" y="4995277"/>
            <a:ext cx="818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«</a:t>
            </a:r>
            <a:endParaRPr lang="ru-RU" sz="5400" dirty="0"/>
          </a:p>
        </p:txBody>
      </p:sp>
      <p:sp>
        <p:nvSpPr>
          <p:cNvPr id="15" name="TextBox 14"/>
          <p:cNvSpPr txBox="1"/>
          <p:nvPr/>
        </p:nvSpPr>
        <p:spPr>
          <a:xfrm>
            <a:off x="259587" y="360546"/>
            <a:ext cx="3384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tx1">
                    <a:lumMod val="65000"/>
                  </a:schemeClr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ПРОБЛЕМА?</a:t>
            </a:r>
            <a:endParaRPr lang="ru-RU" sz="3600" dirty="0">
              <a:solidFill>
                <a:schemeClr val="tx1">
                  <a:lumMod val="65000"/>
                </a:schemeClr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05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7222" y="4088500"/>
            <a:ext cx="2442573" cy="156966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DDCEB7"/>
                </a:solidFill>
              </a:rPr>
              <a:t>Разработка схемы оздоровления семей пчёл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74170" y="166952"/>
            <a:ext cx="7534364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BBA1D"/>
                </a:solidFill>
              </a:rPr>
              <a:t>ЗДОРОВЬЕ И БОГАТСТВО НАЦИИ</a:t>
            </a:r>
            <a:endParaRPr lang="ru-RU" sz="3600" dirty="0">
              <a:solidFill>
                <a:srgbClr val="FBBA1D"/>
              </a:solidFill>
            </a:endParaRPr>
          </a:p>
        </p:txBody>
      </p:sp>
      <p:cxnSp>
        <p:nvCxnSpPr>
          <p:cNvPr id="12" name="Прямая со стрелкой 11"/>
          <p:cNvCxnSpPr>
            <a:stCxn id="4" idx="3"/>
            <a:endCxn id="13" idx="1"/>
          </p:cNvCxnSpPr>
          <p:nvPr/>
        </p:nvCxnSpPr>
        <p:spPr>
          <a:xfrm>
            <a:off x="2619795" y="4873330"/>
            <a:ext cx="1080294" cy="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00089" y="4088500"/>
            <a:ext cx="3046725" cy="1569660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softEdge rad="63500"/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indent="0">
              <a:buFont typeface="Arial" panose="020B0604020202020204" pitchFamily="34" charset="0"/>
              <a:buNone/>
              <a:defRPr sz="2400">
                <a:solidFill>
                  <a:srgbClr val="DDCEB7"/>
                </a:solidFill>
              </a:defRPr>
            </a:lvl1pPr>
          </a:lstStyle>
          <a:p>
            <a:pPr algn="ctr"/>
            <a:r>
              <a:rPr lang="ru-RU" sz="3200" dirty="0"/>
              <a:t>Экологически чистая продукция</a:t>
            </a:r>
          </a:p>
        </p:txBody>
      </p:sp>
      <p:cxnSp>
        <p:nvCxnSpPr>
          <p:cNvPr id="15" name="Прямая со стрелкой 14"/>
          <p:cNvCxnSpPr>
            <a:stCxn id="13" idx="3"/>
            <a:endCxn id="18" idx="1"/>
          </p:cNvCxnSpPr>
          <p:nvPr/>
        </p:nvCxnSpPr>
        <p:spPr>
          <a:xfrm flipV="1">
            <a:off x="6746814" y="4149486"/>
            <a:ext cx="1277475" cy="723844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13" idx="3"/>
            <a:endCxn id="20" idx="1"/>
          </p:cNvCxnSpPr>
          <p:nvPr/>
        </p:nvCxnSpPr>
        <p:spPr>
          <a:xfrm>
            <a:off x="6746814" y="4873330"/>
            <a:ext cx="1592786" cy="66115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8024289" y="3549321"/>
            <a:ext cx="4052007" cy="1200329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DDCEB7"/>
                </a:solidFill>
              </a:rPr>
              <a:t>Увеличение </a:t>
            </a:r>
            <a:r>
              <a:rPr lang="ru-RU" sz="2400" dirty="0" smtClean="0">
                <a:solidFill>
                  <a:srgbClr val="DDCEB7"/>
                </a:solidFill>
              </a:rPr>
              <a:t>экспорта</a:t>
            </a:r>
            <a:endParaRPr lang="ru-RU" sz="2400" dirty="0">
              <a:solidFill>
                <a:srgbClr val="DDCEB7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DDCEB7"/>
                </a:solidFill>
              </a:rPr>
              <a:t>Потенциальное расширение рынка сбыта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39600" y="5303647"/>
            <a:ext cx="4052007" cy="461665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buFont typeface="Arial" panose="020B0604020202020204" pitchFamily="34" charset="0"/>
              <a:buChar char="•"/>
              <a:defRPr sz="2400">
                <a:solidFill>
                  <a:srgbClr val="DDCEB7"/>
                </a:solidFill>
              </a:defRPr>
            </a:lvl1pPr>
          </a:lstStyle>
          <a:p>
            <a:pPr marL="0" indent="0">
              <a:buNone/>
            </a:pPr>
            <a:r>
              <a:rPr lang="ru-RU" dirty="0" smtClean="0"/>
              <a:t>Качество</a:t>
            </a:r>
            <a:endParaRPr lang="ru-RU" dirty="0"/>
          </a:p>
        </p:txBody>
      </p:sp>
      <p:pic>
        <p:nvPicPr>
          <p:cNvPr id="140" name="Рисунок 139"/>
          <p:cNvPicPr>
            <a:picLocks noChangeAspect="1"/>
          </p:cNvPicPr>
          <p:nvPr/>
        </p:nvPicPr>
        <p:blipFill rotWithShape="1">
          <a:blip r:embed="rId2"/>
          <a:srcRect l="-224" t="40395" r="224" b="38160"/>
          <a:stretch/>
        </p:blipFill>
        <p:spPr>
          <a:xfrm>
            <a:off x="-33134" y="867452"/>
            <a:ext cx="12341667" cy="18970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1" name="TextBox 140"/>
          <p:cNvSpPr txBox="1"/>
          <p:nvPr/>
        </p:nvSpPr>
        <p:spPr>
          <a:xfrm>
            <a:off x="177222" y="230656"/>
            <a:ext cx="3384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tx1">
                    <a:lumMod val="65000"/>
                  </a:schemeClr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РЕШЕНИЕ</a:t>
            </a:r>
            <a:endParaRPr lang="ru-RU" sz="3600" dirty="0">
              <a:solidFill>
                <a:schemeClr val="tx1">
                  <a:lumMod val="65000"/>
                </a:schemeClr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306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3" grpId="0" animBg="1"/>
      <p:bldP spid="18" grpId="0"/>
      <p:bldP spid="20" grpId="0"/>
      <p:bldP spid="14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060621"/>
            <a:ext cx="64008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rgbClr val="FBBA1D"/>
                </a:solidFill>
              </a:rPr>
              <a:t>В КРАСНОДАРСКОМ КРАЕ НАМИ НЕ БЫЛО ВЫЯВЛЕНО ПОДОБНЫХ РАЗРАБОТОК</a:t>
            </a:r>
            <a:endParaRPr lang="ru-RU" sz="4400" dirty="0">
              <a:solidFill>
                <a:srgbClr val="FBBA1D"/>
              </a:solidFill>
            </a:endParaRPr>
          </a:p>
        </p:txBody>
      </p:sp>
      <p:pic>
        <p:nvPicPr>
          <p:cNvPr id="2050" name="Picture 2" descr="Карта Краснодарского края с городами. Карта побережья Краснодарского края —  Туристер.Ру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434" y="337974"/>
            <a:ext cx="6177566" cy="6246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1845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2"/>
          <a:srcRect t="53384" r="3707"/>
          <a:stretch/>
        </p:blipFill>
        <p:spPr>
          <a:xfrm rot="556185">
            <a:off x="329402" y="1897616"/>
            <a:ext cx="11036642" cy="3171433"/>
          </a:xfrm>
          <a:prstGeom prst="rect">
            <a:avLst/>
          </a:prstGeom>
        </p:spPr>
      </p:pic>
      <p:sp>
        <p:nvSpPr>
          <p:cNvPr id="29" name="Овал 28"/>
          <p:cNvSpPr/>
          <p:nvPr/>
        </p:nvSpPr>
        <p:spPr>
          <a:xfrm>
            <a:off x="551644" y="1233960"/>
            <a:ext cx="180305" cy="1674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1051774" y="2423820"/>
            <a:ext cx="180305" cy="1674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5379103" y="4886157"/>
            <a:ext cx="180305" cy="1674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9425386" y="4796931"/>
            <a:ext cx="180305" cy="1674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8189023" y="5035544"/>
            <a:ext cx="180305" cy="1674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10823307" y="4164241"/>
            <a:ext cx="180305" cy="1674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7131882" y="4433640"/>
            <a:ext cx="2114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BBA1D"/>
                </a:solidFill>
              </a:rPr>
              <a:t>50-е</a:t>
            </a:r>
            <a:r>
              <a:rPr lang="en-US" sz="2800" dirty="0" smtClean="0">
                <a:solidFill>
                  <a:srgbClr val="FBBA1D"/>
                </a:solidFill>
              </a:rPr>
              <a:t> XX</a:t>
            </a:r>
            <a:r>
              <a:rPr lang="ru-RU" sz="2800" dirty="0" smtClean="0">
                <a:solidFill>
                  <a:srgbClr val="FBBA1D"/>
                </a:solidFill>
              </a:rPr>
              <a:t> века </a:t>
            </a:r>
            <a:endParaRPr lang="ru-RU" sz="2800" dirty="0">
              <a:solidFill>
                <a:srgbClr val="FBBA1D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509691" y="123396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Болезнь возникла в 1950-х годах при переходе клеща </a:t>
            </a:r>
            <a:r>
              <a:rPr lang="ru-RU" dirty="0" err="1"/>
              <a:t>Varroa</a:t>
            </a:r>
            <a:r>
              <a:rPr lang="ru-RU" dirty="0"/>
              <a:t> </a:t>
            </a:r>
            <a:r>
              <a:rPr lang="ru-RU" dirty="0" err="1"/>
              <a:t>jacobsoni</a:t>
            </a:r>
            <a:r>
              <a:rPr lang="ru-RU" dirty="0"/>
              <a:t> (паразита среднеиндийской пчелы </a:t>
            </a:r>
            <a:r>
              <a:rPr lang="ru-RU" dirty="0" err="1"/>
              <a:t>Ápis</a:t>
            </a:r>
            <a:r>
              <a:rPr lang="ru-RU" dirty="0"/>
              <a:t> </a:t>
            </a:r>
            <a:r>
              <a:rPr lang="ru-RU" dirty="0" err="1"/>
              <a:t>cerana</a:t>
            </a:r>
            <a:r>
              <a:rPr lang="ru-RU" dirty="0"/>
              <a:t>) на пчелу медоносную (</a:t>
            </a:r>
            <a:r>
              <a:rPr lang="ru-RU" dirty="0" err="1"/>
              <a:t>Ápis</a:t>
            </a:r>
            <a:r>
              <a:rPr lang="ru-RU" dirty="0"/>
              <a:t> </a:t>
            </a:r>
            <a:r>
              <a:rPr lang="ru-RU" dirty="0" err="1"/>
              <a:t>melliféra</a:t>
            </a:r>
            <a:r>
              <a:rPr lang="ru-RU" dirty="0"/>
              <a:t>).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046509" y="2542383"/>
            <a:ext cx="79180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ходе изучения болезни, начали </a:t>
            </a:r>
            <a:r>
              <a:rPr lang="ru-RU" dirty="0"/>
              <a:t>применять акарициды</a:t>
            </a:r>
            <a:r>
              <a:rPr lang="ru-RU" dirty="0" smtClean="0"/>
              <a:t>. Что вызвало привыкание к акарицидам у отдельных популяций пчёл и требовало увеличения дозировки.</a:t>
            </a:r>
            <a:endParaRPr lang="ru-RU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146034" y="5456973"/>
            <a:ext cx="118185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Среди пчеловодов растёт интерес к применению против клеща экологически безопасных препаратов (так называемой «мягкой химии» или «</a:t>
            </a:r>
            <a:r>
              <a:rPr lang="ru-RU" dirty="0" err="1"/>
              <a:t>soft</a:t>
            </a:r>
            <a:r>
              <a:rPr lang="ru-RU" dirty="0"/>
              <a:t> </a:t>
            </a:r>
            <a:r>
              <a:rPr lang="ru-RU" dirty="0" err="1"/>
              <a:t>chemicals</a:t>
            </a:r>
            <a:r>
              <a:rPr lang="ru-RU" dirty="0"/>
              <a:t>») на основе органических кислот, эфирных масел и экстрактов растений. Это позитивное направление в сторону </a:t>
            </a:r>
            <a:r>
              <a:rPr lang="ru-RU" dirty="0" err="1"/>
              <a:t>экологизации</a:t>
            </a:r>
            <a:r>
              <a:rPr lang="ru-RU" dirty="0"/>
              <a:t> пасечной продукции и удалению с пасек препаратов, относящихся к так называемой «тяжёлой химии» или «</a:t>
            </a:r>
            <a:r>
              <a:rPr lang="ru-RU" dirty="0" err="1"/>
              <a:t>hard</a:t>
            </a:r>
            <a:r>
              <a:rPr lang="ru-RU" dirty="0"/>
              <a:t> </a:t>
            </a:r>
            <a:r>
              <a:rPr lang="ru-RU" dirty="0" err="1"/>
              <a:t>chemicals</a:t>
            </a:r>
            <a:r>
              <a:rPr lang="ru-RU" dirty="0"/>
              <a:t>».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66053" y="4880643"/>
            <a:ext cx="1792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BBA1D"/>
                </a:solidFill>
              </a:rPr>
              <a:t>АКАРИЦИДЫ</a:t>
            </a:r>
            <a:endParaRPr lang="ru-RU" b="1" dirty="0">
              <a:solidFill>
                <a:srgbClr val="FBBA1D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374820" y="3503135"/>
            <a:ext cx="2163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BBA1D"/>
                </a:solidFill>
              </a:rPr>
              <a:t>ЭКОЛОГИЧЕСКИЕ МЕТОДЫ</a:t>
            </a:r>
            <a:endParaRPr lang="ru-RU" b="1" dirty="0">
              <a:solidFill>
                <a:srgbClr val="FBBA1D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580512" y="417394"/>
            <a:ext cx="30694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FBBA1D"/>
                </a:solidFill>
              </a:rPr>
              <a:t> </a:t>
            </a:r>
            <a:r>
              <a:rPr lang="ru-RU" b="1" dirty="0" smtClean="0">
                <a:solidFill>
                  <a:srgbClr val="FBBA1D"/>
                </a:solidFill>
              </a:rPr>
              <a:t>в 7 тысячелетии </a:t>
            </a:r>
            <a:r>
              <a:rPr lang="ru-RU" b="1" dirty="0">
                <a:solidFill>
                  <a:srgbClr val="FBBA1D"/>
                </a:solidFill>
              </a:rPr>
              <a:t>до н. </a:t>
            </a:r>
            <a:r>
              <a:rPr lang="ru-RU" b="1" dirty="0" smtClean="0">
                <a:solidFill>
                  <a:srgbClr val="FBBA1D"/>
                </a:solidFill>
              </a:rPr>
              <a:t>э.</a:t>
            </a:r>
          </a:p>
          <a:p>
            <a:pPr algn="ctr"/>
            <a:r>
              <a:rPr lang="ru-RU" b="1" dirty="0" smtClean="0">
                <a:solidFill>
                  <a:srgbClr val="FBBA1D"/>
                </a:solidFill>
              </a:rPr>
              <a:t>Первые следы пчеловодства</a:t>
            </a:r>
            <a:endParaRPr lang="ru-RU" b="1" dirty="0">
              <a:solidFill>
                <a:srgbClr val="FBBA1D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051774" y="2101249"/>
            <a:ext cx="32047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rgbClr val="FBBA1D"/>
                </a:solidFill>
                <a:latin typeface="Arial" panose="020B0604020202020204" pitchFamily="34" charset="0"/>
              </a:rPr>
              <a:t> к 3-му тысячелетию до н. э</a:t>
            </a:r>
            <a:r>
              <a:rPr lang="ru-RU" dirty="0" smtClean="0">
                <a:solidFill>
                  <a:srgbClr val="FBBA1D"/>
                </a:solidFill>
                <a:latin typeface="Arial" panose="020B0604020202020204" pitchFamily="34" charset="0"/>
              </a:rPr>
              <a:t>.</a:t>
            </a:r>
            <a:br>
              <a:rPr lang="ru-RU" dirty="0" smtClean="0">
                <a:solidFill>
                  <a:srgbClr val="FBBA1D"/>
                </a:solidFill>
                <a:latin typeface="Arial" panose="020B0604020202020204" pitchFamily="34" charset="0"/>
              </a:rPr>
            </a:br>
            <a:r>
              <a:rPr lang="ru-RU" dirty="0" smtClean="0">
                <a:solidFill>
                  <a:srgbClr val="FBBA1D"/>
                </a:solidFill>
                <a:latin typeface="Arial" panose="020B0604020202020204" pitchFamily="34" charset="0"/>
              </a:rPr>
              <a:t>первые ульи в Египте</a:t>
            </a:r>
            <a:endParaRPr lang="ru-RU" dirty="0">
              <a:solidFill>
                <a:srgbClr val="FBBA1D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3354974" y="3850807"/>
            <a:ext cx="44088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BBA1D"/>
                </a:solidFill>
              </a:rPr>
              <a:t>В 1828 году Прокопович открыл </a:t>
            </a:r>
            <a:endParaRPr lang="ru-RU" b="1" dirty="0" smtClean="0">
              <a:solidFill>
                <a:srgbClr val="FBBA1D"/>
              </a:solidFill>
            </a:endParaRPr>
          </a:p>
          <a:p>
            <a:pPr algn="ctr"/>
            <a:r>
              <a:rPr lang="ru-RU" b="1" dirty="0" smtClean="0">
                <a:solidFill>
                  <a:srgbClr val="FBBA1D"/>
                </a:solidFill>
              </a:rPr>
              <a:t>специальную </a:t>
            </a:r>
            <a:r>
              <a:rPr lang="ru-RU" b="1" dirty="0">
                <a:solidFill>
                  <a:srgbClr val="FBBA1D"/>
                </a:solidFill>
              </a:rPr>
              <a:t>«Школу </a:t>
            </a:r>
            <a:r>
              <a:rPr lang="ru-RU" b="1" dirty="0" err="1">
                <a:solidFill>
                  <a:srgbClr val="FBBA1D"/>
                </a:solidFill>
              </a:rPr>
              <a:t>пчеловождения</a:t>
            </a:r>
            <a:r>
              <a:rPr lang="ru-RU" b="1" dirty="0">
                <a:solidFill>
                  <a:srgbClr val="FBBA1D"/>
                </a:solidFill>
              </a:rPr>
              <a:t>».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120067" y="271680"/>
            <a:ext cx="47909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BBA1D"/>
                </a:solidFill>
                <a:latin typeface="Arial Black" panose="020B0A04020102020204" pitchFamily="34" charset="0"/>
              </a:rPr>
              <a:t>ПЧЕЛИНЫЕ ВЕХИ</a:t>
            </a:r>
            <a:endParaRPr lang="ru-RU" sz="3200" dirty="0">
              <a:solidFill>
                <a:srgbClr val="FBBA1D"/>
              </a:solidFill>
              <a:latin typeface="Arial Black" panose="020B0A040201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0" y="5278144"/>
            <a:ext cx="13952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smtClean="0">
                <a:solidFill>
                  <a:srgbClr val="FBBA1D"/>
                </a:solidFill>
              </a:rPr>
              <a:t>НО!</a:t>
            </a:r>
            <a:endParaRPr lang="ru-RU" sz="3600" b="1">
              <a:solidFill>
                <a:srgbClr val="FBBA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166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95730" y="928791"/>
            <a:ext cx="6978847" cy="400110"/>
          </a:xfrm>
          <a:prstGeom prst="rect">
            <a:avLst/>
          </a:prstGeom>
          <a:ln>
            <a:solidFill>
              <a:srgbClr val="FBBA1D"/>
            </a:solidFill>
          </a:ln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ECCB9E"/>
                </a:solidFill>
              </a:rPr>
              <a:t>Современное движение «зеленых» возникло в 1960-х </a:t>
            </a:r>
            <a:r>
              <a:rPr lang="ru-RU" sz="2000" dirty="0" smtClean="0">
                <a:solidFill>
                  <a:srgbClr val="ECCB9E"/>
                </a:solidFill>
              </a:rPr>
              <a:t>годах</a:t>
            </a:r>
            <a:endParaRPr lang="ru-RU" sz="2000" dirty="0">
              <a:solidFill>
                <a:srgbClr val="ECCB9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686915" y="1682844"/>
            <a:ext cx="4292635" cy="1631216"/>
          </a:xfrm>
          <a:prstGeom prst="rect">
            <a:avLst/>
          </a:prstGeom>
          <a:ln>
            <a:solidFill>
              <a:srgbClr val="FBBA1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ECCB9E"/>
                </a:solidFill>
              </a:rPr>
              <a:t>Анализ рынка показывает существенный рост интереса к продуктам пчеловодства как продуктам для здорового образа </a:t>
            </a:r>
            <a:r>
              <a:rPr lang="ru-RU" sz="2000" dirty="0" smtClean="0">
                <a:solidFill>
                  <a:srgbClr val="ECCB9E"/>
                </a:solidFill>
              </a:rPr>
              <a:t>жизни</a:t>
            </a:r>
            <a:endParaRPr lang="ru-RU" sz="2000" dirty="0">
              <a:solidFill>
                <a:srgbClr val="ECCB9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42411" y="1328901"/>
            <a:ext cx="8124565" cy="707886"/>
          </a:xfrm>
          <a:prstGeom prst="rect">
            <a:avLst/>
          </a:prstGeom>
          <a:ln>
            <a:solidFill>
              <a:srgbClr val="FBBA1D"/>
            </a:solidFill>
          </a:ln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ECCB9E"/>
                </a:solidFill>
              </a:rPr>
              <a:t>Из-за растущей обеспокоенности к экологической ситуации, отмечается появление нового рынка - </a:t>
            </a:r>
            <a:r>
              <a:rPr lang="ru-RU" sz="2000" dirty="0" err="1" smtClean="0">
                <a:solidFill>
                  <a:srgbClr val="ECCB9E"/>
                </a:solidFill>
              </a:rPr>
              <a:t>гринмаркет</a:t>
            </a:r>
            <a:endParaRPr lang="ru-RU" sz="2000" dirty="0">
              <a:solidFill>
                <a:srgbClr val="ECCB9E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44" y="2223315"/>
            <a:ext cx="7124700" cy="2781300"/>
          </a:xfrm>
          <a:prstGeom prst="rect">
            <a:avLst/>
          </a:prstGeom>
          <a:ln w="19050">
            <a:solidFill>
              <a:srgbClr val="FBBA1D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329370" y="5360420"/>
            <a:ext cx="69463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BBA1D"/>
                </a:solidFill>
              </a:rPr>
              <a:t>43% россиян готовы больше платить за экологически чистые продукты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1244" y="220905"/>
            <a:ext cx="28335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tx1">
                    <a:lumMod val="65000"/>
                  </a:schemeClr>
                </a:solidFill>
              </a:rPr>
              <a:t>МАРКЕТИНГ</a:t>
            </a:r>
            <a:endParaRPr lang="ru-RU" sz="2800" dirty="0">
              <a:solidFill>
                <a:schemeClr val="tx1">
                  <a:lumMod val="65000"/>
                </a:schemeClr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H="1">
            <a:off x="8306718" y="3789801"/>
            <a:ext cx="2401678" cy="2754217"/>
          </a:xfrm>
          <a:prstGeom prst="line">
            <a:avLst/>
          </a:prstGeom>
          <a:ln>
            <a:solidFill>
              <a:srgbClr val="EBB63B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 rot="18669284">
            <a:off x="8191894" y="5219348"/>
            <a:ext cx="29653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dirty="0">
                <a:solidFill>
                  <a:srgbClr val="D87802"/>
                </a:solidFill>
              </a:rPr>
              <a:t>Органическое пчеловодство</a:t>
            </a:r>
          </a:p>
        </p:txBody>
      </p:sp>
    </p:spTree>
    <p:extLst>
      <p:ext uri="{BB962C8B-B14F-4D97-AF65-F5344CB8AC3E}">
        <p14:creationId xmlns:p14="http://schemas.microsoft.com/office/powerpoint/2010/main" val="4259362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10" grpId="0"/>
      <p:bldP spid="11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46248" y="744672"/>
            <a:ext cx="5164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tx1">
                    <a:lumMod val="65000"/>
                  </a:schemeClr>
                </a:solidFill>
              </a:rPr>
              <a:t>ПЕРЕЧЕНЬ РАСХОДОВ</a:t>
            </a:r>
            <a:endParaRPr lang="ru-RU" sz="4000" b="1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3194" y="3275656"/>
            <a:ext cx="6592605" cy="3108543"/>
          </a:xfrm>
          <a:prstGeom prst="rect">
            <a:avLst/>
          </a:prstGeom>
          <a:solidFill>
            <a:schemeClr val="accent2">
              <a:lumMod val="20000"/>
              <a:lumOff val="80000"/>
              <a:alpha val="27000"/>
            </a:schemeClr>
          </a:solidFill>
          <a:ln>
            <a:solidFill>
              <a:srgbClr val="FBBA1D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FBBA1D"/>
                </a:solidFill>
                <a:latin typeface="Cambria" panose="02040503050406030204" pitchFamily="18" charset="0"/>
              </a:rPr>
              <a:t>Транспорт до </a:t>
            </a:r>
            <a:r>
              <a:rPr lang="ru-RU" sz="2800" dirty="0" smtClean="0">
                <a:solidFill>
                  <a:srgbClr val="FBBA1D"/>
                </a:solidFill>
                <a:latin typeface="Cambria" panose="02040503050406030204" pitchFamily="18" charset="0"/>
              </a:rPr>
              <a:t>места проведения исследования</a:t>
            </a:r>
            <a:endParaRPr lang="ru-RU" sz="2800" dirty="0" smtClean="0">
              <a:solidFill>
                <a:srgbClr val="FBBA1D"/>
              </a:solidFill>
              <a:latin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FBBA1D"/>
                </a:solidFill>
                <a:latin typeface="Cambria" panose="02040503050406030204" pitchFamily="18" charset="0"/>
              </a:rPr>
              <a:t>Исследование</a:t>
            </a:r>
            <a:r>
              <a:rPr lang="ru-RU" sz="2800" dirty="0" smtClean="0">
                <a:solidFill>
                  <a:srgbClr val="FBBA1D"/>
                </a:solidFill>
                <a:latin typeface="Cambria" panose="02040503050406030204" pitchFamily="18" charset="0"/>
              </a:rPr>
              <a:t> в </a:t>
            </a:r>
            <a:r>
              <a:rPr lang="ru-RU" sz="2800" dirty="0">
                <a:solidFill>
                  <a:srgbClr val="FBBA1D"/>
                </a:solidFill>
                <a:latin typeface="Cambria" panose="02040503050406030204" pitchFamily="18" charset="0"/>
              </a:rPr>
              <a:t>ветеринарной </a:t>
            </a:r>
            <a:r>
              <a:rPr lang="ru-RU" sz="2800" dirty="0" smtClean="0">
                <a:solidFill>
                  <a:srgbClr val="FBBA1D"/>
                </a:solidFill>
                <a:latin typeface="Cambria" panose="02040503050406030204" pitchFamily="18" charset="0"/>
              </a:rPr>
              <a:t>лаборатории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FBBA1D"/>
                </a:solidFill>
                <a:latin typeface="Cambria" panose="02040503050406030204" pitchFamily="18" charset="0"/>
              </a:rPr>
              <a:t>Командировочные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FBBA1D"/>
                </a:solidFill>
                <a:latin typeface="Cambria" panose="02040503050406030204" pitchFamily="18" charset="0"/>
              </a:rPr>
              <a:t>Спец. о</a:t>
            </a:r>
            <a:r>
              <a:rPr lang="ru-RU" sz="2800" dirty="0" smtClean="0">
                <a:solidFill>
                  <a:srgbClr val="FBBA1D"/>
                </a:solidFill>
                <a:latin typeface="Cambria" panose="02040503050406030204" pitchFamily="18" charset="0"/>
              </a:rPr>
              <a:t>дежда, инструментарий и др.</a:t>
            </a:r>
            <a:endParaRPr lang="ru-RU" sz="2800" dirty="0" smtClean="0">
              <a:solidFill>
                <a:srgbClr val="FBBA1D"/>
              </a:solidFill>
              <a:latin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FBBA1D"/>
                </a:solidFill>
                <a:latin typeface="Cambria" panose="02040503050406030204" pitchFamily="18" charset="0"/>
              </a:rPr>
              <a:t>Питание</a:t>
            </a:r>
            <a:endParaRPr lang="ru-RU" sz="2800" dirty="0">
              <a:solidFill>
                <a:srgbClr val="FBBA1D"/>
              </a:solidFill>
              <a:latin typeface="Cambria" panose="02040503050406030204" pitchFamily="18" charset="0"/>
            </a:endParaRPr>
          </a:p>
        </p:txBody>
      </p:sp>
      <p:pic>
        <p:nvPicPr>
          <p:cNvPr id="1026" name="Picture 2" descr="Contracts &amp; Cost Management - Financial Coverage - Free Transparent PNG  Clipart Images Download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95" b="96767" l="10000" r="92857">
                        <a14:foregroundMark x1="33571" y1="36207" x2="33571" y2="82328"/>
                        <a14:foregroundMark x1="36905" y1="83405" x2="43810" y2="34267"/>
                        <a14:foregroundMark x1="44524" y1="35129" x2="46786" y2="79957"/>
                        <a14:foregroundMark x1="50833" y1="21767" x2="51786" y2="50647"/>
                        <a14:foregroundMark x1="57143" y1="36853" x2="57619" y2="51940"/>
                        <a14:foregroundMark x1="63929" y1="44181" x2="64405" y2="51940"/>
                        <a14:foregroundMark x1="26190" y1="39655" x2="32619" y2="79957"/>
                        <a14:backgroundMark x1="52262" y1="67672" x2="52262" y2="676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893" y="1098615"/>
            <a:ext cx="7541983" cy="41660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4188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4900" y="2021090"/>
            <a:ext cx="2203549" cy="584775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BBA1D"/>
                </a:solidFill>
              </a:rPr>
              <a:t>КОМАНДА </a:t>
            </a:r>
            <a:endParaRPr lang="ru-RU" sz="3200" dirty="0">
              <a:solidFill>
                <a:srgbClr val="FBBA1D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80375" y="2872869"/>
            <a:ext cx="442076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FBBA1D"/>
                </a:solidFill>
              </a:rPr>
              <a:t>Свистунов Сергей </a:t>
            </a:r>
            <a:r>
              <a:rPr lang="ru-RU" sz="2000" b="1" dirty="0" smtClean="0">
                <a:solidFill>
                  <a:srgbClr val="FBBA1D"/>
                </a:solidFill>
              </a:rPr>
              <a:t>Владимирович</a:t>
            </a:r>
          </a:p>
          <a:p>
            <a:r>
              <a:rPr lang="ru-RU" sz="2000" b="1" dirty="0">
                <a:solidFill>
                  <a:srgbClr val="FBBA1D"/>
                </a:solidFill>
              </a:rPr>
              <a:t>Кандидат сельскохозяйственных наук</a:t>
            </a:r>
            <a:endParaRPr lang="ru-RU" sz="2000" dirty="0">
              <a:solidFill>
                <a:srgbClr val="FBBA1D"/>
              </a:solidFill>
            </a:endParaRPr>
          </a:p>
        </p:txBody>
      </p:sp>
      <p:sp>
        <p:nvSpPr>
          <p:cNvPr id="6" name="AutoShape 2" descr="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2756079" cy="133052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706235" y="1423396"/>
            <a:ext cx="3789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DDCEB7"/>
                </a:solidFill>
              </a:rPr>
              <a:t>Куратор проекта</a:t>
            </a:r>
            <a:endParaRPr lang="ru-RU" sz="3600" dirty="0">
              <a:solidFill>
                <a:srgbClr val="DDCEB7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3930959"/>
            <a:ext cx="11215171" cy="1200329"/>
          </a:xfrm>
          <a:prstGeom prst="rect">
            <a:avLst/>
          </a:prstGeom>
          <a:solidFill>
            <a:srgbClr val="ECCB9E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Участники проекта</a:t>
            </a:r>
          </a:p>
          <a:p>
            <a:pPr algn="ctr"/>
            <a:r>
              <a:rPr lang="ru-RU" sz="2400" dirty="0" smtClean="0"/>
              <a:t>Магистранты факультета </a:t>
            </a:r>
            <a:r>
              <a:rPr lang="ru-RU" sz="2400" dirty="0" smtClean="0"/>
              <a:t>зоотехнии </a:t>
            </a:r>
          </a:p>
          <a:p>
            <a:pPr algn="ctr"/>
            <a:r>
              <a:rPr lang="ru-RU" sz="2400" dirty="0" smtClean="0"/>
              <a:t>Направления селекция и генетика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66801" y="5650769"/>
            <a:ext cx="28689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>
                <a:solidFill>
                  <a:srgbClr val="DDCEB7"/>
                </a:solidFill>
              </a:defRPr>
            </a:lvl1pPr>
          </a:lstStyle>
          <a:p>
            <a:r>
              <a:rPr lang="ru-RU" dirty="0"/>
              <a:t>Павленко Анастасия Юрьевна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79987" y="5650769"/>
            <a:ext cx="27340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>
                <a:solidFill>
                  <a:srgbClr val="DDCEB7"/>
                </a:solidFill>
              </a:defRPr>
            </a:lvl1pPr>
          </a:lstStyle>
          <a:p>
            <a:r>
              <a:rPr lang="ru-RU" dirty="0"/>
              <a:t>Носаль Ольга Андреевна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18891" y="5650769"/>
            <a:ext cx="29791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DDCEB7"/>
                </a:solidFill>
              </a:rPr>
              <a:t>Михеева Ксения Денисовна</a:t>
            </a:r>
            <a:endParaRPr lang="ru-RU" sz="2400" dirty="0">
              <a:solidFill>
                <a:srgbClr val="DDCEB7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250" y="2358566"/>
            <a:ext cx="2190750" cy="2781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4915696" y="398297"/>
            <a:ext cx="18819" cy="3350919"/>
          </a:xfrm>
          <a:prstGeom prst="line">
            <a:avLst/>
          </a:prstGeom>
          <a:ln>
            <a:solidFill>
              <a:srgbClr val="EBB63B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5043676" y="292889"/>
            <a:ext cx="628729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>
                <a:solidFill>
                  <a:srgbClr val="DDCEB7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Невредный </a:t>
            </a:r>
            <a:r>
              <a:rPr lang="ru-RU" sz="6000" b="1" dirty="0" smtClean="0">
                <a:solidFill>
                  <a:srgbClr val="DDCEB7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мёд</a:t>
            </a:r>
            <a:endParaRPr lang="ru-RU" sz="6000" b="1" dirty="0">
              <a:solidFill>
                <a:srgbClr val="DDCEB7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9348" y1="24571" x2="37609" y2="13905"/>
                        <a14:backgroundMark x1="35217" y1="24381" x2="37609" y2="28190"/>
                      </a14:backgroundRemoval>
                    </a14:imgEffect>
                  </a14:imgLayer>
                </a14:imgProps>
              </a:ext>
            </a:extLst>
          </a:blip>
          <a:srcRect l="24202" t="9245" r="20056"/>
          <a:stretch/>
        </p:blipFill>
        <p:spPr>
          <a:xfrm>
            <a:off x="33867" y="3036711"/>
            <a:ext cx="2314222" cy="215011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180375" y="3506089"/>
            <a:ext cx="1834156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dirty="0">
                <a:solidFill>
                  <a:srgbClr val="FFC000"/>
                </a:solidFill>
              </a:rPr>
              <a:t>+7 918 420-19-12</a:t>
            </a:r>
          </a:p>
        </p:txBody>
      </p:sp>
    </p:spTree>
    <p:extLst>
      <p:ext uri="{BB962C8B-B14F-4D97-AF65-F5344CB8AC3E}">
        <p14:creationId xmlns:p14="http://schemas.microsoft.com/office/powerpoint/2010/main" val="1139536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9" grpId="0"/>
      <p:bldP spid="10" grpId="0" animBg="1"/>
      <p:bldP spid="12" grpId="0"/>
      <p:bldP spid="13" grpId="0"/>
      <p:bldP spid="14" grpId="0"/>
      <p:bldP spid="16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/>
          <p:cNvCxnSpPr/>
          <p:nvPr/>
        </p:nvCxnSpPr>
        <p:spPr>
          <a:xfrm>
            <a:off x="624360" y="3705823"/>
            <a:ext cx="8906005" cy="0"/>
          </a:xfrm>
          <a:prstGeom prst="line">
            <a:avLst/>
          </a:prstGeom>
          <a:ln>
            <a:solidFill>
              <a:srgbClr val="EBB63B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862885" y="2408349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rgbClr val="FBBA1D"/>
                </a:solidFill>
              </a:rPr>
              <a:t>БЛАГОДАРИМ ЗА ВНИМАНИЕ!</a:t>
            </a:r>
            <a:endParaRPr lang="ru-RU" sz="4400" dirty="0">
              <a:solidFill>
                <a:srgbClr val="FBBA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94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475</TotalTime>
  <Words>336</Words>
  <Application>Microsoft Office PowerPoint</Application>
  <PresentationFormat>Широкоэкранный</PresentationFormat>
  <Paragraphs>59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Cambria</vt:lpstr>
      <vt:lpstr>Lucida Sans Unicode</vt:lpstr>
      <vt:lpstr>Meiryo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Ксения</dc:creator>
  <cp:lastModifiedBy>User</cp:lastModifiedBy>
  <cp:revision>42</cp:revision>
  <dcterms:created xsi:type="dcterms:W3CDTF">2022-11-01T13:41:06Z</dcterms:created>
  <dcterms:modified xsi:type="dcterms:W3CDTF">2022-11-02T09:49:17Z</dcterms:modified>
</cp:coreProperties>
</file>