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4089" userDrawn="1">
          <p15:clr>
            <a:srgbClr val="A4A3A4"/>
          </p15:clr>
        </p15:guide>
        <p15:guide id="3" pos="665" userDrawn="1">
          <p15:clr>
            <a:srgbClr val="A4A3A4"/>
          </p15:clr>
        </p15:guide>
        <p15:guide id="4" pos="7015" userDrawn="1">
          <p15:clr>
            <a:srgbClr val="A4A3A4"/>
          </p15:clr>
        </p15:guide>
        <p15:guide id="5" orient="horz" pos="3680" userDrawn="1">
          <p15:clr>
            <a:srgbClr val="A4A3A4"/>
          </p15:clr>
        </p15:guide>
        <p15:guide id="6" orient="horz" pos="618" userDrawn="1">
          <p15:clr>
            <a:srgbClr val="A4A3A4"/>
          </p15:clr>
        </p15:guide>
        <p15:guide id="7" pos="415" userDrawn="1">
          <p15:clr>
            <a:srgbClr val="A4A3A4"/>
          </p15:clr>
        </p15:guide>
        <p15:guide id="8" pos="4316" userDrawn="1">
          <p15:clr>
            <a:srgbClr val="A4A3A4"/>
          </p15:clr>
        </p15:guide>
        <p15:guide id="9" orient="horz" pos="890" userDrawn="1">
          <p15:clr>
            <a:srgbClr val="A4A3A4"/>
          </p15:clr>
        </p15:guide>
        <p15:guide id="10" orient="horz" pos="142" userDrawn="1">
          <p15:clr>
            <a:srgbClr val="A4A3A4"/>
          </p15:clr>
        </p15:guide>
        <p15:guide id="11" pos="347" userDrawn="1">
          <p15:clr>
            <a:srgbClr val="A4A3A4"/>
          </p15:clr>
        </p15:guide>
        <p15:guide id="12" orient="horz" pos="73" userDrawn="1">
          <p15:clr>
            <a:srgbClr val="A4A3A4"/>
          </p15:clr>
        </p15:guide>
        <p15:guide id="13" pos="2139" userDrawn="1">
          <p15:clr>
            <a:srgbClr val="A4A3A4"/>
          </p15:clr>
        </p15:guide>
        <p15:guide id="14" pos="2366" userDrawn="1">
          <p15:clr>
            <a:srgbClr val="A4A3A4"/>
          </p15:clr>
        </p15:guide>
        <p15:guide id="15" pos="5881" userDrawn="1">
          <p15:clr>
            <a:srgbClr val="A4A3A4"/>
          </p15:clr>
        </p15:guide>
        <p15:guide id="16" pos="585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FF"/>
    <a:srgbClr val="FF0066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 showGuides="1">
      <p:cViewPr>
        <p:scale>
          <a:sx n="66" d="100"/>
          <a:sy n="66" d="100"/>
        </p:scale>
        <p:origin x="485" y="1181"/>
      </p:cViewPr>
      <p:guideLst>
        <p:guide orient="horz" pos="2183"/>
        <p:guide pos="4089"/>
        <p:guide pos="665"/>
        <p:guide pos="7015"/>
        <p:guide orient="horz" pos="3680"/>
        <p:guide orient="horz" pos="618"/>
        <p:guide pos="415"/>
        <p:guide pos="4316"/>
        <p:guide orient="horz" pos="890"/>
        <p:guide orient="horz" pos="142"/>
        <p:guide pos="347"/>
        <p:guide orient="horz" pos="73"/>
        <p:guide pos="2139"/>
        <p:guide pos="2366"/>
        <p:guide pos="5881"/>
        <p:guide pos="585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Годовой</a:t>
            </a:r>
            <a:r>
              <a:rPr lang="ru-RU" baseline="0" dirty="0"/>
              <a:t> план</a:t>
            </a:r>
            <a:endParaRPr lang="ru-RU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Расходы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Лист1!$A$2:$A$5</c:f>
              <c:strCache>
                <c:ptCount val="4"/>
                <c:pt idx="0">
                  <c:v>Старт разработки</c:v>
                </c:pt>
                <c:pt idx="1">
                  <c:v>Первый месяц</c:v>
                </c:pt>
                <c:pt idx="2">
                  <c:v>Пол года</c:v>
                </c:pt>
                <c:pt idx="3">
                  <c:v>Год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250000</c:v>
                </c:pt>
                <c:pt idx="1">
                  <c:v>140000</c:v>
                </c:pt>
                <c:pt idx="2">
                  <c:v>690000</c:v>
                </c:pt>
                <c:pt idx="3">
                  <c:v>1380000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EF-48BF-9658-5F18DA8DC95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Затраты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Лист1!$A$2:$A$5</c:f>
              <c:strCache>
                <c:ptCount val="4"/>
                <c:pt idx="0">
                  <c:v>Старт разработки</c:v>
                </c:pt>
                <c:pt idx="1">
                  <c:v>Первый месяц</c:v>
                </c:pt>
                <c:pt idx="2">
                  <c:v>Пол года</c:v>
                </c:pt>
                <c:pt idx="3">
                  <c:v>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250000</c:v>
                </c:pt>
                <c:pt idx="1">
                  <c:v>390000</c:v>
                </c:pt>
                <c:pt idx="2">
                  <c:v>940000</c:v>
                </c:pt>
                <c:pt idx="3">
                  <c:v>1630000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AEF-48BF-9658-5F18DA8DC959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Прибыль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Лист1!$A$2:$A$5</c:f>
              <c:strCache>
                <c:ptCount val="4"/>
                <c:pt idx="0">
                  <c:v>Старт разработки</c:v>
                </c:pt>
                <c:pt idx="1">
                  <c:v>Первый месяц</c:v>
                </c:pt>
                <c:pt idx="2">
                  <c:v>Пол года</c:v>
                </c:pt>
                <c:pt idx="3">
                  <c:v>Год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0</c:v>
                </c:pt>
                <c:pt idx="1">
                  <c:v>200000</c:v>
                </c:pt>
                <c:pt idx="2">
                  <c:v>900000</c:v>
                </c:pt>
                <c:pt idx="3">
                  <c:v>2000000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AEF-48BF-9658-5F18DA8DC9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7589040"/>
        <c:axId val="297587728"/>
      </c:lineChart>
      <c:catAx>
        <c:axId val="297589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97587728"/>
        <c:crosses val="autoZero"/>
        <c:auto val="1"/>
        <c:lblAlgn val="ctr"/>
        <c:lblOffset val="100"/>
        <c:noMultiLvlLbl val="0"/>
      </c:catAx>
      <c:valAx>
        <c:axId val="297587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97589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1A35D8-75BC-0667-D474-B436900B49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CBACF2A-3F0E-F107-BE0A-1416C686C4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78E8998-4B62-C2F8-9D95-682F928B4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56E2-44BC-44E8-BD19-535F978BD032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C185F5A-28F7-C7B0-C451-22BCEDAC8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69C327F-1D28-0BEC-ABC3-0E79CE50B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CEF53-52A5-4485-A75A-AE88128928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92002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11F46-AD80-51C3-CA54-9858410E6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5A41083-C666-0F32-FB6D-F4D539A65B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F99493A-B979-C351-A0C1-F69F23CED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56E2-44BC-44E8-BD19-535F978BD032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84671E3-0260-0FE0-189D-766540261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C8F357-644D-4837-3498-D64894487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CEF53-52A5-4485-A75A-AE88128928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93238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59ADEA-6260-FB8E-7DE3-40FCBF3CF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B4A5062-F32F-CBE1-A966-04C9BC7954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63FA507-E3FE-E9E4-F61F-32832AFFB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56E2-44BC-44E8-BD19-535F978BD032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C20C613-2B81-E304-D65F-541E4628D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DBA5E1D-0B92-2469-24FB-8CF3D3948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CEF53-52A5-4485-A75A-AE88128928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97117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C9D801-E999-0C4E-A654-931FA39F2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A694A64-B930-2039-1663-10BBC4E129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A95DC4A-B04B-DD1E-85D8-C14F128C79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5C189AE-692A-1B83-26AD-9061BFBC6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56E2-44BC-44E8-BD19-535F978BD032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E6C7601-8233-D756-B77A-F990F320E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C045DBA-5403-FE74-A2FB-88EE1190E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CEF53-52A5-4485-A75A-AE88128928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89897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4EB3C8-A19A-C84C-2D2F-0FC8FC5AD9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6865F77-C93A-4920-8F9E-5E3FB7B07E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B61C6A4-2DBA-6C94-83BF-F50D3B90A6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F15557C-44E2-B206-265D-271480666C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BE74D84-B9CF-2208-D22A-1CE0670F18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5E98AE5-3FC1-937F-F3FD-19A4518150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56E2-44BC-44E8-BD19-535F978BD032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1665AB9-CCA4-467B-5FDF-4FDA1AFDA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26D9976-8DA6-EA21-A257-860ADAB53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CEF53-52A5-4485-A75A-AE88128928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58841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E537AE-AA94-F29E-AF03-CBAD90526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D738A2A-C221-9A9D-BA0E-AE19DE2BE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56E2-44BC-44E8-BD19-535F978BD032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1D03EE9-1606-63BD-1661-F4BA922E6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D7151EA-E060-A601-64B2-12848E43D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CEF53-52A5-4485-A75A-AE88128928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04561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5AA6F88-77F2-0ACC-2F58-CB17EBDCC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56E2-44BC-44E8-BD19-535F978BD032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ADEA7DC-ACAA-D22C-1E20-098967728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E82B84C-B91C-365A-146B-565F7A6A6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CEF53-52A5-4485-A75A-AE88128928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94015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BC9C80-3359-F5D5-1465-10D6FBC55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DA79370-B3B4-60BA-E23D-056B9585B6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7C5A1B9-648B-472D-54AF-45869EDEF5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A3CDC99-E7BF-150F-F8EE-0565BB0CAE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56E2-44BC-44E8-BD19-535F978BD032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8C45829-2976-115E-1C45-1028DB798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069FEEA-FF17-72D1-4D41-D865C77B9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CEF53-52A5-4485-A75A-AE88128928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17614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55AF24-4433-82AB-EBD6-E6BC9C339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639456A-448E-0E92-F4B8-82D678EE3E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32609CF-FA49-BBCD-4FDD-3BAC1CA9DA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2D4584A-2117-B9CE-1E46-CF5F16179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56E2-44BC-44E8-BD19-535F978BD032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640153D-B3F3-2EE4-4F94-113B7328A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79F2886-CFFF-400F-517B-DF311EB5C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CEF53-52A5-4485-A75A-AE88128928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20712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6921D6-21C7-CCF5-43EA-564332042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3081EB0-58FE-0659-3348-D1B5D07477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3E41F77-C2B1-2CBF-959E-57D478591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56E2-44BC-44E8-BD19-535F978BD032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7049506-37B0-BBD5-D7C5-FF5B9BA5D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C58C170-F0CE-AC16-4F16-C879659C2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CEF53-52A5-4485-A75A-AE88128928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19330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61E82FF-5018-8679-48CE-926E3A49B9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EBEA89B-B159-B813-6701-860EA50318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C6EB0C6-FF3A-8B8E-8120-081A74D66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56E2-44BC-44E8-BD19-535F978BD032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E268281-975D-763D-AD1E-00D0F623B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0DB7623-7249-8C88-3FD1-02F1D040E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CEF53-52A5-4485-A75A-AE88128928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34934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5D50A4-6261-83FB-3A5F-B80C278FB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2041E55-A8D9-A645-347D-7DA5C4A305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979DD58-0BCC-C9A8-B312-B4FC4C94C9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256E2-44BC-44E8-BD19-535F978BD032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8DC4A5F-76B2-3C4E-E887-A15EBFEAAA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F910A48-320F-82AD-5A5F-EA67A5053D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ECEF53-52A5-4485-A75A-AE88128928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8673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!!лого2">
            <a:extLst>
              <a:ext uri="{FF2B5EF4-FFF2-40B4-BE49-F238E27FC236}">
                <a16:creationId xmlns:a16="http://schemas.microsoft.com/office/drawing/2014/main" id="{E6217BBA-983D-84E7-8E37-EF0BE78B5F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72" b="21872"/>
          <a:stretch/>
        </p:blipFill>
        <p:spPr bwMode="auto">
          <a:xfrm>
            <a:off x="10324090" y="-2751569"/>
            <a:ext cx="4250169" cy="425016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!!лого1">
            <a:extLst>
              <a:ext uri="{FF2B5EF4-FFF2-40B4-BE49-F238E27FC236}">
                <a16:creationId xmlns:a16="http://schemas.microsoft.com/office/drawing/2014/main" id="{89CF72A4-1EB6-32FE-0EAC-DF9770FA92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6006" y="6305112"/>
            <a:ext cx="1626869" cy="2891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CBEF6A97-B92A-DF33-38BE-726F0BEEDB40}"/>
              </a:ext>
            </a:extLst>
          </p:cNvPr>
          <p:cNvGrpSpPr/>
          <p:nvPr/>
        </p:nvGrpSpPr>
        <p:grpSpPr>
          <a:xfrm>
            <a:off x="482601" y="3140196"/>
            <a:ext cx="8102599" cy="2665292"/>
            <a:chOff x="472370" y="3731822"/>
            <a:chExt cx="8538253" cy="2073666"/>
          </a:xfrm>
        </p:grpSpPr>
        <p:sp>
          <p:nvSpPr>
            <p:cNvPr id="7" name="Заголовок 1">
              <a:extLst>
                <a:ext uri="{FF2B5EF4-FFF2-40B4-BE49-F238E27FC236}">
                  <a16:creationId xmlns:a16="http://schemas.microsoft.com/office/drawing/2014/main" id="{67ED76A9-8602-FBC4-6E84-860241F6A667}"/>
                </a:ext>
              </a:extLst>
            </p:cNvPr>
            <p:cNvSpPr txBox="1">
              <a:spLocks/>
            </p:cNvSpPr>
            <p:nvPr/>
          </p:nvSpPr>
          <p:spPr>
            <a:xfrm>
              <a:off x="472370" y="3731822"/>
              <a:ext cx="8538253" cy="1272582"/>
            </a:xfrm>
            <a:prstGeom prst="rect">
              <a:avLst/>
            </a:prstGeom>
          </p:spPr>
          <p:txBody>
            <a:bodyPr vert="horz" lIns="150781" tIns="75390" rIns="150781" bIns="75390" rtlCol="0" anchor="b">
              <a:normAutofit lnSpcReduction="100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20000"/>
                </a:lnSpc>
              </a:pPr>
              <a:r>
                <a:rPr lang="ru-RU" sz="4400" b="1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Приложение для </a:t>
              </a:r>
            </a:p>
            <a:p>
              <a:pPr algn="l">
                <a:lnSpc>
                  <a:spcPct val="120000"/>
                </a:lnSpc>
              </a:pPr>
              <a:r>
                <a:rPr lang="ru-RU" sz="4400" b="1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социализации «</a:t>
              </a:r>
              <a:r>
                <a:rPr lang="en-US" sz="4400" b="1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GRADLINK</a:t>
              </a:r>
              <a:r>
                <a:rPr lang="ru-RU" sz="4400" b="1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»</a:t>
              </a:r>
            </a:p>
          </p:txBody>
        </p:sp>
        <p:sp>
          <p:nvSpPr>
            <p:cNvPr id="8" name="Заголовок 1">
              <a:extLst>
                <a:ext uri="{FF2B5EF4-FFF2-40B4-BE49-F238E27FC236}">
                  <a16:creationId xmlns:a16="http://schemas.microsoft.com/office/drawing/2014/main" id="{E5DA7FF8-6F20-3AF7-06D9-5B9F02F431F1}"/>
                </a:ext>
              </a:extLst>
            </p:cNvPr>
            <p:cNvSpPr txBox="1">
              <a:spLocks/>
            </p:cNvSpPr>
            <p:nvPr/>
          </p:nvSpPr>
          <p:spPr>
            <a:xfrm>
              <a:off x="472370" y="5238458"/>
              <a:ext cx="6932312" cy="403377"/>
            </a:xfrm>
            <a:prstGeom prst="rect">
              <a:avLst/>
            </a:prstGeom>
          </p:spPr>
          <p:txBody>
            <a:bodyPr vert="horz" lIns="150781" tIns="75390" rIns="150781" bIns="75390" rtlCol="0" anchor="t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ru-RU" sz="1800" i="1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Руководитель проекта: </a:t>
              </a:r>
              <a:r>
                <a:rPr lang="ru-RU" sz="1800" b="1" i="1" dirty="0">
                  <a:solidFill>
                    <a:srgbClr val="008D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Зубарев Александр Андреевич  </a:t>
              </a:r>
            </a:p>
          </p:txBody>
        </p:sp>
        <p:sp>
          <p:nvSpPr>
            <p:cNvPr id="9" name="Заголовок 1">
              <a:extLst>
                <a:ext uri="{FF2B5EF4-FFF2-40B4-BE49-F238E27FC236}">
                  <a16:creationId xmlns:a16="http://schemas.microsoft.com/office/drawing/2014/main" id="{085F2084-ADC7-6E31-D68E-549FBBDC5BA5}"/>
                </a:ext>
              </a:extLst>
            </p:cNvPr>
            <p:cNvSpPr txBox="1">
              <a:spLocks/>
            </p:cNvSpPr>
            <p:nvPr/>
          </p:nvSpPr>
          <p:spPr>
            <a:xfrm>
              <a:off x="472370" y="5478182"/>
              <a:ext cx="4590314" cy="327306"/>
            </a:xfrm>
            <a:prstGeom prst="rect">
              <a:avLst/>
            </a:prstGeom>
          </p:spPr>
          <p:txBody>
            <a:bodyPr vert="horz" lIns="150781" tIns="75390" rIns="150781" bIns="75390" rtlCol="0" anchor="t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ru-RU" sz="1800" i="1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Наставник: </a:t>
              </a:r>
              <a:r>
                <a:rPr lang="ru-RU" sz="1800" b="1" i="1" dirty="0">
                  <a:solidFill>
                    <a:srgbClr val="008D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Ковалева Татьяна  </a:t>
              </a:r>
            </a:p>
          </p:txBody>
        </p:sp>
      </p:grpSp>
      <p:grpSp>
        <p:nvGrpSpPr>
          <p:cNvPr id="2" name="!!Актуальность">
            <a:extLst>
              <a:ext uri="{FF2B5EF4-FFF2-40B4-BE49-F238E27FC236}">
                <a16:creationId xmlns:a16="http://schemas.microsoft.com/office/drawing/2014/main" id="{440200B5-CB47-A1E1-5A21-5FCC2A68D2CE}"/>
              </a:ext>
            </a:extLst>
          </p:cNvPr>
          <p:cNvGrpSpPr/>
          <p:nvPr/>
        </p:nvGrpSpPr>
        <p:grpSpPr>
          <a:xfrm>
            <a:off x="12904386" y="982844"/>
            <a:ext cx="1440000" cy="1440000"/>
            <a:chOff x="8158322" y="2712951"/>
            <a:chExt cx="1440000" cy="1450181"/>
          </a:xfrm>
          <a:effectLst>
            <a:reflection endPos="0" dist="50800" dir="5400000" sy="-100000" algn="bl" rotWithShape="0"/>
          </a:effectLst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C442414F-02B4-023F-259C-4993999BD549}"/>
                </a:ext>
              </a:extLst>
            </p:cNvPr>
            <p:cNvSpPr/>
            <p:nvPr/>
          </p:nvSpPr>
          <p:spPr>
            <a:xfrm rot="19022458">
              <a:off x="8158322" y="2712951"/>
              <a:ext cx="1440000" cy="1450181"/>
            </a:xfrm>
            <a:custGeom>
              <a:avLst/>
              <a:gdLst>
                <a:gd name="connsiteX0" fmla="*/ 0 w 1440000"/>
                <a:gd name="connsiteY0" fmla="*/ 0 h 1450181"/>
                <a:gd name="connsiteX1" fmla="*/ 1440000 w 1440000"/>
                <a:gd name="connsiteY1" fmla="*/ 0 h 1450181"/>
                <a:gd name="connsiteX2" fmla="*/ 1440000 w 1440000"/>
                <a:gd name="connsiteY2" fmla="*/ 1450181 h 1450181"/>
                <a:gd name="connsiteX3" fmla="*/ 0 w 1440000"/>
                <a:gd name="connsiteY3" fmla="*/ 1450181 h 1450181"/>
                <a:gd name="connsiteX4" fmla="*/ 0 w 1440000"/>
                <a:gd name="connsiteY4" fmla="*/ 0 h 1450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0000" h="1450181" fill="none" extrusionOk="0">
                  <a:moveTo>
                    <a:pt x="0" y="0"/>
                  </a:moveTo>
                  <a:cubicBezTo>
                    <a:pt x="198234" y="38794"/>
                    <a:pt x="943727" y="29183"/>
                    <a:pt x="1440000" y="0"/>
                  </a:cubicBezTo>
                  <a:cubicBezTo>
                    <a:pt x="1569874" y="715677"/>
                    <a:pt x="1461987" y="866081"/>
                    <a:pt x="1440000" y="1450181"/>
                  </a:cubicBezTo>
                  <a:cubicBezTo>
                    <a:pt x="1015125" y="1340873"/>
                    <a:pt x="657931" y="1373537"/>
                    <a:pt x="0" y="1450181"/>
                  </a:cubicBezTo>
                  <a:cubicBezTo>
                    <a:pt x="-53819" y="845935"/>
                    <a:pt x="77625" y="556088"/>
                    <a:pt x="0" y="0"/>
                  </a:cubicBezTo>
                  <a:close/>
                </a:path>
                <a:path w="1440000" h="1450181" stroke="0" extrusionOk="0">
                  <a:moveTo>
                    <a:pt x="0" y="0"/>
                  </a:moveTo>
                  <a:cubicBezTo>
                    <a:pt x="703065" y="69610"/>
                    <a:pt x="1042561" y="-32973"/>
                    <a:pt x="1440000" y="0"/>
                  </a:cubicBezTo>
                  <a:cubicBezTo>
                    <a:pt x="1405860" y="386118"/>
                    <a:pt x="1313987" y="1245787"/>
                    <a:pt x="1440000" y="1450181"/>
                  </a:cubicBezTo>
                  <a:cubicBezTo>
                    <a:pt x="1244351" y="1406864"/>
                    <a:pt x="513492" y="1380399"/>
                    <a:pt x="0" y="1450181"/>
                  </a:cubicBezTo>
                  <a:cubicBezTo>
                    <a:pt x="-47382" y="808436"/>
                    <a:pt x="-113773" y="234865"/>
                    <a:pt x="0" y="0"/>
                  </a:cubicBezTo>
                  <a:close/>
                </a:path>
              </a:pathLst>
            </a:custGeom>
            <a:ln>
              <a:extLst>
                <a:ext uri="{C807C97D-BFC1-408E-A445-0C87EB9F89A2}">
                  <ask:lineSketchStyleProps xmlns:ask="http://schemas.microsoft.com/office/drawing/2018/sketchyshapes" sd="1952538544">
                    <a:prstGeom prst="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  <a:effectLst>
              <a:glow>
                <a:schemeClr val="accent1"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Рисунок 5" descr="Изображение выглядит как Графика, графический дизайн, графическая вставка, снимок экрана&#10;&#10;Автоматически созданное описание">
              <a:extLst>
                <a:ext uri="{FF2B5EF4-FFF2-40B4-BE49-F238E27FC236}">
                  <a16:creationId xmlns:a16="http://schemas.microsoft.com/office/drawing/2014/main" id="{2DC24822-C594-B36C-2F61-F6F6287FD5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0003" y="2934874"/>
              <a:ext cx="846397" cy="846397"/>
            </a:xfrm>
            <a:prstGeom prst="rect">
              <a:avLst/>
            </a:prstGeom>
          </p:spPr>
        </p:pic>
      </p:grp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7E5990C-5EA4-50A3-3C29-21A2632D0A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9174" y="3140196"/>
            <a:ext cx="4748372" cy="351256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544844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!!Решение">
            <a:extLst>
              <a:ext uri="{FF2B5EF4-FFF2-40B4-BE49-F238E27FC236}">
                <a16:creationId xmlns:a16="http://schemas.microsoft.com/office/drawing/2014/main" id="{662D40CB-B3DF-5FED-3A27-1CA4BEC0BBA3}"/>
              </a:ext>
            </a:extLst>
          </p:cNvPr>
          <p:cNvGrpSpPr/>
          <p:nvPr/>
        </p:nvGrpSpPr>
        <p:grpSpPr>
          <a:xfrm>
            <a:off x="12984888" y="2037817"/>
            <a:ext cx="1440000" cy="1450181"/>
            <a:chOff x="934236" y="3975061"/>
            <a:chExt cx="1440000" cy="1450181"/>
          </a:xfrm>
          <a:effectLst>
            <a:glow>
              <a:schemeClr val="accent1"/>
            </a:glow>
          </a:effectLst>
        </p:grpSpPr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id="{CF143F68-D777-ACA9-242B-E89C4C9C6365}"/>
                </a:ext>
              </a:extLst>
            </p:cNvPr>
            <p:cNvSpPr/>
            <p:nvPr/>
          </p:nvSpPr>
          <p:spPr>
            <a:xfrm rot="19022458">
              <a:off x="934236" y="3975061"/>
              <a:ext cx="1440000" cy="1450181"/>
            </a:xfrm>
            <a:custGeom>
              <a:avLst/>
              <a:gdLst>
                <a:gd name="connsiteX0" fmla="*/ 0 w 1440000"/>
                <a:gd name="connsiteY0" fmla="*/ 0 h 1450181"/>
                <a:gd name="connsiteX1" fmla="*/ 1440000 w 1440000"/>
                <a:gd name="connsiteY1" fmla="*/ 0 h 1450181"/>
                <a:gd name="connsiteX2" fmla="*/ 1440000 w 1440000"/>
                <a:gd name="connsiteY2" fmla="*/ 1450181 h 1450181"/>
                <a:gd name="connsiteX3" fmla="*/ 0 w 1440000"/>
                <a:gd name="connsiteY3" fmla="*/ 1450181 h 1450181"/>
                <a:gd name="connsiteX4" fmla="*/ 0 w 1440000"/>
                <a:gd name="connsiteY4" fmla="*/ 0 h 1450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0000" h="1450181" fill="none" extrusionOk="0">
                  <a:moveTo>
                    <a:pt x="0" y="0"/>
                  </a:moveTo>
                  <a:cubicBezTo>
                    <a:pt x="198234" y="38794"/>
                    <a:pt x="943727" y="29183"/>
                    <a:pt x="1440000" y="0"/>
                  </a:cubicBezTo>
                  <a:cubicBezTo>
                    <a:pt x="1569874" y="715677"/>
                    <a:pt x="1461987" y="866081"/>
                    <a:pt x="1440000" y="1450181"/>
                  </a:cubicBezTo>
                  <a:cubicBezTo>
                    <a:pt x="1015125" y="1340873"/>
                    <a:pt x="657931" y="1373537"/>
                    <a:pt x="0" y="1450181"/>
                  </a:cubicBezTo>
                  <a:cubicBezTo>
                    <a:pt x="-53819" y="845935"/>
                    <a:pt x="77625" y="556088"/>
                    <a:pt x="0" y="0"/>
                  </a:cubicBezTo>
                  <a:close/>
                </a:path>
                <a:path w="1440000" h="1450181" stroke="0" extrusionOk="0">
                  <a:moveTo>
                    <a:pt x="0" y="0"/>
                  </a:moveTo>
                  <a:cubicBezTo>
                    <a:pt x="703065" y="69610"/>
                    <a:pt x="1042561" y="-32973"/>
                    <a:pt x="1440000" y="0"/>
                  </a:cubicBezTo>
                  <a:cubicBezTo>
                    <a:pt x="1405860" y="386118"/>
                    <a:pt x="1313987" y="1245787"/>
                    <a:pt x="1440000" y="1450181"/>
                  </a:cubicBezTo>
                  <a:cubicBezTo>
                    <a:pt x="1244351" y="1406864"/>
                    <a:pt x="513492" y="1380399"/>
                    <a:pt x="0" y="1450181"/>
                  </a:cubicBezTo>
                  <a:cubicBezTo>
                    <a:pt x="-47382" y="808436"/>
                    <a:pt x="-113773" y="234865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extLst>
                <a:ext uri="{C807C97D-BFC1-408E-A445-0C87EB9F89A2}">
                  <ask:lineSketchStyleProps xmlns:ask="http://schemas.microsoft.com/office/drawing/2018/sketchyshapes" sd="1952538544">
                    <a:prstGeom prst="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  <a:effectLst>
              <a:glow>
                <a:schemeClr val="accent1"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29" name="Рисунок 28" descr="Изображение выглядит как логотип, Графика, графическая вставка, символ&#10;&#10;Автоматически созданное описание">
              <a:extLst>
                <a:ext uri="{FF2B5EF4-FFF2-40B4-BE49-F238E27FC236}">
                  <a16:creationId xmlns:a16="http://schemas.microsoft.com/office/drawing/2014/main" id="{CCB47853-27EA-AFE6-A1E4-0A589EC8BC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1899" y="4188315"/>
              <a:ext cx="1023671" cy="1023671"/>
            </a:xfrm>
            <a:prstGeom prst="rect">
              <a:avLst/>
            </a:prstGeom>
          </p:spPr>
        </p:pic>
      </p:grpSp>
      <p:pic>
        <p:nvPicPr>
          <p:cNvPr id="10" name="!!лого2">
            <a:extLst>
              <a:ext uri="{FF2B5EF4-FFF2-40B4-BE49-F238E27FC236}">
                <a16:creationId xmlns:a16="http://schemas.microsoft.com/office/drawing/2014/main" id="{5D459CE8-F262-124A-E88A-D219427019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72" b="21872"/>
          <a:stretch/>
        </p:blipFill>
        <p:spPr bwMode="auto">
          <a:xfrm>
            <a:off x="10324090" y="-2751569"/>
            <a:ext cx="4250169" cy="425016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!!лого1">
            <a:extLst>
              <a:ext uri="{FF2B5EF4-FFF2-40B4-BE49-F238E27FC236}">
                <a16:creationId xmlns:a16="http://schemas.microsoft.com/office/drawing/2014/main" id="{6100BE1C-1D5E-FFB0-614E-72AD3390E3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6006" y="6305112"/>
            <a:ext cx="1626869" cy="2891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4">
            <a:extLst>
              <a:ext uri="{FF2B5EF4-FFF2-40B4-BE49-F238E27FC236}">
                <a16:creationId xmlns:a16="http://schemas.microsoft.com/office/drawing/2014/main" id="{28317E04-47F4-F11A-06F9-89456AF4D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450" y="943869"/>
            <a:ext cx="5539550" cy="598558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Актуальность проекта</a:t>
            </a:r>
          </a:p>
        </p:txBody>
      </p:sp>
      <p:sp>
        <p:nvSpPr>
          <p:cNvPr id="9" name="Текст 19">
            <a:extLst>
              <a:ext uri="{FF2B5EF4-FFF2-40B4-BE49-F238E27FC236}">
                <a16:creationId xmlns:a16="http://schemas.microsoft.com/office/drawing/2014/main" id="{527C4EF1-58EE-F372-451D-298D201F43FA}"/>
              </a:ext>
            </a:extLst>
          </p:cNvPr>
          <p:cNvSpPr txBox="1">
            <a:spLocks/>
          </p:cNvSpPr>
          <p:nvPr/>
        </p:nvSpPr>
        <p:spPr>
          <a:xfrm>
            <a:off x="361887" y="1898805"/>
            <a:ext cx="6785673" cy="204262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None/>
            </a:pPr>
            <a:r>
              <a:rPr lang="ru-RU" sz="1800" dirty="0">
                <a:solidFill>
                  <a:schemeClr val="bg2">
                    <a:lumMod val="25000"/>
                  </a:schemeClr>
                </a:solidFill>
              </a:rPr>
              <a:t>Мы все знаем, как важно уметь общаться с людьми в нашей повседневной жизни. Навыки эффективного общения необходимы в различных ситуациях и для установления контакта с разными людьми. Умение эффективно общаться позволяет легко устанавливать дружеские отношения с окружающими, повышает наш престиж и популярность среди коллег, друзей и знакомых.</a:t>
            </a:r>
          </a:p>
          <a:p>
            <a:endParaRPr lang="ru-RU" sz="1800" dirty="0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E77199F9-2933-9361-DAD0-DB4BE0E84DDD}"/>
              </a:ext>
            </a:extLst>
          </p:cNvPr>
          <p:cNvGrpSpPr/>
          <p:nvPr/>
        </p:nvGrpSpPr>
        <p:grpSpPr>
          <a:xfrm>
            <a:off x="-8851899" y="3176708"/>
            <a:ext cx="8102599" cy="2665292"/>
            <a:chOff x="472370" y="3731822"/>
            <a:chExt cx="8538253" cy="2073666"/>
          </a:xfrm>
        </p:grpSpPr>
        <p:sp>
          <p:nvSpPr>
            <p:cNvPr id="3" name="Заголовок 1">
              <a:extLst>
                <a:ext uri="{FF2B5EF4-FFF2-40B4-BE49-F238E27FC236}">
                  <a16:creationId xmlns:a16="http://schemas.microsoft.com/office/drawing/2014/main" id="{63B5A40E-A170-B833-C9F6-F4C90B2F73B7}"/>
                </a:ext>
              </a:extLst>
            </p:cNvPr>
            <p:cNvSpPr txBox="1">
              <a:spLocks/>
            </p:cNvSpPr>
            <p:nvPr/>
          </p:nvSpPr>
          <p:spPr>
            <a:xfrm>
              <a:off x="472370" y="3731822"/>
              <a:ext cx="8538253" cy="1272582"/>
            </a:xfrm>
            <a:prstGeom prst="rect">
              <a:avLst/>
            </a:prstGeom>
          </p:spPr>
          <p:txBody>
            <a:bodyPr vert="horz" lIns="150781" tIns="75390" rIns="150781" bIns="75390" rtlCol="0" anchor="b">
              <a:normAutofit lnSpcReduction="100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20000"/>
                </a:lnSpc>
              </a:pPr>
              <a:r>
                <a:rPr lang="ru-RU" sz="4400" b="1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Приложение для </a:t>
              </a:r>
            </a:p>
            <a:p>
              <a:pPr algn="l">
                <a:lnSpc>
                  <a:spcPct val="120000"/>
                </a:lnSpc>
              </a:pPr>
              <a:r>
                <a:rPr lang="ru-RU" sz="4400" b="1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социализации «</a:t>
              </a:r>
              <a:r>
                <a:rPr lang="en-US" sz="4400" b="1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GRADLINK</a:t>
              </a:r>
              <a:r>
                <a:rPr lang="ru-RU" sz="4400" b="1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»</a:t>
              </a:r>
            </a:p>
          </p:txBody>
        </p:sp>
        <p:sp>
          <p:nvSpPr>
            <p:cNvPr id="12" name="Заголовок 1">
              <a:extLst>
                <a:ext uri="{FF2B5EF4-FFF2-40B4-BE49-F238E27FC236}">
                  <a16:creationId xmlns:a16="http://schemas.microsoft.com/office/drawing/2014/main" id="{ECDAA475-C999-7980-03A9-A2B487212AB6}"/>
                </a:ext>
              </a:extLst>
            </p:cNvPr>
            <p:cNvSpPr txBox="1">
              <a:spLocks/>
            </p:cNvSpPr>
            <p:nvPr/>
          </p:nvSpPr>
          <p:spPr>
            <a:xfrm>
              <a:off x="472370" y="5238458"/>
              <a:ext cx="6932312" cy="403377"/>
            </a:xfrm>
            <a:prstGeom prst="rect">
              <a:avLst/>
            </a:prstGeom>
          </p:spPr>
          <p:txBody>
            <a:bodyPr vert="horz" lIns="150781" tIns="75390" rIns="150781" bIns="75390" rtlCol="0" anchor="t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ru-RU" sz="1800" i="1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Руководитель проекта: </a:t>
              </a:r>
              <a:r>
                <a:rPr lang="ru-RU" sz="1800" b="1" i="1" dirty="0">
                  <a:solidFill>
                    <a:srgbClr val="008D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Зубарев Александр Андреевич  </a:t>
              </a:r>
            </a:p>
          </p:txBody>
        </p:sp>
        <p:sp>
          <p:nvSpPr>
            <p:cNvPr id="13" name="Заголовок 1">
              <a:extLst>
                <a:ext uri="{FF2B5EF4-FFF2-40B4-BE49-F238E27FC236}">
                  <a16:creationId xmlns:a16="http://schemas.microsoft.com/office/drawing/2014/main" id="{7D38C657-BC25-DD74-339F-151D34800649}"/>
                </a:ext>
              </a:extLst>
            </p:cNvPr>
            <p:cNvSpPr txBox="1">
              <a:spLocks/>
            </p:cNvSpPr>
            <p:nvPr/>
          </p:nvSpPr>
          <p:spPr>
            <a:xfrm>
              <a:off x="472370" y="5478182"/>
              <a:ext cx="4590314" cy="327306"/>
            </a:xfrm>
            <a:prstGeom prst="rect">
              <a:avLst/>
            </a:prstGeom>
          </p:spPr>
          <p:txBody>
            <a:bodyPr vert="horz" lIns="150781" tIns="75390" rIns="150781" bIns="75390" rtlCol="0" anchor="t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ru-RU" sz="1800" i="1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Наставник: </a:t>
              </a:r>
              <a:r>
                <a:rPr lang="ru-RU" sz="1800" b="1" i="1" dirty="0">
                  <a:solidFill>
                    <a:srgbClr val="008D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Ковалева Татьяна  </a:t>
              </a:r>
            </a:p>
          </p:txBody>
        </p:sp>
      </p:grpSp>
      <p:grpSp>
        <p:nvGrpSpPr>
          <p:cNvPr id="25" name="!!Актуальность">
            <a:extLst>
              <a:ext uri="{FF2B5EF4-FFF2-40B4-BE49-F238E27FC236}">
                <a16:creationId xmlns:a16="http://schemas.microsoft.com/office/drawing/2014/main" id="{7DF529C1-6428-6553-6209-4749837DF7B8}"/>
              </a:ext>
            </a:extLst>
          </p:cNvPr>
          <p:cNvGrpSpPr/>
          <p:nvPr/>
        </p:nvGrpSpPr>
        <p:grpSpPr>
          <a:xfrm>
            <a:off x="8572441" y="976997"/>
            <a:ext cx="1440000" cy="1440000"/>
            <a:chOff x="8158322" y="2712951"/>
            <a:chExt cx="1440000" cy="1450181"/>
          </a:xfrm>
          <a:effectLst>
            <a:reflection endPos="0" dist="50800" dir="5400000" sy="-100000" algn="bl" rotWithShape="0"/>
          </a:effectLst>
        </p:grpSpPr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D9A849D4-159A-1494-88C9-5537ED8B3352}"/>
                </a:ext>
              </a:extLst>
            </p:cNvPr>
            <p:cNvSpPr/>
            <p:nvPr/>
          </p:nvSpPr>
          <p:spPr>
            <a:xfrm rot="19022458">
              <a:off x="8158322" y="2712951"/>
              <a:ext cx="1440000" cy="1450181"/>
            </a:xfrm>
            <a:custGeom>
              <a:avLst/>
              <a:gdLst>
                <a:gd name="connsiteX0" fmla="*/ 0 w 1440000"/>
                <a:gd name="connsiteY0" fmla="*/ 0 h 1450181"/>
                <a:gd name="connsiteX1" fmla="*/ 1440000 w 1440000"/>
                <a:gd name="connsiteY1" fmla="*/ 0 h 1450181"/>
                <a:gd name="connsiteX2" fmla="*/ 1440000 w 1440000"/>
                <a:gd name="connsiteY2" fmla="*/ 1450181 h 1450181"/>
                <a:gd name="connsiteX3" fmla="*/ 0 w 1440000"/>
                <a:gd name="connsiteY3" fmla="*/ 1450181 h 1450181"/>
                <a:gd name="connsiteX4" fmla="*/ 0 w 1440000"/>
                <a:gd name="connsiteY4" fmla="*/ 0 h 1450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0000" h="1450181" fill="none" extrusionOk="0">
                  <a:moveTo>
                    <a:pt x="0" y="0"/>
                  </a:moveTo>
                  <a:cubicBezTo>
                    <a:pt x="198234" y="38794"/>
                    <a:pt x="943727" y="29183"/>
                    <a:pt x="1440000" y="0"/>
                  </a:cubicBezTo>
                  <a:cubicBezTo>
                    <a:pt x="1569874" y="715677"/>
                    <a:pt x="1461987" y="866081"/>
                    <a:pt x="1440000" y="1450181"/>
                  </a:cubicBezTo>
                  <a:cubicBezTo>
                    <a:pt x="1015125" y="1340873"/>
                    <a:pt x="657931" y="1373537"/>
                    <a:pt x="0" y="1450181"/>
                  </a:cubicBezTo>
                  <a:cubicBezTo>
                    <a:pt x="-53819" y="845935"/>
                    <a:pt x="77625" y="556088"/>
                    <a:pt x="0" y="0"/>
                  </a:cubicBezTo>
                  <a:close/>
                </a:path>
                <a:path w="1440000" h="1450181" stroke="0" extrusionOk="0">
                  <a:moveTo>
                    <a:pt x="0" y="0"/>
                  </a:moveTo>
                  <a:cubicBezTo>
                    <a:pt x="703065" y="69610"/>
                    <a:pt x="1042561" y="-32973"/>
                    <a:pt x="1440000" y="0"/>
                  </a:cubicBezTo>
                  <a:cubicBezTo>
                    <a:pt x="1405860" y="386118"/>
                    <a:pt x="1313987" y="1245787"/>
                    <a:pt x="1440000" y="1450181"/>
                  </a:cubicBezTo>
                  <a:cubicBezTo>
                    <a:pt x="1244351" y="1406864"/>
                    <a:pt x="513492" y="1380399"/>
                    <a:pt x="0" y="1450181"/>
                  </a:cubicBezTo>
                  <a:cubicBezTo>
                    <a:pt x="-47382" y="808436"/>
                    <a:pt x="-113773" y="234865"/>
                    <a:pt x="0" y="0"/>
                  </a:cubicBezTo>
                  <a:close/>
                </a:path>
              </a:pathLst>
            </a:custGeom>
            <a:ln>
              <a:extLst>
                <a:ext uri="{C807C97D-BFC1-408E-A445-0C87EB9F89A2}">
                  <ask:lineSketchStyleProps xmlns:ask="http://schemas.microsoft.com/office/drawing/2018/sketchyshapes" sd="1952538544">
                    <a:prstGeom prst="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  <a:effectLst>
              <a:glow>
                <a:schemeClr val="accent1"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6" name="Рисунок 15" descr="Изображение выглядит как Графика, графический дизайн, графическая вставка, снимок экрана&#10;&#10;Автоматически созданное описание">
              <a:extLst>
                <a:ext uri="{FF2B5EF4-FFF2-40B4-BE49-F238E27FC236}">
                  <a16:creationId xmlns:a16="http://schemas.microsoft.com/office/drawing/2014/main" id="{A0C33CB8-D8A2-A46D-28F3-D0D4D49A6D8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0003" y="2934874"/>
              <a:ext cx="846397" cy="846397"/>
            </a:xfrm>
            <a:prstGeom prst="rect">
              <a:avLst/>
            </a:prstGeom>
          </p:spPr>
        </p:pic>
      </p:grp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9A8785B-8311-B675-2239-85BAAF5078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5389" y="2979045"/>
            <a:ext cx="4748372" cy="351256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92C7CFB-FDAC-D8B3-1623-1675C613B9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5450" y="2018262"/>
            <a:ext cx="5681699" cy="378543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5064811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!!лого2">
            <a:extLst>
              <a:ext uri="{FF2B5EF4-FFF2-40B4-BE49-F238E27FC236}">
                <a16:creationId xmlns:a16="http://schemas.microsoft.com/office/drawing/2014/main" id="{5A3C9327-8EAD-B191-0168-CB9B87F6E8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72" b="21872"/>
          <a:stretch/>
        </p:blipFill>
        <p:spPr bwMode="auto">
          <a:xfrm>
            <a:off x="10324090" y="-2751569"/>
            <a:ext cx="4250169" cy="425016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!!лого1">
            <a:extLst>
              <a:ext uri="{FF2B5EF4-FFF2-40B4-BE49-F238E27FC236}">
                <a16:creationId xmlns:a16="http://schemas.microsoft.com/office/drawing/2014/main" id="{79ADF9CA-00B4-4B20-3B7A-2700F7524F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6006" y="6305112"/>
            <a:ext cx="1626869" cy="2891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14">
            <a:extLst>
              <a:ext uri="{FF2B5EF4-FFF2-40B4-BE49-F238E27FC236}">
                <a16:creationId xmlns:a16="http://schemas.microsoft.com/office/drawing/2014/main" id="{2D358838-779F-77F4-DD40-4B99DA7D2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813" y="7630419"/>
            <a:ext cx="8968550" cy="598558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Актуальность проекта</a:t>
            </a: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B77364E9-BF91-66A6-19BA-1ED60A64CDA8}"/>
              </a:ext>
            </a:extLst>
          </p:cNvPr>
          <p:cNvGrpSpPr/>
          <p:nvPr/>
        </p:nvGrpSpPr>
        <p:grpSpPr>
          <a:xfrm>
            <a:off x="550863" y="784744"/>
            <a:ext cx="5940426" cy="3638003"/>
            <a:chOff x="550863" y="784744"/>
            <a:chExt cx="5940426" cy="3638003"/>
          </a:xfrm>
        </p:grpSpPr>
        <p:sp>
          <p:nvSpPr>
            <p:cNvPr id="7" name="Заголовок 9">
              <a:extLst>
                <a:ext uri="{FF2B5EF4-FFF2-40B4-BE49-F238E27FC236}">
                  <a16:creationId xmlns:a16="http://schemas.microsoft.com/office/drawing/2014/main" id="{61FD2B22-A17B-3F2F-69D1-4B1E6CA29D22}"/>
                </a:ext>
              </a:extLst>
            </p:cNvPr>
            <p:cNvSpPr txBox="1">
              <a:spLocks/>
            </p:cNvSpPr>
            <p:nvPr/>
          </p:nvSpPr>
          <p:spPr>
            <a:xfrm>
              <a:off x="550863" y="784744"/>
              <a:ext cx="2964497" cy="95261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ru-RU" b="1" dirty="0">
                  <a:solidFill>
                    <a:schemeClr val="bg2">
                      <a:lumMod val="25000"/>
                    </a:schemeClr>
                  </a:solidFill>
                </a:rPr>
                <a:t>Проблема</a:t>
              </a:r>
            </a:p>
          </p:txBody>
        </p:sp>
        <p:sp>
          <p:nvSpPr>
            <p:cNvPr id="8" name="Текст 13">
              <a:extLst>
                <a:ext uri="{FF2B5EF4-FFF2-40B4-BE49-F238E27FC236}">
                  <a16:creationId xmlns:a16="http://schemas.microsoft.com/office/drawing/2014/main" id="{159AB57B-10EB-941F-4066-4FEE716A983F}"/>
                </a:ext>
              </a:extLst>
            </p:cNvPr>
            <p:cNvSpPr txBox="1">
              <a:spLocks/>
            </p:cNvSpPr>
            <p:nvPr/>
          </p:nvSpPr>
          <p:spPr>
            <a:xfrm>
              <a:off x="550863" y="1974822"/>
              <a:ext cx="5940426" cy="2447925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ru-RU" sz="1400" dirty="0">
                  <a:solidFill>
                    <a:schemeClr val="bg2">
                      <a:lumMod val="25000"/>
                    </a:schemeClr>
                  </a:solidFill>
                </a:rPr>
                <a:t>Проблема студентов и абитуриентов, не знающих города и не имеющих (или в малом количестве) знакомств в этом городе</a:t>
              </a:r>
            </a:p>
            <a:p>
              <a:pPr marL="0" indent="0">
                <a:buNone/>
              </a:pPr>
              <a:r>
                <a:rPr lang="ru-RU" sz="1400" dirty="0">
                  <a:solidFill>
                    <a:schemeClr val="bg2">
                      <a:lumMod val="25000"/>
                    </a:schemeClr>
                  </a:solidFill>
                </a:rPr>
                <a:t>По результатам исследования, свыше 80% процентов всех опрошенных это приезжие студенты из других городов, они сталкиваются с такими проблемами как, не знание города (36%), отсутствие знакомых и друзей(37%), Акклиматизация (27%).</a:t>
              </a:r>
              <a:br>
                <a:rPr lang="ru-RU" sz="1400" dirty="0">
                  <a:solidFill>
                    <a:schemeClr val="bg2">
                      <a:lumMod val="25000"/>
                    </a:schemeClr>
                  </a:solidFill>
                </a:rPr>
              </a:br>
              <a:r>
                <a:rPr lang="ru-RU" sz="1400" dirty="0">
                  <a:solidFill>
                    <a:schemeClr val="bg2">
                      <a:lumMod val="25000"/>
                    </a:schemeClr>
                  </a:solidFill>
                </a:rPr>
                <a:t>Это решение</a:t>
              </a:r>
              <a:br>
                <a:rPr lang="ru-RU" sz="1400" dirty="0">
                  <a:solidFill>
                    <a:schemeClr val="bg2">
                      <a:lumMod val="25000"/>
                    </a:schemeClr>
                  </a:solidFill>
                </a:rPr>
              </a:br>
              <a:r>
                <a:rPr lang="ru-RU" sz="1400" dirty="0">
                  <a:solidFill>
                    <a:schemeClr val="bg2">
                      <a:lumMod val="25000"/>
                    </a:schemeClr>
                  </a:solidFill>
                </a:rPr>
                <a:t>Приложение позволяет студентам с разными интересами и хобби найти друг друга для общения в рамках вуза.</a:t>
              </a:r>
            </a:p>
            <a:p>
              <a:pPr marL="0" indent="0">
                <a:buNone/>
              </a:pPr>
              <a:endParaRPr lang="ru-RU" sz="1300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grpSp>
        <p:nvGrpSpPr>
          <p:cNvPr id="21" name="!!Решение">
            <a:extLst>
              <a:ext uri="{FF2B5EF4-FFF2-40B4-BE49-F238E27FC236}">
                <a16:creationId xmlns:a16="http://schemas.microsoft.com/office/drawing/2014/main" id="{D9B08D0C-D5CE-FEAD-ED50-408344040F75}"/>
              </a:ext>
            </a:extLst>
          </p:cNvPr>
          <p:cNvGrpSpPr/>
          <p:nvPr/>
        </p:nvGrpSpPr>
        <p:grpSpPr>
          <a:xfrm>
            <a:off x="14272337" y="2473695"/>
            <a:ext cx="1440000" cy="1450181"/>
            <a:chOff x="934236" y="3975061"/>
            <a:chExt cx="1440000" cy="1450181"/>
          </a:xfrm>
          <a:solidFill>
            <a:schemeClr val="accent4"/>
          </a:solidFill>
          <a:effectLst>
            <a:glow>
              <a:schemeClr val="accent1"/>
            </a:glow>
          </a:effectLst>
        </p:grpSpPr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6B6E1065-D51B-9182-6712-AAB3B9D07A81}"/>
                </a:ext>
              </a:extLst>
            </p:cNvPr>
            <p:cNvSpPr/>
            <p:nvPr/>
          </p:nvSpPr>
          <p:spPr>
            <a:xfrm rot="19022458">
              <a:off x="934236" y="3975061"/>
              <a:ext cx="1440000" cy="1450181"/>
            </a:xfrm>
            <a:custGeom>
              <a:avLst/>
              <a:gdLst>
                <a:gd name="connsiteX0" fmla="*/ 0 w 1440000"/>
                <a:gd name="connsiteY0" fmla="*/ 0 h 1450181"/>
                <a:gd name="connsiteX1" fmla="*/ 1440000 w 1440000"/>
                <a:gd name="connsiteY1" fmla="*/ 0 h 1450181"/>
                <a:gd name="connsiteX2" fmla="*/ 1440000 w 1440000"/>
                <a:gd name="connsiteY2" fmla="*/ 1450181 h 1450181"/>
                <a:gd name="connsiteX3" fmla="*/ 0 w 1440000"/>
                <a:gd name="connsiteY3" fmla="*/ 1450181 h 1450181"/>
                <a:gd name="connsiteX4" fmla="*/ 0 w 1440000"/>
                <a:gd name="connsiteY4" fmla="*/ 0 h 1450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0000" h="1450181" fill="none" extrusionOk="0">
                  <a:moveTo>
                    <a:pt x="0" y="0"/>
                  </a:moveTo>
                  <a:cubicBezTo>
                    <a:pt x="198234" y="38794"/>
                    <a:pt x="943727" y="29183"/>
                    <a:pt x="1440000" y="0"/>
                  </a:cubicBezTo>
                  <a:cubicBezTo>
                    <a:pt x="1569874" y="715677"/>
                    <a:pt x="1461987" y="866081"/>
                    <a:pt x="1440000" y="1450181"/>
                  </a:cubicBezTo>
                  <a:cubicBezTo>
                    <a:pt x="1015125" y="1340873"/>
                    <a:pt x="657931" y="1373537"/>
                    <a:pt x="0" y="1450181"/>
                  </a:cubicBezTo>
                  <a:cubicBezTo>
                    <a:pt x="-53819" y="845935"/>
                    <a:pt x="77625" y="556088"/>
                    <a:pt x="0" y="0"/>
                  </a:cubicBezTo>
                  <a:close/>
                </a:path>
                <a:path w="1440000" h="1450181" stroke="0" extrusionOk="0">
                  <a:moveTo>
                    <a:pt x="0" y="0"/>
                  </a:moveTo>
                  <a:cubicBezTo>
                    <a:pt x="703065" y="69610"/>
                    <a:pt x="1042561" y="-32973"/>
                    <a:pt x="1440000" y="0"/>
                  </a:cubicBezTo>
                  <a:cubicBezTo>
                    <a:pt x="1405860" y="386118"/>
                    <a:pt x="1313987" y="1245787"/>
                    <a:pt x="1440000" y="1450181"/>
                  </a:cubicBezTo>
                  <a:cubicBezTo>
                    <a:pt x="1244351" y="1406864"/>
                    <a:pt x="513492" y="1380399"/>
                    <a:pt x="0" y="1450181"/>
                  </a:cubicBezTo>
                  <a:cubicBezTo>
                    <a:pt x="-47382" y="808436"/>
                    <a:pt x="-113773" y="234865"/>
                    <a:pt x="0" y="0"/>
                  </a:cubicBezTo>
                  <a:close/>
                </a:path>
              </a:pathLst>
            </a:custGeom>
            <a:grpFill/>
            <a:ln>
              <a:extLst>
                <a:ext uri="{C807C97D-BFC1-408E-A445-0C87EB9F89A2}">
                  <ask:lineSketchStyleProps xmlns:ask="http://schemas.microsoft.com/office/drawing/2018/sketchyshapes" sd="1952538544">
                    <a:prstGeom prst="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  <a:effectLst>
              <a:glow>
                <a:schemeClr val="accent1"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23" name="Рисунок 22" descr="Изображение выглядит как логотип, Графика, графическая вставка, символ&#10;&#10;Автоматически созданное описание">
              <a:extLst>
                <a:ext uri="{FF2B5EF4-FFF2-40B4-BE49-F238E27FC236}">
                  <a16:creationId xmlns:a16="http://schemas.microsoft.com/office/drawing/2014/main" id="{DACEC2BC-EAE0-DB55-D3E0-A16B8B89AB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1157" y="4278347"/>
              <a:ext cx="846398" cy="846398"/>
            </a:xfrm>
            <a:prstGeom prst="rect">
              <a:avLst/>
            </a:prstGeom>
            <a:grpFill/>
          </p:spPr>
        </p:pic>
      </p:grp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0F9DED2-04A4-AAF8-057A-4114E6AE9B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828800"/>
            <a:ext cx="5681699" cy="378543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14" name="Текст 19">
            <a:extLst>
              <a:ext uri="{FF2B5EF4-FFF2-40B4-BE49-F238E27FC236}">
                <a16:creationId xmlns:a16="http://schemas.microsoft.com/office/drawing/2014/main" id="{564F5C49-1DAD-C602-9D69-AD419FFC332B}"/>
              </a:ext>
            </a:extLst>
          </p:cNvPr>
          <p:cNvSpPr txBox="1">
            <a:spLocks/>
          </p:cNvSpPr>
          <p:nvPr/>
        </p:nvSpPr>
        <p:spPr>
          <a:xfrm>
            <a:off x="363188" y="8588972"/>
            <a:ext cx="6785673" cy="204262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None/>
            </a:pPr>
            <a:r>
              <a:rPr lang="ru-RU" sz="1800" dirty="0">
                <a:solidFill>
                  <a:schemeClr val="bg2">
                    <a:lumMod val="25000"/>
                  </a:schemeClr>
                </a:solidFill>
              </a:rPr>
              <a:t>Мы все знаем, как важно уметь общаться с людьми в нашей повседневной жизни. Навыки эффективного общения необходимы в различных ситуациях и для установления контакта с разными людьми. Умение эффективно общаться позволяет легко устанавливать дружеские отношения с окружающими, повышает наш престиж и популярность среди коллег, друзей и знакомых.</a:t>
            </a:r>
          </a:p>
          <a:p>
            <a:endParaRPr lang="ru-RU" sz="18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79654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!!лого2">
            <a:extLst>
              <a:ext uri="{FF2B5EF4-FFF2-40B4-BE49-F238E27FC236}">
                <a16:creationId xmlns:a16="http://schemas.microsoft.com/office/drawing/2014/main" id="{075CB7B4-6413-5F3B-1B9D-5FBCEBB450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72" b="21872"/>
          <a:stretch/>
        </p:blipFill>
        <p:spPr bwMode="auto">
          <a:xfrm>
            <a:off x="10324090" y="-2751569"/>
            <a:ext cx="4250169" cy="425016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!!лого1">
            <a:extLst>
              <a:ext uri="{FF2B5EF4-FFF2-40B4-BE49-F238E27FC236}">
                <a16:creationId xmlns:a16="http://schemas.microsoft.com/office/drawing/2014/main" id="{0822D542-C87B-295A-9DAD-6D1685020F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6006" y="6305112"/>
            <a:ext cx="1626869" cy="2891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6DC9D203-5D50-6631-9762-3284F11A5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065" y="260350"/>
            <a:ext cx="2680716" cy="537138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ru-RU" sz="4300" b="1" dirty="0">
                <a:solidFill>
                  <a:schemeClr val="bg2">
                    <a:lumMod val="25000"/>
                  </a:schemeClr>
                </a:solidFill>
              </a:rPr>
              <a:t>Решение</a:t>
            </a:r>
          </a:p>
        </p:txBody>
      </p:sp>
      <p:sp>
        <p:nvSpPr>
          <p:cNvPr id="12" name="Текст 8">
            <a:extLst>
              <a:ext uri="{FF2B5EF4-FFF2-40B4-BE49-F238E27FC236}">
                <a16:creationId xmlns:a16="http://schemas.microsoft.com/office/drawing/2014/main" id="{E217E883-2686-003F-5831-8C782C57A9AE}"/>
              </a:ext>
            </a:extLst>
          </p:cNvPr>
          <p:cNvSpPr txBox="1">
            <a:spLocks/>
          </p:cNvSpPr>
          <p:nvPr/>
        </p:nvSpPr>
        <p:spPr>
          <a:xfrm>
            <a:off x="550863" y="1442134"/>
            <a:ext cx="7398436" cy="50348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73075" indent="-457200">
              <a:buFont typeface="Arial" panose="020B0604020202020204" pitchFamily="34" charset="0"/>
              <a:buAutoNum type="arabicPeriod"/>
            </a:pPr>
            <a:r>
              <a:rPr lang="ru-RU" sz="1500" dirty="0">
                <a:solidFill>
                  <a:schemeClr val="bg2">
                    <a:lumMod val="25000"/>
                  </a:schemeClr>
                </a:solidFill>
              </a:rPr>
              <a:t>Специализация на студенческой аудитории: приложение предназначено исключительно для участников вуза, что позволяет студентам находить других людей, находящихся в той же академической среде.</a:t>
            </a:r>
          </a:p>
          <a:p>
            <a:pPr marL="473075" indent="-457200">
              <a:buFont typeface="Arial" panose="020B0604020202020204" pitchFamily="34" charset="0"/>
              <a:buAutoNum type="arabicPeriod"/>
            </a:pPr>
            <a:r>
              <a:rPr lang="ru-RU" sz="1500" dirty="0">
                <a:solidFill>
                  <a:schemeClr val="bg2">
                    <a:lumMod val="25000"/>
                  </a:schemeClr>
                </a:solidFill>
              </a:rPr>
              <a:t>Удобство и простота использования: приложение разработано с учетом потребностей студентов, он может предлагать простой и интуитивно понятный интерфейс, а также легкую систему навигации.</a:t>
            </a:r>
          </a:p>
          <a:p>
            <a:pPr marL="473075" indent="-457200">
              <a:buFont typeface="Arial" panose="020B0604020202020204" pitchFamily="34" charset="0"/>
              <a:buAutoNum type="arabicPeriod"/>
            </a:pPr>
            <a:r>
              <a:rPr lang="ru-RU" sz="1500" dirty="0">
                <a:solidFill>
                  <a:schemeClr val="bg2">
                    <a:lumMod val="25000"/>
                  </a:schemeClr>
                </a:solidFill>
              </a:rPr>
              <a:t>Увеличение социального круга: приложение для знакомств внутри вуза позволяет студентам расширить свой круг общения и встретить новых людей, возможно, из других факультетов или программ.</a:t>
            </a:r>
          </a:p>
          <a:p>
            <a:pPr marL="473075" indent="-457200">
              <a:buFont typeface="Arial" panose="020B0604020202020204" pitchFamily="34" charset="0"/>
              <a:buAutoNum type="arabicPeriod"/>
            </a:pPr>
            <a:r>
              <a:rPr lang="ru-RU" sz="1500" dirty="0">
                <a:solidFill>
                  <a:schemeClr val="bg2">
                    <a:lumMod val="25000"/>
                  </a:schemeClr>
                </a:solidFill>
              </a:rPr>
              <a:t>Активности и мероприятия внутри вуза: приложение может информировать о различных активностях и мероприятиях, проходящих внутри вуза, что помогает студентам находить себе компанию или участвовать в интересующих их мероприятиях.</a:t>
            </a:r>
          </a:p>
          <a:p>
            <a:pPr marL="473075" indent="-457200">
              <a:buFont typeface="Arial" panose="020B0604020202020204" pitchFamily="34" charset="0"/>
              <a:buAutoNum type="arabicPeriod"/>
            </a:pPr>
            <a:r>
              <a:rPr lang="ru-RU" sz="1500" dirty="0">
                <a:solidFill>
                  <a:schemeClr val="bg2">
                    <a:lumMod val="25000"/>
                  </a:schemeClr>
                </a:solidFill>
              </a:rPr>
              <a:t>Эксклюзивные предложения: приложение может также предлагать специальные предложения и скидки от местных заведений и компаний, которые будут интересны студентам.</a:t>
            </a:r>
          </a:p>
          <a:p>
            <a:pPr marL="473075" indent="-457200">
              <a:buFont typeface="Arial" panose="020B0604020202020204" pitchFamily="34" charset="0"/>
              <a:buAutoNum type="arabicPeriod"/>
            </a:pPr>
            <a:r>
              <a:rPr lang="ru-RU" sz="1500" dirty="0">
                <a:solidFill>
                  <a:schemeClr val="bg2">
                    <a:lumMod val="25000"/>
                  </a:schemeClr>
                </a:solidFill>
              </a:rPr>
              <a:t>Поддержка академической карьеры: приложение для знакомств внутри вуза будет предлагать материалы и ресурсы по развитию профессиональных и академических навыков, а также связи с выпускниками, которые могут быть полезными для будущей карьеры студентов.</a:t>
            </a:r>
          </a:p>
        </p:txBody>
      </p:sp>
      <p:grpSp>
        <p:nvGrpSpPr>
          <p:cNvPr id="59" name="!!Актуальность">
            <a:extLst>
              <a:ext uri="{FF2B5EF4-FFF2-40B4-BE49-F238E27FC236}">
                <a16:creationId xmlns:a16="http://schemas.microsoft.com/office/drawing/2014/main" id="{4445D79B-B510-AD80-C120-E1507514502D}"/>
              </a:ext>
            </a:extLst>
          </p:cNvPr>
          <p:cNvGrpSpPr/>
          <p:nvPr/>
        </p:nvGrpSpPr>
        <p:grpSpPr>
          <a:xfrm>
            <a:off x="8546681" y="1067447"/>
            <a:ext cx="1440000" cy="1440000"/>
            <a:chOff x="8158322" y="2712951"/>
            <a:chExt cx="1440000" cy="1450181"/>
          </a:xfrm>
          <a:effectLst>
            <a:reflection endPos="0" dist="50800" dir="5400000" sy="-100000" algn="bl" rotWithShape="0"/>
          </a:effectLst>
        </p:grpSpPr>
        <p:sp>
          <p:nvSpPr>
            <p:cNvPr id="60" name="Прямоугольник 59">
              <a:extLst>
                <a:ext uri="{FF2B5EF4-FFF2-40B4-BE49-F238E27FC236}">
                  <a16:creationId xmlns:a16="http://schemas.microsoft.com/office/drawing/2014/main" id="{3FDD2288-9131-763C-B073-02DF7E4B53E8}"/>
                </a:ext>
              </a:extLst>
            </p:cNvPr>
            <p:cNvSpPr/>
            <p:nvPr/>
          </p:nvSpPr>
          <p:spPr>
            <a:xfrm rot="19022458">
              <a:off x="8158322" y="2712951"/>
              <a:ext cx="1440000" cy="1450181"/>
            </a:xfrm>
            <a:custGeom>
              <a:avLst/>
              <a:gdLst>
                <a:gd name="connsiteX0" fmla="*/ 0 w 1440000"/>
                <a:gd name="connsiteY0" fmla="*/ 0 h 1450181"/>
                <a:gd name="connsiteX1" fmla="*/ 1440000 w 1440000"/>
                <a:gd name="connsiteY1" fmla="*/ 0 h 1450181"/>
                <a:gd name="connsiteX2" fmla="*/ 1440000 w 1440000"/>
                <a:gd name="connsiteY2" fmla="*/ 1450181 h 1450181"/>
                <a:gd name="connsiteX3" fmla="*/ 0 w 1440000"/>
                <a:gd name="connsiteY3" fmla="*/ 1450181 h 1450181"/>
                <a:gd name="connsiteX4" fmla="*/ 0 w 1440000"/>
                <a:gd name="connsiteY4" fmla="*/ 0 h 1450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0000" h="1450181" fill="none" extrusionOk="0">
                  <a:moveTo>
                    <a:pt x="0" y="0"/>
                  </a:moveTo>
                  <a:cubicBezTo>
                    <a:pt x="198234" y="38794"/>
                    <a:pt x="943727" y="29183"/>
                    <a:pt x="1440000" y="0"/>
                  </a:cubicBezTo>
                  <a:cubicBezTo>
                    <a:pt x="1569874" y="715677"/>
                    <a:pt x="1461987" y="866081"/>
                    <a:pt x="1440000" y="1450181"/>
                  </a:cubicBezTo>
                  <a:cubicBezTo>
                    <a:pt x="1015125" y="1340873"/>
                    <a:pt x="657931" y="1373537"/>
                    <a:pt x="0" y="1450181"/>
                  </a:cubicBezTo>
                  <a:cubicBezTo>
                    <a:pt x="-53819" y="845935"/>
                    <a:pt x="77625" y="556088"/>
                    <a:pt x="0" y="0"/>
                  </a:cubicBezTo>
                  <a:close/>
                </a:path>
                <a:path w="1440000" h="1450181" stroke="0" extrusionOk="0">
                  <a:moveTo>
                    <a:pt x="0" y="0"/>
                  </a:moveTo>
                  <a:cubicBezTo>
                    <a:pt x="703065" y="69610"/>
                    <a:pt x="1042561" y="-32973"/>
                    <a:pt x="1440000" y="0"/>
                  </a:cubicBezTo>
                  <a:cubicBezTo>
                    <a:pt x="1405860" y="386118"/>
                    <a:pt x="1313987" y="1245787"/>
                    <a:pt x="1440000" y="1450181"/>
                  </a:cubicBezTo>
                  <a:cubicBezTo>
                    <a:pt x="1244351" y="1406864"/>
                    <a:pt x="513492" y="1380399"/>
                    <a:pt x="0" y="1450181"/>
                  </a:cubicBezTo>
                  <a:cubicBezTo>
                    <a:pt x="-47382" y="808436"/>
                    <a:pt x="-113773" y="234865"/>
                    <a:pt x="0" y="0"/>
                  </a:cubicBezTo>
                  <a:close/>
                </a:path>
              </a:pathLst>
            </a:custGeom>
            <a:ln>
              <a:extLst>
                <a:ext uri="{C807C97D-BFC1-408E-A445-0C87EB9F89A2}">
                  <ask:lineSketchStyleProps xmlns:ask="http://schemas.microsoft.com/office/drawing/2018/sketchyshapes" sd="1952538544">
                    <a:prstGeom prst="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  <a:effectLst>
              <a:glow>
                <a:schemeClr val="accent1"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1" name="Рисунок 60" descr="Изображение выглядит как Графика, графический дизайн, графическая вставка, снимок экрана&#10;&#10;Автоматически созданное описание">
              <a:extLst>
                <a:ext uri="{FF2B5EF4-FFF2-40B4-BE49-F238E27FC236}">
                  <a16:creationId xmlns:a16="http://schemas.microsoft.com/office/drawing/2014/main" id="{A270EA12-CC53-599D-8416-A521D89391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0003" y="2934874"/>
              <a:ext cx="846397" cy="846397"/>
            </a:xfrm>
            <a:prstGeom prst="rect">
              <a:avLst/>
            </a:prstGeom>
          </p:spPr>
        </p:pic>
      </p:grpSp>
      <p:grpSp>
        <p:nvGrpSpPr>
          <p:cNvPr id="56" name="!!Решение">
            <a:extLst>
              <a:ext uri="{FF2B5EF4-FFF2-40B4-BE49-F238E27FC236}">
                <a16:creationId xmlns:a16="http://schemas.microsoft.com/office/drawing/2014/main" id="{42565D9B-D7B1-E043-990F-BADB91C313FF}"/>
              </a:ext>
            </a:extLst>
          </p:cNvPr>
          <p:cNvGrpSpPr/>
          <p:nvPr/>
        </p:nvGrpSpPr>
        <p:grpSpPr>
          <a:xfrm>
            <a:off x="8616088" y="1872807"/>
            <a:ext cx="1440000" cy="1450181"/>
            <a:chOff x="934236" y="3975061"/>
            <a:chExt cx="1440000" cy="1450181"/>
          </a:xfrm>
          <a:solidFill>
            <a:schemeClr val="accent4"/>
          </a:solidFill>
          <a:effectLst>
            <a:glow>
              <a:schemeClr val="accent1"/>
            </a:glow>
          </a:effectLst>
        </p:grpSpPr>
        <p:sp>
          <p:nvSpPr>
            <p:cNvPr id="57" name="Прямоугольник 56">
              <a:extLst>
                <a:ext uri="{FF2B5EF4-FFF2-40B4-BE49-F238E27FC236}">
                  <a16:creationId xmlns:a16="http://schemas.microsoft.com/office/drawing/2014/main" id="{E6DED801-195B-F741-5E52-70CEEFC65FBB}"/>
                </a:ext>
              </a:extLst>
            </p:cNvPr>
            <p:cNvSpPr/>
            <p:nvPr/>
          </p:nvSpPr>
          <p:spPr>
            <a:xfrm rot="19022458">
              <a:off x="934236" y="3975061"/>
              <a:ext cx="1440000" cy="1450181"/>
            </a:xfrm>
            <a:custGeom>
              <a:avLst/>
              <a:gdLst>
                <a:gd name="connsiteX0" fmla="*/ 0 w 1440000"/>
                <a:gd name="connsiteY0" fmla="*/ 0 h 1450181"/>
                <a:gd name="connsiteX1" fmla="*/ 1440000 w 1440000"/>
                <a:gd name="connsiteY1" fmla="*/ 0 h 1450181"/>
                <a:gd name="connsiteX2" fmla="*/ 1440000 w 1440000"/>
                <a:gd name="connsiteY2" fmla="*/ 1450181 h 1450181"/>
                <a:gd name="connsiteX3" fmla="*/ 0 w 1440000"/>
                <a:gd name="connsiteY3" fmla="*/ 1450181 h 1450181"/>
                <a:gd name="connsiteX4" fmla="*/ 0 w 1440000"/>
                <a:gd name="connsiteY4" fmla="*/ 0 h 1450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0000" h="1450181" fill="none" extrusionOk="0">
                  <a:moveTo>
                    <a:pt x="0" y="0"/>
                  </a:moveTo>
                  <a:cubicBezTo>
                    <a:pt x="198234" y="38794"/>
                    <a:pt x="943727" y="29183"/>
                    <a:pt x="1440000" y="0"/>
                  </a:cubicBezTo>
                  <a:cubicBezTo>
                    <a:pt x="1569874" y="715677"/>
                    <a:pt x="1461987" y="866081"/>
                    <a:pt x="1440000" y="1450181"/>
                  </a:cubicBezTo>
                  <a:cubicBezTo>
                    <a:pt x="1015125" y="1340873"/>
                    <a:pt x="657931" y="1373537"/>
                    <a:pt x="0" y="1450181"/>
                  </a:cubicBezTo>
                  <a:cubicBezTo>
                    <a:pt x="-53819" y="845935"/>
                    <a:pt x="77625" y="556088"/>
                    <a:pt x="0" y="0"/>
                  </a:cubicBezTo>
                  <a:close/>
                </a:path>
                <a:path w="1440000" h="1450181" stroke="0" extrusionOk="0">
                  <a:moveTo>
                    <a:pt x="0" y="0"/>
                  </a:moveTo>
                  <a:cubicBezTo>
                    <a:pt x="703065" y="69610"/>
                    <a:pt x="1042561" y="-32973"/>
                    <a:pt x="1440000" y="0"/>
                  </a:cubicBezTo>
                  <a:cubicBezTo>
                    <a:pt x="1405860" y="386118"/>
                    <a:pt x="1313987" y="1245787"/>
                    <a:pt x="1440000" y="1450181"/>
                  </a:cubicBezTo>
                  <a:cubicBezTo>
                    <a:pt x="1244351" y="1406864"/>
                    <a:pt x="513492" y="1380399"/>
                    <a:pt x="0" y="1450181"/>
                  </a:cubicBezTo>
                  <a:cubicBezTo>
                    <a:pt x="-47382" y="808436"/>
                    <a:pt x="-113773" y="234865"/>
                    <a:pt x="0" y="0"/>
                  </a:cubicBezTo>
                  <a:close/>
                </a:path>
              </a:pathLst>
            </a:custGeom>
            <a:grpFill/>
            <a:ln>
              <a:extLst>
                <a:ext uri="{C807C97D-BFC1-408E-A445-0C87EB9F89A2}">
                  <ask:lineSketchStyleProps xmlns:ask="http://schemas.microsoft.com/office/drawing/2018/sketchyshapes" sd="1952538544">
                    <a:prstGeom prst="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  <a:effectLst>
              <a:glow>
                <a:schemeClr val="accent1"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58" name="Рисунок 57" descr="Изображение выглядит как логотип, Графика, графическая вставка, символ&#10;&#10;Автоматически созданное описание">
              <a:extLst>
                <a:ext uri="{FF2B5EF4-FFF2-40B4-BE49-F238E27FC236}">
                  <a16:creationId xmlns:a16="http://schemas.microsoft.com/office/drawing/2014/main" id="{5F454340-173D-7194-58B4-819B97DC724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1157" y="4278347"/>
              <a:ext cx="846398" cy="846398"/>
            </a:xfrm>
            <a:prstGeom prst="rect">
              <a:avLst/>
            </a:prstGeom>
            <a:grpFill/>
          </p:spPr>
        </p:pic>
      </p:grpSp>
      <p:grpSp>
        <p:nvGrpSpPr>
          <p:cNvPr id="83" name="!!Рынок">
            <a:extLst>
              <a:ext uri="{FF2B5EF4-FFF2-40B4-BE49-F238E27FC236}">
                <a16:creationId xmlns:a16="http://schemas.microsoft.com/office/drawing/2014/main" id="{17245F41-6A86-85B6-BAC4-BA4D2717E864}"/>
              </a:ext>
            </a:extLst>
          </p:cNvPr>
          <p:cNvGrpSpPr/>
          <p:nvPr/>
        </p:nvGrpSpPr>
        <p:grpSpPr>
          <a:xfrm>
            <a:off x="12984888" y="2688869"/>
            <a:ext cx="1440000" cy="1450181"/>
            <a:chOff x="5050915" y="7220678"/>
            <a:chExt cx="1440000" cy="1450181"/>
          </a:xfrm>
          <a:solidFill>
            <a:srgbClr val="00B050"/>
          </a:solidFill>
        </p:grpSpPr>
        <p:sp>
          <p:nvSpPr>
            <p:cNvPr id="84" name="Прямоугольник 83">
              <a:extLst>
                <a:ext uri="{FF2B5EF4-FFF2-40B4-BE49-F238E27FC236}">
                  <a16:creationId xmlns:a16="http://schemas.microsoft.com/office/drawing/2014/main" id="{5400102E-E0B0-C685-6C51-FE5BF92E8C1C}"/>
                </a:ext>
              </a:extLst>
            </p:cNvPr>
            <p:cNvSpPr/>
            <p:nvPr/>
          </p:nvSpPr>
          <p:spPr>
            <a:xfrm rot="19022458">
              <a:off x="5050915" y="7220678"/>
              <a:ext cx="1440000" cy="1450181"/>
            </a:xfrm>
            <a:custGeom>
              <a:avLst/>
              <a:gdLst>
                <a:gd name="connsiteX0" fmla="*/ 0 w 1440000"/>
                <a:gd name="connsiteY0" fmla="*/ 0 h 1450181"/>
                <a:gd name="connsiteX1" fmla="*/ 1440000 w 1440000"/>
                <a:gd name="connsiteY1" fmla="*/ 0 h 1450181"/>
                <a:gd name="connsiteX2" fmla="*/ 1440000 w 1440000"/>
                <a:gd name="connsiteY2" fmla="*/ 1450181 h 1450181"/>
                <a:gd name="connsiteX3" fmla="*/ 0 w 1440000"/>
                <a:gd name="connsiteY3" fmla="*/ 1450181 h 1450181"/>
                <a:gd name="connsiteX4" fmla="*/ 0 w 1440000"/>
                <a:gd name="connsiteY4" fmla="*/ 0 h 1450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0000" h="1450181" fill="none" extrusionOk="0">
                  <a:moveTo>
                    <a:pt x="0" y="0"/>
                  </a:moveTo>
                  <a:cubicBezTo>
                    <a:pt x="198234" y="38794"/>
                    <a:pt x="943727" y="29183"/>
                    <a:pt x="1440000" y="0"/>
                  </a:cubicBezTo>
                  <a:cubicBezTo>
                    <a:pt x="1569874" y="715677"/>
                    <a:pt x="1461987" y="866081"/>
                    <a:pt x="1440000" y="1450181"/>
                  </a:cubicBezTo>
                  <a:cubicBezTo>
                    <a:pt x="1015125" y="1340873"/>
                    <a:pt x="657931" y="1373537"/>
                    <a:pt x="0" y="1450181"/>
                  </a:cubicBezTo>
                  <a:cubicBezTo>
                    <a:pt x="-53819" y="845935"/>
                    <a:pt x="77625" y="556088"/>
                    <a:pt x="0" y="0"/>
                  </a:cubicBezTo>
                  <a:close/>
                </a:path>
                <a:path w="1440000" h="1450181" stroke="0" extrusionOk="0">
                  <a:moveTo>
                    <a:pt x="0" y="0"/>
                  </a:moveTo>
                  <a:cubicBezTo>
                    <a:pt x="703065" y="69610"/>
                    <a:pt x="1042561" y="-32973"/>
                    <a:pt x="1440000" y="0"/>
                  </a:cubicBezTo>
                  <a:cubicBezTo>
                    <a:pt x="1405860" y="386118"/>
                    <a:pt x="1313987" y="1245787"/>
                    <a:pt x="1440000" y="1450181"/>
                  </a:cubicBezTo>
                  <a:cubicBezTo>
                    <a:pt x="1244351" y="1406864"/>
                    <a:pt x="513492" y="1380399"/>
                    <a:pt x="0" y="1450181"/>
                  </a:cubicBezTo>
                  <a:cubicBezTo>
                    <a:pt x="-47382" y="808436"/>
                    <a:pt x="-113773" y="234865"/>
                    <a:pt x="0" y="0"/>
                  </a:cubicBezTo>
                  <a:close/>
                </a:path>
              </a:pathLst>
            </a:custGeom>
            <a:grpFill/>
            <a:ln>
              <a:extLst>
                <a:ext uri="{C807C97D-BFC1-408E-A445-0C87EB9F89A2}">
                  <ask:lineSketchStyleProps xmlns:ask="http://schemas.microsoft.com/office/drawing/2018/sketchyshapes" sd="1952538544">
                    <a:prstGeom prst="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  <a:effectLst>
              <a:glow>
                <a:schemeClr val="accent1"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5" name="Рисунок 84" descr="Изображение выглядит как Графика, символ, графический дизайн, круг&#10;&#10;Автоматически созданное описание">
              <a:extLst>
                <a:ext uri="{FF2B5EF4-FFF2-40B4-BE49-F238E27FC236}">
                  <a16:creationId xmlns:a16="http://schemas.microsoft.com/office/drawing/2014/main" id="{B6092DD9-8915-E7EE-6FA9-1641162E7F5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54750" y="7501406"/>
              <a:ext cx="821195" cy="821195"/>
            </a:xfrm>
            <a:prstGeom prst="rect">
              <a:avLst/>
            </a:prstGeom>
            <a:grpFill/>
          </p:spPr>
        </p:pic>
      </p:grp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8DAD7323-B044-73D9-591A-C63443A0F5EF}"/>
              </a:ext>
            </a:extLst>
          </p:cNvPr>
          <p:cNvGrpSpPr/>
          <p:nvPr/>
        </p:nvGrpSpPr>
        <p:grpSpPr>
          <a:xfrm>
            <a:off x="658813" y="7555934"/>
            <a:ext cx="5940426" cy="3638003"/>
            <a:chOff x="550863" y="784744"/>
            <a:chExt cx="5940426" cy="3638003"/>
          </a:xfrm>
        </p:grpSpPr>
        <p:sp>
          <p:nvSpPr>
            <p:cNvPr id="5" name="Заголовок 9">
              <a:extLst>
                <a:ext uri="{FF2B5EF4-FFF2-40B4-BE49-F238E27FC236}">
                  <a16:creationId xmlns:a16="http://schemas.microsoft.com/office/drawing/2014/main" id="{A046B51D-8FAF-337B-1EFF-17D9237DA2DE}"/>
                </a:ext>
              </a:extLst>
            </p:cNvPr>
            <p:cNvSpPr txBox="1">
              <a:spLocks/>
            </p:cNvSpPr>
            <p:nvPr/>
          </p:nvSpPr>
          <p:spPr>
            <a:xfrm>
              <a:off x="550863" y="784744"/>
              <a:ext cx="2964497" cy="95261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ru-RU" b="1" dirty="0">
                  <a:solidFill>
                    <a:schemeClr val="bg2">
                      <a:lumMod val="25000"/>
                    </a:schemeClr>
                  </a:solidFill>
                </a:rPr>
                <a:t>Проблема</a:t>
              </a:r>
            </a:p>
          </p:txBody>
        </p:sp>
        <p:sp>
          <p:nvSpPr>
            <p:cNvPr id="6" name="Текст 13">
              <a:extLst>
                <a:ext uri="{FF2B5EF4-FFF2-40B4-BE49-F238E27FC236}">
                  <a16:creationId xmlns:a16="http://schemas.microsoft.com/office/drawing/2014/main" id="{7AE6FF9D-783E-641A-7C40-C973A292CDFA}"/>
                </a:ext>
              </a:extLst>
            </p:cNvPr>
            <p:cNvSpPr txBox="1">
              <a:spLocks/>
            </p:cNvSpPr>
            <p:nvPr/>
          </p:nvSpPr>
          <p:spPr>
            <a:xfrm>
              <a:off x="550863" y="1974822"/>
              <a:ext cx="5940426" cy="2447925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ru-RU" sz="1400" dirty="0">
                  <a:solidFill>
                    <a:schemeClr val="bg2">
                      <a:lumMod val="25000"/>
                    </a:schemeClr>
                  </a:solidFill>
                </a:rPr>
                <a:t>Проблема студентов и абитуриентов, не знающих города и не имеющих (или в малом количестве) знакомств в этом городе</a:t>
              </a:r>
            </a:p>
            <a:p>
              <a:pPr marL="0" indent="0">
                <a:buNone/>
              </a:pPr>
              <a:r>
                <a:rPr lang="ru-RU" sz="1400" dirty="0">
                  <a:solidFill>
                    <a:schemeClr val="bg2">
                      <a:lumMod val="25000"/>
                    </a:schemeClr>
                  </a:solidFill>
                </a:rPr>
                <a:t>По результатам исследования, свыше 80% процентов всех опрошенных это приезжие студенты из других городов, они сталкиваются с такими проблемами как, не знание города (36%), отсутствие знакомых и друзей(37%), Акклиматизация (27%).</a:t>
              </a:r>
              <a:br>
                <a:rPr lang="ru-RU" sz="1400" dirty="0">
                  <a:solidFill>
                    <a:schemeClr val="bg2">
                      <a:lumMod val="25000"/>
                    </a:schemeClr>
                  </a:solidFill>
                </a:rPr>
              </a:br>
              <a:r>
                <a:rPr lang="ru-RU" sz="1400" dirty="0">
                  <a:solidFill>
                    <a:schemeClr val="bg2">
                      <a:lumMod val="25000"/>
                    </a:schemeClr>
                  </a:solidFill>
                </a:rPr>
                <a:t>Это решение</a:t>
              </a:r>
              <a:br>
                <a:rPr lang="ru-RU" sz="1400" dirty="0">
                  <a:solidFill>
                    <a:schemeClr val="bg2">
                      <a:lumMod val="25000"/>
                    </a:schemeClr>
                  </a:solidFill>
                </a:rPr>
              </a:br>
              <a:r>
                <a:rPr lang="ru-RU" sz="1400" dirty="0">
                  <a:solidFill>
                    <a:schemeClr val="bg2">
                      <a:lumMod val="25000"/>
                    </a:schemeClr>
                  </a:solidFill>
                </a:rPr>
                <a:t>Приложение позволяет студентам с разными интересами и хобби найти друг друга для общения в рамках вуза.</a:t>
              </a:r>
            </a:p>
            <a:p>
              <a:pPr marL="0" indent="0">
                <a:buNone/>
              </a:pPr>
              <a:endParaRPr lang="ru-RU" sz="1300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196167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лого2">
            <a:extLst>
              <a:ext uri="{FF2B5EF4-FFF2-40B4-BE49-F238E27FC236}">
                <a16:creationId xmlns:a16="http://schemas.microsoft.com/office/drawing/2014/main" id="{53E81E70-FF76-0F75-16DF-BA7E231993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72" b="21872"/>
          <a:stretch/>
        </p:blipFill>
        <p:spPr bwMode="auto">
          <a:xfrm>
            <a:off x="10324090" y="-2751569"/>
            <a:ext cx="4250169" cy="425016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!!лого1">
            <a:extLst>
              <a:ext uri="{FF2B5EF4-FFF2-40B4-BE49-F238E27FC236}">
                <a16:creationId xmlns:a16="http://schemas.microsoft.com/office/drawing/2014/main" id="{C4898BCB-A05A-80BA-15E5-40B7A139A0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6006" y="6305112"/>
            <a:ext cx="1626869" cy="2891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3361A3B0-FC05-96CA-291F-971C7730E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024" y="869160"/>
            <a:ext cx="1923484" cy="629440"/>
          </a:xfrm>
        </p:spPr>
        <p:txBody>
          <a:bodyPr>
            <a:noAutofit/>
          </a:bodyPr>
          <a:lstStyle/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B39D4C1D-B5E9-CD19-E41A-BB2F7C60C0A4}"/>
              </a:ext>
            </a:extLst>
          </p:cNvPr>
          <p:cNvSpPr txBox="1">
            <a:spLocks/>
          </p:cNvSpPr>
          <p:nvPr/>
        </p:nvSpPr>
        <p:spPr>
          <a:xfrm>
            <a:off x="630655" y="1604187"/>
            <a:ext cx="4722441" cy="11383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200" dirty="0">
                <a:solidFill>
                  <a:schemeClr val="bg2">
                    <a:lumMod val="25000"/>
                  </a:schemeClr>
                </a:solidFill>
              </a:rPr>
              <a:t>На сегодняшний день в нашей стране около 4 миллионов студентов, из которых 1,5-2 миллиона это первокурсники, доля иногородних первокурсников составляет 1-1,5 миллиона человек и каждый год количество первокурсников будет меняться, они и будут составлять основную нашу целевую аудиторию.</a:t>
            </a:r>
          </a:p>
          <a:p>
            <a:endParaRPr lang="ru-RU" sz="15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id="{935476F9-1374-23AE-130F-C8FC012E8722}"/>
              </a:ext>
            </a:extLst>
          </p:cNvPr>
          <p:cNvSpPr txBox="1">
            <a:spLocks/>
          </p:cNvSpPr>
          <p:nvPr/>
        </p:nvSpPr>
        <p:spPr>
          <a:xfrm>
            <a:off x="605297" y="7797216"/>
            <a:ext cx="6473970" cy="9958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>
                <a:solidFill>
                  <a:schemeClr val="bg2">
                    <a:lumMod val="25000"/>
                  </a:schemeClr>
                </a:solidFill>
              </a:rPr>
              <a:t>Что вы предлагаете, уникальные преимущества и выгоды для</a:t>
            </a:r>
          </a:p>
          <a:p>
            <a:pPr algn="l"/>
            <a:r>
              <a:rPr lang="ru-RU" sz="1800" dirty="0">
                <a:solidFill>
                  <a:schemeClr val="bg2">
                    <a:lumMod val="25000"/>
                  </a:schemeClr>
                </a:solidFill>
              </a:rPr>
              <a:t> клиента. (ИНФОРГРАФИКА)(На чем будет реализовано)</a:t>
            </a:r>
          </a:p>
          <a:p>
            <a:pPr algn="l"/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1706DD2A-49D7-E81F-2C01-D63068960775}"/>
              </a:ext>
            </a:extLst>
          </p:cNvPr>
          <p:cNvSpPr txBox="1">
            <a:spLocks/>
          </p:cNvSpPr>
          <p:nvPr/>
        </p:nvSpPr>
        <p:spPr>
          <a:xfrm>
            <a:off x="531732" y="7108029"/>
            <a:ext cx="2680716" cy="5371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300" b="1">
                <a:solidFill>
                  <a:schemeClr val="bg2">
                    <a:lumMod val="25000"/>
                  </a:schemeClr>
                </a:solidFill>
              </a:rPr>
              <a:t>Решение</a:t>
            </a:r>
            <a:endParaRPr lang="ru-RU" sz="43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FDDB8E9C-F657-A7F0-5450-FE2F45D6B695}"/>
              </a:ext>
            </a:extLst>
          </p:cNvPr>
          <p:cNvSpPr txBox="1">
            <a:spLocks/>
          </p:cNvSpPr>
          <p:nvPr/>
        </p:nvSpPr>
        <p:spPr>
          <a:xfrm>
            <a:off x="531732" y="8703430"/>
            <a:ext cx="7398436" cy="50348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73075" indent="-457200">
              <a:buFont typeface="Arial" panose="020B0604020202020204" pitchFamily="34" charset="0"/>
              <a:buAutoNum type="arabicPeriod"/>
            </a:pPr>
            <a:r>
              <a:rPr lang="ru-RU" sz="1500" dirty="0">
                <a:solidFill>
                  <a:schemeClr val="bg2">
                    <a:lumMod val="25000"/>
                  </a:schemeClr>
                </a:solidFill>
              </a:rPr>
              <a:t>Специализация на студенческой аудитории: приложение предназначено исключительно для участников вуза, что позволяет студентам находить других людей, находящихся в той же академической среде.</a:t>
            </a:r>
          </a:p>
          <a:p>
            <a:pPr marL="473075" indent="-457200">
              <a:buFont typeface="Arial" panose="020B0604020202020204" pitchFamily="34" charset="0"/>
              <a:buAutoNum type="arabicPeriod"/>
            </a:pPr>
            <a:r>
              <a:rPr lang="ru-RU" sz="1500" dirty="0">
                <a:solidFill>
                  <a:schemeClr val="bg2">
                    <a:lumMod val="25000"/>
                  </a:schemeClr>
                </a:solidFill>
              </a:rPr>
              <a:t>Удобство и простота использования: приложение разработано с учетом потребностей студентов, он может предлагать простой и интуитивно понятный интерфейс, а также легкую систему навигации.</a:t>
            </a:r>
          </a:p>
          <a:p>
            <a:pPr marL="473075" indent="-457200">
              <a:buFont typeface="Arial" panose="020B0604020202020204" pitchFamily="34" charset="0"/>
              <a:buAutoNum type="arabicPeriod"/>
            </a:pPr>
            <a:r>
              <a:rPr lang="ru-RU" sz="1500" dirty="0">
                <a:solidFill>
                  <a:schemeClr val="bg2">
                    <a:lumMod val="25000"/>
                  </a:schemeClr>
                </a:solidFill>
              </a:rPr>
              <a:t>Увеличение социального круга: приложение для знакомств внутри вуза позволяет студентам расширить свой круг общения и встретить новых людей, возможно, из других факультетов или программ.</a:t>
            </a:r>
          </a:p>
          <a:p>
            <a:pPr marL="473075" indent="-457200">
              <a:buFont typeface="Arial" panose="020B0604020202020204" pitchFamily="34" charset="0"/>
              <a:buAutoNum type="arabicPeriod"/>
            </a:pPr>
            <a:r>
              <a:rPr lang="ru-RU" sz="1500" dirty="0">
                <a:solidFill>
                  <a:schemeClr val="bg2">
                    <a:lumMod val="25000"/>
                  </a:schemeClr>
                </a:solidFill>
              </a:rPr>
              <a:t>Активности и мероприятия внутри вуза: приложение может информировать о различных активностях и мероприятиях, проходящих внутри вуза, что помогает студентам находить себе компанию или участвовать в интересующих их мероприятиях.</a:t>
            </a:r>
          </a:p>
          <a:p>
            <a:pPr marL="473075" indent="-457200">
              <a:buFont typeface="Arial" panose="020B0604020202020204" pitchFamily="34" charset="0"/>
              <a:buAutoNum type="arabicPeriod"/>
            </a:pPr>
            <a:r>
              <a:rPr lang="ru-RU" sz="1500" dirty="0">
                <a:solidFill>
                  <a:schemeClr val="bg2">
                    <a:lumMod val="25000"/>
                  </a:schemeClr>
                </a:solidFill>
              </a:rPr>
              <a:t>Эксклюзивные предложения: приложение может также предлагать специальные предложения и скидки от местных заведений и компаний, которые будут интересны студентам.</a:t>
            </a:r>
          </a:p>
          <a:p>
            <a:pPr marL="473075" indent="-457200">
              <a:buFont typeface="Arial" panose="020B0604020202020204" pitchFamily="34" charset="0"/>
              <a:buAutoNum type="arabicPeriod"/>
            </a:pPr>
            <a:r>
              <a:rPr lang="ru-RU" sz="1500" dirty="0">
                <a:solidFill>
                  <a:schemeClr val="bg2">
                    <a:lumMod val="25000"/>
                  </a:schemeClr>
                </a:solidFill>
              </a:rPr>
              <a:t>Поддержка академической карьеры: приложение для знакомств внутри вуза будет предлагать материалы и ресурсы по развитию профессиональных и академических навыков, а также связи с выпускниками, которые могут быть полезными для будущей карьеры студентов.</a:t>
            </a:r>
          </a:p>
        </p:txBody>
      </p:sp>
      <p:grpSp>
        <p:nvGrpSpPr>
          <p:cNvPr id="32" name="!!Актуальность">
            <a:extLst>
              <a:ext uri="{FF2B5EF4-FFF2-40B4-BE49-F238E27FC236}">
                <a16:creationId xmlns:a16="http://schemas.microsoft.com/office/drawing/2014/main" id="{95963D13-520F-C2DE-61A5-7D9887A4CB87}"/>
              </a:ext>
            </a:extLst>
          </p:cNvPr>
          <p:cNvGrpSpPr/>
          <p:nvPr/>
        </p:nvGrpSpPr>
        <p:grpSpPr>
          <a:xfrm>
            <a:off x="8579575" y="1262351"/>
            <a:ext cx="1440000" cy="1440000"/>
            <a:chOff x="8158322" y="2712951"/>
            <a:chExt cx="1440000" cy="1450181"/>
          </a:xfrm>
          <a:effectLst>
            <a:reflection endPos="0" dist="50800" dir="5400000" sy="-100000" algn="bl" rotWithShape="0"/>
          </a:effectLst>
        </p:grpSpPr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id="{17BBCCF4-20B0-7757-8A69-71A60DDCB84A}"/>
                </a:ext>
              </a:extLst>
            </p:cNvPr>
            <p:cNvSpPr/>
            <p:nvPr/>
          </p:nvSpPr>
          <p:spPr>
            <a:xfrm rot="19022458">
              <a:off x="8158322" y="2712951"/>
              <a:ext cx="1440000" cy="1450181"/>
            </a:xfrm>
            <a:custGeom>
              <a:avLst/>
              <a:gdLst>
                <a:gd name="connsiteX0" fmla="*/ 0 w 1440000"/>
                <a:gd name="connsiteY0" fmla="*/ 0 h 1450181"/>
                <a:gd name="connsiteX1" fmla="*/ 1440000 w 1440000"/>
                <a:gd name="connsiteY1" fmla="*/ 0 h 1450181"/>
                <a:gd name="connsiteX2" fmla="*/ 1440000 w 1440000"/>
                <a:gd name="connsiteY2" fmla="*/ 1450181 h 1450181"/>
                <a:gd name="connsiteX3" fmla="*/ 0 w 1440000"/>
                <a:gd name="connsiteY3" fmla="*/ 1450181 h 1450181"/>
                <a:gd name="connsiteX4" fmla="*/ 0 w 1440000"/>
                <a:gd name="connsiteY4" fmla="*/ 0 h 1450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0000" h="1450181" fill="none" extrusionOk="0">
                  <a:moveTo>
                    <a:pt x="0" y="0"/>
                  </a:moveTo>
                  <a:cubicBezTo>
                    <a:pt x="198234" y="38794"/>
                    <a:pt x="943727" y="29183"/>
                    <a:pt x="1440000" y="0"/>
                  </a:cubicBezTo>
                  <a:cubicBezTo>
                    <a:pt x="1569874" y="715677"/>
                    <a:pt x="1461987" y="866081"/>
                    <a:pt x="1440000" y="1450181"/>
                  </a:cubicBezTo>
                  <a:cubicBezTo>
                    <a:pt x="1015125" y="1340873"/>
                    <a:pt x="657931" y="1373537"/>
                    <a:pt x="0" y="1450181"/>
                  </a:cubicBezTo>
                  <a:cubicBezTo>
                    <a:pt x="-53819" y="845935"/>
                    <a:pt x="77625" y="556088"/>
                    <a:pt x="0" y="0"/>
                  </a:cubicBezTo>
                  <a:close/>
                </a:path>
                <a:path w="1440000" h="1450181" stroke="0" extrusionOk="0">
                  <a:moveTo>
                    <a:pt x="0" y="0"/>
                  </a:moveTo>
                  <a:cubicBezTo>
                    <a:pt x="703065" y="69610"/>
                    <a:pt x="1042561" y="-32973"/>
                    <a:pt x="1440000" y="0"/>
                  </a:cubicBezTo>
                  <a:cubicBezTo>
                    <a:pt x="1405860" y="386118"/>
                    <a:pt x="1313987" y="1245787"/>
                    <a:pt x="1440000" y="1450181"/>
                  </a:cubicBezTo>
                  <a:cubicBezTo>
                    <a:pt x="1244351" y="1406864"/>
                    <a:pt x="513492" y="1380399"/>
                    <a:pt x="0" y="1450181"/>
                  </a:cubicBezTo>
                  <a:cubicBezTo>
                    <a:pt x="-47382" y="808436"/>
                    <a:pt x="-113773" y="234865"/>
                    <a:pt x="0" y="0"/>
                  </a:cubicBezTo>
                  <a:close/>
                </a:path>
              </a:pathLst>
            </a:custGeom>
            <a:ln>
              <a:extLst>
                <a:ext uri="{C807C97D-BFC1-408E-A445-0C87EB9F89A2}">
                  <ask:lineSketchStyleProps xmlns:ask="http://schemas.microsoft.com/office/drawing/2018/sketchyshapes" sd="1952538544">
                    <a:prstGeom prst="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  <a:effectLst>
              <a:glow>
                <a:schemeClr val="accent1"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4" name="Рисунок 33" descr="Изображение выглядит как Графика, графический дизайн, графическая вставка, снимок экрана&#10;&#10;Автоматически созданное описание">
              <a:extLst>
                <a:ext uri="{FF2B5EF4-FFF2-40B4-BE49-F238E27FC236}">
                  <a16:creationId xmlns:a16="http://schemas.microsoft.com/office/drawing/2014/main" id="{2115F786-8EFB-D59C-1298-B995FA414B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0003" y="2934874"/>
              <a:ext cx="846397" cy="846397"/>
            </a:xfrm>
            <a:prstGeom prst="rect">
              <a:avLst/>
            </a:prstGeom>
          </p:spPr>
        </p:pic>
      </p:grpSp>
      <p:grpSp>
        <p:nvGrpSpPr>
          <p:cNvPr id="35" name="!!Решение">
            <a:extLst>
              <a:ext uri="{FF2B5EF4-FFF2-40B4-BE49-F238E27FC236}">
                <a16:creationId xmlns:a16="http://schemas.microsoft.com/office/drawing/2014/main" id="{42FA3179-BFC1-E7BD-EAED-51832665EC35}"/>
              </a:ext>
            </a:extLst>
          </p:cNvPr>
          <p:cNvGrpSpPr/>
          <p:nvPr/>
        </p:nvGrpSpPr>
        <p:grpSpPr>
          <a:xfrm>
            <a:off x="8616088" y="2016553"/>
            <a:ext cx="1440000" cy="1450181"/>
            <a:chOff x="934236" y="3975061"/>
            <a:chExt cx="1440000" cy="1450181"/>
          </a:xfrm>
          <a:solidFill>
            <a:schemeClr val="accent4"/>
          </a:solidFill>
          <a:effectLst>
            <a:glow>
              <a:schemeClr val="accent1"/>
            </a:glow>
          </a:effectLst>
        </p:grpSpPr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id="{E2CC03B9-B49C-1C94-C075-4C003403B590}"/>
                </a:ext>
              </a:extLst>
            </p:cNvPr>
            <p:cNvSpPr/>
            <p:nvPr/>
          </p:nvSpPr>
          <p:spPr>
            <a:xfrm rot="19022458">
              <a:off x="934236" y="3975061"/>
              <a:ext cx="1440000" cy="1450181"/>
            </a:xfrm>
            <a:custGeom>
              <a:avLst/>
              <a:gdLst>
                <a:gd name="connsiteX0" fmla="*/ 0 w 1440000"/>
                <a:gd name="connsiteY0" fmla="*/ 0 h 1450181"/>
                <a:gd name="connsiteX1" fmla="*/ 1440000 w 1440000"/>
                <a:gd name="connsiteY1" fmla="*/ 0 h 1450181"/>
                <a:gd name="connsiteX2" fmla="*/ 1440000 w 1440000"/>
                <a:gd name="connsiteY2" fmla="*/ 1450181 h 1450181"/>
                <a:gd name="connsiteX3" fmla="*/ 0 w 1440000"/>
                <a:gd name="connsiteY3" fmla="*/ 1450181 h 1450181"/>
                <a:gd name="connsiteX4" fmla="*/ 0 w 1440000"/>
                <a:gd name="connsiteY4" fmla="*/ 0 h 1450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0000" h="1450181" fill="none" extrusionOk="0">
                  <a:moveTo>
                    <a:pt x="0" y="0"/>
                  </a:moveTo>
                  <a:cubicBezTo>
                    <a:pt x="198234" y="38794"/>
                    <a:pt x="943727" y="29183"/>
                    <a:pt x="1440000" y="0"/>
                  </a:cubicBezTo>
                  <a:cubicBezTo>
                    <a:pt x="1569874" y="715677"/>
                    <a:pt x="1461987" y="866081"/>
                    <a:pt x="1440000" y="1450181"/>
                  </a:cubicBezTo>
                  <a:cubicBezTo>
                    <a:pt x="1015125" y="1340873"/>
                    <a:pt x="657931" y="1373537"/>
                    <a:pt x="0" y="1450181"/>
                  </a:cubicBezTo>
                  <a:cubicBezTo>
                    <a:pt x="-53819" y="845935"/>
                    <a:pt x="77625" y="556088"/>
                    <a:pt x="0" y="0"/>
                  </a:cubicBezTo>
                  <a:close/>
                </a:path>
                <a:path w="1440000" h="1450181" stroke="0" extrusionOk="0">
                  <a:moveTo>
                    <a:pt x="0" y="0"/>
                  </a:moveTo>
                  <a:cubicBezTo>
                    <a:pt x="703065" y="69610"/>
                    <a:pt x="1042561" y="-32973"/>
                    <a:pt x="1440000" y="0"/>
                  </a:cubicBezTo>
                  <a:cubicBezTo>
                    <a:pt x="1405860" y="386118"/>
                    <a:pt x="1313987" y="1245787"/>
                    <a:pt x="1440000" y="1450181"/>
                  </a:cubicBezTo>
                  <a:cubicBezTo>
                    <a:pt x="1244351" y="1406864"/>
                    <a:pt x="513492" y="1380399"/>
                    <a:pt x="0" y="1450181"/>
                  </a:cubicBezTo>
                  <a:cubicBezTo>
                    <a:pt x="-47382" y="808436"/>
                    <a:pt x="-113773" y="234865"/>
                    <a:pt x="0" y="0"/>
                  </a:cubicBezTo>
                  <a:close/>
                </a:path>
              </a:pathLst>
            </a:custGeom>
            <a:grpFill/>
            <a:ln>
              <a:extLst>
                <a:ext uri="{C807C97D-BFC1-408E-A445-0C87EB9F89A2}">
                  <ask:lineSketchStyleProps xmlns:ask="http://schemas.microsoft.com/office/drawing/2018/sketchyshapes" sd="1952538544">
                    <a:prstGeom prst="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  <a:effectLst>
              <a:glow>
                <a:schemeClr val="accent1"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37" name="Рисунок 36" descr="Изображение выглядит как логотип, Графика, графическая вставка, символ&#10;&#10;Автоматически созданное описание">
              <a:extLst>
                <a:ext uri="{FF2B5EF4-FFF2-40B4-BE49-F238E27FC236}">
                  <a16:creationId xmlns:a16="http://schemas.microsoft.com/office/drawing/2014/main" id="{A6EAA03A-C92C-4389-159A-F5B60BA0B1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1157" y="4278347"/>
              <a:ext cx="846398" cy="846398"/>
            </a:xfrm>
            <a:prstGeom prst="rect">
              <a:avLst/>
            </a:prstGeom>
            <a:grpFill/>
          </p:spPr>
        </p:pic>
      </p:grpSp>
      <p:grpSp>
        <p:nvGrpSpPr>
          <p:cNvPr id="45" name="!!Рынок">
            <a:extLst>
              <a:ext uri="{FF2B5EF4-FFF2-40B4-BE49-F238E27FC236}">
                <a16:creationId xmlns:a16="http://schemas.microsoft.com/office/drawing/2014/main" id="{BA56C339-0CEF-75F4-BD46-DE0EA9234779}"/>
              </a:ext>
            </a:extLst>
          </p:cNvPr>
          <p:cNvGrpSpPr/>
          <p:nvPr/>
        </p:nvGrpSpPr>
        <p:grpSpPr>
          <a:xfrm>
            <a:off x="8616088" y="2841991"/>
            <a:ext cx="1440000" cy="1450181"/>
            <a:chOff x="5050915" y="7220678"/>
            <a:chExt cx="1440000" cy="1450181"/>
          </a:xfrm>
          <a:solidFill>
            <a:srgbClr val="00B050"/>
          </a:solidFill>
        </p:grpSpPr>
        <p:sp>
          <p:nvSpPr>
            <p:cNvPr id="46" name="Прямоугольник 45">
              <a:extLst>
                <a:ext uri="{FF2B5EF4-FFF2-40B4-BE49-F238E27FC236}">
                  <a16:creationId xmlns:a16="http://schemas.microsoft.com/office/drawing/2014/main" id="{66DCBEF5-7E13-5A80-D469-9783400682AC}"/>
                </a:ext>
              </a:extLst>
            </p:cNvPr>
            <p:cNvSpPr/>
            <p:nvPr/>
          </p:nvSpPr>
          <p:spPr>
            <a:xfrm rot="19022458">
              <a:off x="5050915" y="7220678"/>
              <a:ext cx="1440000" cy="1450181"/>
            </a:xfrm>
            <a:custGeom>
              <a:avLst/>
              <a:gdLst>
                <a:gd name="connsiteX0" fmla="*/ 0 w 1440000"/>
                <a:gd name="connsiteY0" fmla="*/ 0 h 1450181"/>
                <a:gd name="connsiteX1" fmla="*/ 1440000 w 1440000"/>
                <a:gd name="connsiteY1" fmla="*/ 0 h 1450181"/>
                <a:gd name="connsiteX2" fmla="*/ 1440000 w 1440000"/>
                <a:gd name="connsiteY2" fmla="*/ 1450181 h 1450181"/>
                <a:gd name="connsiteX3" fmla="*/ 0 w 1440000"/>
                <a:gd name="connsiteY3" fmla="*/ 1450181 h 1450181"/>
                <a:gd name="connsiteX4" fmla="*/ 0 w 1440000"/>
                <a:gd name="connsiteY4" fmla="*/ 0 h 1450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0000" h="1450181" fill="none" extrusionOk="0">
                  <a:moveTo>
                    <a:pt x="0" y="0"/>
                  </a:moveTo>
                  <a:cubicBezTo>
                    <a:pt x="198234" y="38794"/>
                    <a:pt x="943727" y="29183"/>
                    <a:pt x="1440000" y="0"/>
                  </a:cubicBezTo>
                  <a:cubicBezTo>
                    <a:pt x="1569874" y="715677"/>
                    <a:pt x="1461987" y="866081"/>
                    <a:pt x="1440000" y="1450181"/>
                  </a:cubicBezTo>
                  <a:cubicBezTo>
                    <a:pt x="1015125" y="1340873"/>
                    <a:pt x="657931" y="1373537"/>
                    <a:pt x="0" y="1450181"/>
                  </a:cubicBezTo>
                  <a:cubicBezTo>
                    <a:pt x="-53819" y="845935"/>
                    <a:pt x="77625" y="556088"/>
                    <a:pt x="0" y="0"/>
                  </a:cubicBezTo>
                  <a:close/>
                </a:path>
                <a:path w="1440000" h="1450181" stroke="0" extrusionOk="0">
                  <a:moveTo>
                    <a:pt x="0" y="0"/>
                  </a:moveTo>
                  <a:cubicBezTo>
                    <a:pt x="703065" y="69610"/>
                    <a:pt x="1042561" y="-32973"/>
                    <a:pt x="1440000" y="0"/>
                  </a:cubicBezTo>
                  <a:cubicBezTo>
                    <a:pt x="1405860" y="386118"/>
                    <a:pt x="1313987" y="1245787"/>
                    <a:pt x="1440000" y="1450181"/>
                  </a:cubicBezTo>
                  <a:cubicBezTo>
                    <a:pt x="1244351" y="1406864"/>
                    <a:pt x="513492" y="1380399"/>
                    <a:pt x="0" y="1450181"/>
                  </a:cubicBezTo>
                  <a:cubicBezTo>
                    <a:pt x="-47382" y="808436"/>
                    <a:pt x="-113773" y="234865"/>
                    <a:pt x="0" y="0"/>
                  </a:cubicBezTo>
                  <a:close/>
                </a:path>
              </a:pathLst>
            </a:custGeom>
            <a:grpFill/>
            <a:ln>
              <a:extLst>
                <a:ext uri="{C807C97D-BFC1-408E-A445-0C87EB9F89A2}">
                  <ask:lineSketchStyleProps xmlns:ask="http://schemas.microsoft.com/office/drawing/2018/sketchyshapes" sd="1952538544">
                    <a:prstGeom prst="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  <a:effectLst>
              <a:glow>
                <a:schemeClr val="accent1"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7" name="Рисунок 46" descr="Изображение выглядит как Графика, символ, графический дизайн, круг&#10;&#10;Автоматически созданное описание">
              <a:extLst>
                <a:ext uri="{FF2B5EF4-FFF2-40B4-BE49-F238E27FC236}">
                  <a16:creationId xmlns:a16="http://schemas.microsoft.com/office/drawing/2014/main" id="{A42CED84-776D-D3CD-88A9-84726CDA9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54750" y="7501406"/>
              <a:ext cx="821195" cy="821195"/>
            </a:xfrm>
            <a:prstGeom prst="rect">
              <a:avLst/>
            </a:prstGeom>
            <a:grpFill/>
          </p:spPr>
        </p:pic>
      </p:grpSp>
      <p:grpSp>
        <p:nvGrpSpPr>
          <p:cNvPr id="48" name="!!Бизнес">
            <a:extLst>
              <a:ext uri="{FF2B5EF4-FFF2-40B4-BE49-F238E27FC236}">
                <a16:creationId xmlns:a16="http://schemas.microsoft.com/office/drawing/2014/main" id="{3BD7C4F2-1AA2-EBCA-87B6-3811002B8D08}"/>
              </a:ext>
            </a:extLst>
          </p:cNvPr>
          <p:cNvGrpSpPr/>
          <p:nvPr/>
        </p:nvGrpSpPr>
        <p:grpSpPr>
          <a:xfrm>
            <a:off x="13465410" y="3404121"/>
            <a:ext cx="1440000" cy="1450181"/>
            <a:chOff x="5482101" y="4815752"/>
            <a:chExt cx="1440000" cy="1450181"/>
          </a:xfrm>
          <a:solidFill>
            <a:srgbClr val="FF0066"/>
          </a:solidFill>
        </p:grpSpPr>
        <p:sp>
          <p:nvSpPr>
            <p:cNvPr id="49" name="Прямоугольник 48">
              <a:extLst>
                <a:ext uri="{FF2B5EF4-FFF2-40B4-BE49-F238E27FC236}">
                  <a16:creationId xmlns:a16="http://schemas.microsoft.com/office/drawing/2014/main" id="{AA86026C-E34B-FAFB-8233-F5204F621501}"/>
                </a:ext>
              </a:extLst>
            </p:cNvPr>
            <p:cNvSpPr/>
            <p:nvPr/>
          </p:nvSpPr>
          <p:spPr>
            <a:xfrm rot="19022458">
              <a:off x="5482101" y="4815752"/>
              <a:ext cx="1440000" cy="1450181"/>
            </a:xfrm>
            <a:custGeom>
              <a:avLst/>
              <a:gdLst>
                <a:gd name="connsiteX0" fmla="*/ 0 w 1440000"/>
                <a:gd name="connsiteY0" fmla="*/ 0 h 1450181"/>
                <a:gd name="connsiteX1" fmla="*/ 1440000 w 1440000"/>
                <a:gd name="connsiteY1" fmla="*/ 0 h 1450181"/>
                <a:gd name="connsiteX2" fmla="*/ 1440000 w 1440000"/>
                <a:gd name="connsiteY2" fmla="*/ 1450181 h 1450181"/>
                <a:gd name="connsiteX3" fmla="*/ 0 w 1440000"/>
                <a:gd name="connsiteY3" fmla="*/ 1450181 h 1450181"/>
                <a:gd name="connsiteX4" fmla="*/ 0 w 1440000"/>
                <a:gd name="connsiteY4" fmla="*/ 0 h 1450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0000" h="1450181" fill="none" extrusionOk="0">
                  <a:moveTo>
                    <a:pt x="0" y="0"/>
                  </a:moveTo>
                  <a:cubicBezTo>
                    <a:pt x="198234" y="38794"/>
                    <a:pt x="943727" y="29183"/>
                    <a:pt x="1440000" y="0"/>
                  </a:cubicBezTo>
                  <a:cubicBezTo>
                    <a:pt x="1569874" y="715677"/>
                    <a:pt x="1461987" y="866081"/>
                    <a:pt x="1440000" y="1450181"/>
                  </a:cubicBezTo>
                  <a:cubicBezTo>
                    <a:pt x="1015125" y="1340873"/>
                    <a:pt x="657931" y="1373537"/>
                    <a:pt x="0" y="1450181"/>
                  </a:cubicBezTo>
                  <a:cubicBezTo>
                    <a:pt x="-53819" y="845935"/>
                    <a:pt x="77625" y="556088"/>
                    <a:pt x="0" y="0"/>
                  </a:cubicBezTo>
                  <a:close/>
                </a:path>
                <a:path w="1440000" h="1450181" stroke="0" extrusionOk="0">
                  <a:moveTo>
                    <a:pt x="0" y="0"/>
                  </a:moveTo>
                  <a:cubicBezTo>
                    <a:pt x="703065" y="69610"/>
                    <a:pt x="1042561" y="-32973"/>
                    <a:pt x="1440000" y="0"/>
                  </a:cubicBezTo>
                  <a:cubicBezTo>
                    <a:pt x="1405860" y="386118"/>
                    <a:pt x="1313987" y="1245787"/>
                    <a:pt x="1440000" y="1450181"/>
                  </a:cubicBezTo>
                  <a:cubicBezTo>
                    <a:pt x="1244351" y="1406864"/>
                    <a:pt x="513492" y="1380399"/>
                    <a:pt x="0" y="1450181"/>
                  </a:cubicBezTo>
                  <a:cubicBezTo>
                    <a:pt x="-47382" y="808436"/>
                    <a:pt x="-113773" y="234865"/>
                    <a:pt x="0" y="0"/>
                  </a:cubicBezTo>
                  <a:close/>
                </a:path>
              </a:pathLst>
            </a:custGeom>
            <a:grpFill/>
            <a:ln>
              <a:extLst>
                <a:ext uri="{C807C97D-BFC1-408E-A445-0C87EB9F89A2}">
                  <ask:lineSketchStyleProps xmlns:ask="http://schemas.microsoft.com/office/drawing/2018/sketchyshapes" sd="1952538544">
                    <a:prstGeom prst="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  <a:effectLst>
              <a:glow>
                <a:schemeClr val="accent1"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50" name="Рисунок 49" descr="Изображение выглядит как круг, графическая вставка, Графика, снимок экрана&#10;&#10;Автоматически созданное описание">
              <a:extLst>
                <a:ext uri="{FF2B5EF4-FFF2-40B4-BE49-F238E27FC236}">
                  <a16:creationId xmlns:a16="http://schemas.microsoft.com/office/drawing/2014/main" id="{322A6DB5-05BB-24AB-6B3D-48970F915B8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52224" y="5080290"/>
              <a:ext cx="899753" cy="899753"/>
            </a:xfrm>
            <a:prstGeom prst="rect">
              <a:avLst/>
            </a:prstGeom>
            <a:grpFill/>
          </p:spPr>
        </p:pic>
      </p:grp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8EB6B0E2-16E4-8DD9-170B-93A1AF4AEF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8704327"/>
              </p:ext>
            </p:extLst>
          </p:nvPr>
        </p:nvGraphicFramePr>
        <p:xfrm>
          <a:off x="737946" y="2759244"/>
          <a:ext cx="7268133" cy="3629164"/>
        </p:xfrm>
        <a:graphic>
          <a:graphicData uri="http://schemas.openxmlformats.org/drawingml/2006/table">
            <a:tbl>
              <a:tblPr firstRow="1" bandRow="1"/>
              <a:tblGrid>
                <a:gridCol w="2422711">
                  <a:extLst>
                    <a:ext uri="{9D8B030D-6E8A-4147-A177-3AD203B41FA5}">
                      <a16:colId xmlns:a16="http://schemas.microsoft.com/office/drawing/2014/main" val="1982822356"/>
                    </a:ext>
                  </a:extLst>
                </a:gridCol>
                <a:gridCol w="4845422">
                  <a:extLst>
                    <a:ext uri="{9D8B030D-6E8A-4147-A177-3AD203B41FA5}">
                      <a16:colId xmlns:a16="http://schemas.microsoft.com/office/drawing/2014/main" val="3127900761"/>
                    </a:ext>
                  </a:extLst>
                </a:gridCol>
              </a:tblGrid>
              <a:tr h="424738">
                <a:tc>
                  <a:txBody>
                    <a:bodyPr/>
                    <a:lstStyle/>
                    <a:p>
                      <a:r>
                        <a:rPr lang="ru-RU" sz="1600" dirty="0"/>
                        <a:t>Компании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Плюсы</a:t>
                      </a:r>
                    </a:p>
                    <a:p>
                      <a:r>
                        <a:rPr lang="ru-RU" sz="1600" dirty="0"/>
                        <a:t>Минусы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4642547"/>
                  </a:ext>
                </a:extLst>
              </a:tr>
              <a:tr h="869702">
                <a:tc>
                  <a:txBody>
                    <a:bodyPr/>
                    <a:lstStyle/>
                    <a:p>
                      <a:r>
                        <a:rPr lang="ru-RU" sz="1600" dirty="0" err="1"/>
                        <a:t>ВКонтакте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Узнаваемый бренд, обширная аудитория, огромное количество</a:t>
                      </a:r>
                      <a:r>
                        <a:rPr lang="ru-RU" sz="1600" baseline="0" dirty="0"/>
                        <a:t> «</a:t>
                      </a:r>
                      <a:r>
                        <a:rPr lang="ru-RU" sz="1600" baseline="0" dirty="0" err="1"/>
                        <a:t>фейковых</a:t>
                      </a:r>
                      <a:r>
                        <a:rPr lang="ru-RU" sz="1600" baseline="0" dirty="0"/>
                        <a:t>» аккаунтов, очень много лишней информации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1479851"/>
                  </a:ext>
                </a:extLst>
              </a:tr>
              <a:tr h="1274214">
                <a:tc>
                  <a:txBody>
                    <a:bodyPr/>
                    <a:lstStyle/>
                    <a:p>
                      <a:r>
                        <a:rPr lang="ru-RU" sz="1600" dirty="0"/>
                        <a:t>Одноклассники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50784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Узнаваемый бренд, обширная аудитория, огромное количество</a:t>
                      </a:r>
                      <a:r>
                        <a:rPr lang="ru-RU" sz="1600" baseline="0" dirty="0"/>
                        <a:t> «</a:t>
                      </a:r>
                      <a:r>
                        <a:rPr lang="ru-RU" sz="1600" baseline="0" dirty="0" err="1"/>
                        <a:t>фейковых</a:t>
                      </a:r>
                      <a:r>
                        <a:rPr lang="ru-RU" sz="1600" baseline="0" dirty="0"/>
                        <a:t>» аккаунтов, очень много лишней информации, устарел для новой клиентской базы</a:t>
                      </a:r>
                      <a:endParaRPr lang="ru-RU" sz="1600" dirty="0"/>
                    </a:p>
                    <a:p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3418923"/>
                  </a:ext>
                </a:extLst>
              </a:tr>
              <a:tr h="869702">
                <a:tc>
                  <a:txBody>
                    <a:bodyPr/>
                    <a:lstStyle/>
                    <a:p>
                      <a:pPr marL="0" marR="0" lvl="0" indent="0" algn="l" defTabSz="150784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/>
                        <a:t>GradLink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Новичок на рынке, отсутствие «</a:t>
                      </a:r>
                      <a:r>
                        <a:rPr lang="ru-RU" sz="1600" dirty="0" err="1"/>
                        <a:t>фейковых</a:t>
                      </a:r>
                      <a:r>
                        <a:rPr lang="ru-RU" sz="1600" dirty="0"/>
                        <a:t>»</a:t>
                      </a:r>
                      <a:r>
                        <a:rPr lang="ru-RU" sz="1600" baseline="0" dirty="0"/>
                        <a:t> аккаунтов, реальные не купленные отзывы, полезная информация именно для студента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6023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57779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!!лого2">
            <a:extLst>
              <a:ext uri="{FF2B5EF4-FFF2-40B4-BE49-F238E27FC236}">
                <a16:creationId xmlns:a16="http://schemas.microsoft.com/office/drawing/2014/main" id="{33DAF5D0-09E8-4136-7A2F-C88F63B866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72" b="21872"/>
          <a:stretch/>
        </p:blipFill>
        <p:spPr bwMode="auto">
          <a:xfrm>
            <a:off x="10324090" y="-2751569"/>
            <a:ext cx="4250169" cy="425016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!!лого1">
            <a:extLst>
              <a:ext uri="{FF2B5EF4-FFF2-40B4-BE49-F238E27FC236}">
                <a16:creationId xmlns:a16="http://schemas.microsoft.com/office/drawing/2014/main" id="{1A834E5E-D1EA-B1F2-E0C6-F749060B4F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6006" y="6305112"/>
            <a:ext cx="1626869" cy="2891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1952BFFA-22D5-028A-D7EF-7A5E841FD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828" y="85725"/>
            <a:ext cx="4040269" cy="71997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4300" b="1" dirty="0">
                <a:solidFill>
                  <a:schemeClr val="bg2">
                    <a:lumMod val="25000"/>
                  </a:schemeClr>
                </a:solidFill>
              </a:rPr>
              <a:t>Бизнес-модель</a:t>
            </a:r>
            <a:endParaRPr lang="ru-RU" sz="43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AE338BE9-8E09-24EB-E234-B3D14F332316}"/>
              </a:ext>
            </a:extLst>
          </p:cNvPr>
          <p:cNvSpPr txBox="1">
            <a:spLocks/>
          </p:cNvSpPr>
          <p:nvPr/>
        </p:nvSpPr>
        <p:spPr>
          <a:xfrm>
            <a:off x="528828" y="1099884"/>
            <a:ext cx="5330952" cy="15153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73075" indent="-457200">
              <a:buFont typeface="Arial" panose="020B0604020202020204" pitchFamily="34" charset="0"/>
              <a:buAutoNum type="arabicPeriod"/>
            </a:pPr>
            <a:r>
              <a:rPr lang="ru-RU" sz="1500" dirty="0">
                <a:solidFill>
                  <a:schemeClr val="bg2">
                    <a:lumMod val="25000"/>
                  </a:schemeClr>
                </a:solidFill>
              </a:rPr>
              <a:t>Реклама – в стандартной версии продукта будет реклама, в платной версии она будет отключена</a:t>
            </a:r>
          </a:p>
          <a:p>
            <a:pPr marL="473075" indent="-457200">
              <a:buFont typeface="Arial" panose="020B0604020202020204" pitchFamily="34" charset="0"/>
              <a:buAutoNum type="arabicPeriod"/>
            </a:pPr>
            <a:r>
              <a:rPr lang="ru-RU" sz="1500" dirty="0">
                <a:solidFill>
                  <a:schemeClr val="bg2">
                    <a:lumMod val="25000"/>
                  </a:schemeClr>
                </a:solidFill>
              </a:rPr>
              <a:t>Подписки (стандартная и </a:t>
            </a:r>
            <a:r>
              <a:rPr lang="en-US" sz="1500" dirty="0">
                <a:solidFill>
                  <a:schemeClr val="bg2">
                    <a:lumMod val="25000"/>
                  </a:schemeClr>
                </a:solidFill>
              </a:rPr>
              <a:t>pro)</a:t>
            </a:r>
            <a:r>
              <a:rPr lang="ru-RU" sz="1500" dirty="0">
                <a:solidFill>
                  <a:schemeClr val="bg2">
                    <a:lumMod val="25000"/>
                  </a:schemeClr>
                </a:solidFill>
              </a:rPr>
              <a:t> – в подписке будет отключена вся реклама, будет неограниченный доступ к чатам, библиотекам, к возможности модерирования, </a:t>
            </a:r>
          </a:p>
        </p:txBody>
      </p:sp>
      <p:grpSp>
        <p:nvGrpSpPr>
          <p:cNvPr id="2" name="!!Актуальность">
            <a:extLst>
              <a:ext uri="{FF2B5EF4-FFF2-40B4-BE49-F238E27FC236}">
                <a16:creationId xmlns:a16="http://schemas.microsoft.com/office/drawing/2014/main" id="{E5ABBFC2-6FBF-86BC-9D24-4AC911BBABB7}"/>
              </a:ext>
            </a:extLst>
          </p:cNvPr>
          <p:cNvGrpSpPr/>
          <p:nvPr/>
        </p:nvGrpSpPr>
        <p:grpSpPr>
          <a:xfrm>
            <a:off x="8579575" y="1369493"/>
            <a:ext cx="1440000" cy="1440000"/>
            <a:chOff x="8158322" y="2712951"/>
            <a:chExt cx="1440000" cy="1450181"/>
          </a:xfrm>
          <a:effectLst>
            <a:reflection endPos="0" dist="50800" dir="5400000" sy="-100000" algn="bl" rotWithShape="0"/>
          </a:effectLst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5BD10371-6C51-FDDA-E93F-9B400DA5064F}"/>
                </a:ext>
              </a:extLst>
            </p:cNvPr>
            <p:cNvSpPr/>
            <p:nvPr/>
          </p:nvSpPr>
          <p:spPr>
            <a:xfrm rot="19022458">
              <a:off x="8158322" y="2712951"/>
              <a:ext cx="1440000" cy="1450181"/>
            </a:xfrm>
            <a:custGeom>
              <a:avLst/>
              <a:gdLst>
                <a:gd name="connsiteX0" fmla="*/ 0 w 1440000"/>
                <a:gd name="connsiteY0" fmla="*/ 0 h 1450181"/>
                <a:gd name="connsiteX1" fmla="*/ 1440000 w 1440000"/>
                <a:gd name="connsiteY1" fmla="*/ 0 h 1450181"/>
                <a:gd name="connsiteX2" fmla="*/ 1440000 w 1440000"/>
                <a:gd name="connsiteY2" fmla="*/ 1450181 h 1450181"/>
                <a:gd name="connsiteX3" fmla="*/ 0 w 1440000"/>
                <a:gd name="connsiteY3" fmla="*/ 1450181 h 1450181"/>
                <a:gd name="connsiteX4" fmla="*/ 0 w 1440000"/>
                <a:gd name="connsiteY4" fmla="*/ 0 h 1450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0000" h="1450181" fill="none" extrusionOk="0">
                  <a:moveTo>
                    <a:pt x="0" y="0"/>
                  </a:moveTo>
                  <a:cubicBezTo>
                    <a:pt x="198234" y="38794"/>
                    <a:pt x="943727" y="29183"/>
                    <a:pt x="1440000" y="0"/>
                  </a:cubicBezTo>
                  <a:cubicBezTo>
                    <a:pt x="1569874" y="715677"/>
                    <a:pt x="1461987" y="866081"/>
                    <a:pt x="1440000" y="1450181"/>
                  </a:cubicBezTo>
                  <a:cubicBezTo>
                    <a:pt x="1015125" y="1340873"/>
                    <a:pt x="657931" y="1373537"/>
                    <a:pt x="0" y="1450181"/>
                  </a:cubicBezTo>
                  <a:cubicBezTo>
                    <a:pt x="-53819" y="845935"/>
                    <a:pt x="77625" y="556088"/>
                    <a:pt x="0" y="0"/>
                  </a:cubicBezTo>
                  <a:close/>
                </a:path>
                <a:path w="1440000" h="1450181" stroke="0" extrusionOk="0">
                  <a:moveTo>
                    <a:pt x="0" y="0"/>
                  </a:moveTo>
                  <a:cubicBezTo>
                    <a:pt x="703065" y="69610"/>
                    <a:pt x="1042561" y="-32973"/>
                    <a:pt x="1440000" y="0"/>
                  </a:cubicBezTo>
                  <a:cubicBezTo>
                    <a:pt x="1405860" y="386118"/>
                    <a:pt x="1313987" y="1245787"/>
                    <a:pt x="1440000" y="1450181"/>
                  </a:cubicBezTo>
                  <a:cubicBezTo>
                    <a:pt x="1244351" y="1406864"/>
                    <a:pt x="513492" y="1380399"/>
                    <a:pt x="0" y="1450181"/>
                  </a:cubicBezTo>
                  <a:cubicBezTo>
                    <a:pt x="-47382" y="808436"/>
                    <a:pt x="-113773" y="234865"/>
                    <a:pt x="0" y="0"/>
                  </a:cubicBezTo>
                  <a:close/>
                </a:path>
              </a:pathLst>
            </a:custGeom>
            <a:ln>
              <a:extLst>
                <a:ext uri="{C807C97D-BFC1-408E-A445-0C87EB9F89A2}">
                  <ask:lineSketchStyleProps xmlns:ask="http://schemas.microsoft.com/office/drawing/2018/sketchyshapes" sd="1952538544">
                    <a:prstGeom prst="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  <a:effectLst>
              <a:glow>
                <a:schemeClr val="accent1"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" name="Рисунок 9" descr="Изображение выглядит как Графика, графический дизайн, графическая вставка, снимок экрана&#10;&#10;Автоматически созданное описание">
              <a:extLst>
                <a:ext uri="{FF2B5EF4-FFF2-40B4-BE49-F238E27FC236}">
                  <a16:creationId xmlns:a16="http://schemas.microsoft.com/office/drawing/2014/main" id="{AF5F59CD-09F6-8322-BFB7-2B546989FF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0003" y="2934874"/>
              <a:ext cx="846397" cy="846397"/>
            </a:xfrm>
            <a:prstGeom prst="rect">
              <a:avLst/>
            </a:prstGeom>
          </p:spPr>
        </p:pic>
      </p:grpSp>
      <p:grpSp>
        <p:nvGrpSpPr>
          <p:cNvPr id="11" name="!!Решение">
            <a:extLst>
              <a:ext uri="{FF2B5EF4-FFF2-40B4-BE49-F238E27FC236}">
                <a16:creationId xmlns:a16="http://schemas.microsoft.com/office/drawing/2014/main" id="{BFE66D2B-53B1-2304-2359-2CE71CF17767}"/>
              </a:ext>
            </a:extLst>
          </p:cNvPr>
          <p:cNvGrpSpPr/>
          <p:nvPr/>
        </p:nvGrpSpPr>
        <p:grpSpPr>
          <a:xfrm>
            <a:off x="8616088" y="2136194"/>
            <a:ext cx="1440000" cy="1450181"/>
            <a:chOff x="934236" y="3975061"/>
            <a:chExt cx="1440000" cy="1450181"/>
          </a:xfrm>
          <a:solidFill>
            <a:schemeClr val="accent4"/>
          </a:solidFill>
          <a:effectLst>
            <a:glow>
              <a:schemeClr val="accent1"/>
            </a:glow>
          </a:effectLst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72874654-85FA-C4AB-5CFF-BCDD4DF82491}"/>
                </a:ext>
              </a:extLst>
            </p:cNvPr>
            <p:cNvSpPr/>
            <p:nvPr/>
          </p:nvSpPr>
          <p:spPr>
            <a:xfrm rot="19022458">
              <a:off x="934236" y="3975061"/>
              <a:ext cx="1440000" cy="1450181"/>
            </a:xfrm>
            <a:custGeom>
              <a:avLst/>
              <a:gdLst>
                <a:gd name="connsiteX0" fmla="*/ 0 w 1440000"/>
                <a:gd name="connsiteY0" fmla="*/ 0 h 1450181"/>
                <a:gd name="connsiteX1" fmla="*/ 1440000 w 1440000"/>
                <a:gd name="connsiteY1" fmla="*/ 0 h 1450181"/>
                <a:gd name="connsiteX2" fmla="*/ 1440000 w 1440000"/>
                <a:gd name="connsiteY2" fmla="*/ 1450181 h 1450181"/>
                <a:gd name="connsiteX3" fmla="*/ 0 w 1440000"/>
                <a:gd name="connsiteY3" fmla="*/ 1450181 h 1450181"/>
                <a:gd name="connsiteX4" fmla="*/ 0 w 1440000"/>
                <a:gd name="connsiteY4" fmla="*/ 0 h 1450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0000" h="1450181" fill="none" extrusionOk="0">
                  <a:moveTo>
                    <a:pt x="0" y="0"/>
                  </a:moveTo>
                  <a:cubicBezTo>
                    <a:pt x="198234" y="38794"/>
                    <a:pt x="943727" y="29183"/>
                    <a:pt x="1440000" y="0"/>
                  </a:cubicBezTo>
                  <a:cubicBezTo>
                    <a:pt x="1569874" y="715677"/>
                    <a:pt x="1461987" y="866081"/>
                    <a:pt x="1440000" y="1450181"/>
                  </a:cubicBezTo>
                  <a:cubicBezTo>
                    <a:pt x="1015125" y="1340873"/>
                    <a:pt x="657931" y="1373537"/>
                    <a:pt x="0" y="1450181"/>
                  </a:cubicBezTo>
                  <a:cubicBezTo>
                    <a:pt x="-53819" y="845935"/>
                    <a:pt x="77625" y="556088"/>
                    <a:pt x="0" y="0"/>
                  </a:cubicBezTo>
                  <a:close/>
                </a:path>
                <a:path w="1440000" h="1450181" stroke="0" extrusionOk="0">
                  <a:moveTo>
                    <a:pt x="0" y="0"/>
                  </a:moveTo>
                  <a:cubicBezTo>
                    <a:pt x="703065" y="69610"/>
                    <a:pt x="1042561" y="-32973"/>
                    <a:pt x="1440000" y="0"/>
                  </a:cubicBezTo>
                  <a:cubicBezTo>
                    <a:pt x="1405860" y="386118"/>
                    <a:pt x="1313987" y="1245787"/>
                    <a:pt x="1440000" y="1450181"/>
                  </a:cubicBezTo>
                  <a:cubicBezTo>
                    <a:pt x="1244351" y="1406864"/>
                    <a:pt x="513492" y="1380399"/>
                    <a:pt x="0" y="1450181"/>
                  </a:cubicBezTo>
                  <a:cubicBezTo>
                    <a:pt x="-47382" y="808436"/>
                    <a:pt x="-113773" y="234865"/>
                    <a:pt x="0" y="0"/>
                  </a:cubicBezTo>
                  <a:close/>
                </a:path>
              </a:pathLst>
            </a:custGeom>
            <a:grpFill/>
            <a:ln>
              <a:extLst>
                <a:ext uri="{C807C97D-BFC1-408E-A445-0C87EB9F89A2}">
                  <ask:lineSketchStyleProps xmlns:ask="http://schemas.microsoft.com/office/drawing/2018/sketchyshapes" sd="1952538544">
                    <a:prstGeom prst="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  <a:effectLst>
              <a:glow>
                <a:schemeClr val="accent1"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15" name="Рисунок 14" descr="Изображение выглядит как логотип, Графика, графическая вставка, символ&#10;&#10;Автоматически созданное описание">
              <a:extLst>
                <a:ext uri="{FF2B5EF4-FFF2-40B4-BE49-F238E27FC236}">
                  <a16:creationId xmlns:a16="http://schemas.microsoft.com/office/drawing/2014/main" id="{F53FA22C-2DA6-0737-D7BD-2CE8FDFB7F5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1157" y="4278347"/>
              <a:ext cx="846398" cy="846398"/>
            </a:xfrm>
            <a:prstGeom prst="rect">
              <a:avLst/>
            </a:prstGeom>
            <a:grpFill/>
          </p:spPr>
        </p:pic>
      </p:grpSp>
      <p:grpSp>
        <p:nvGrpSpPr>
          <p:cNvPr id="16" name="!!Рынок">
            <a:extLst>
              <a:ext uri="{FF2B5EF4-FFF2-40B4-BE49-F238E27FC236}">
                <a16:creationId xmlns:a16="http://schemas.microsoft.com/office/drawing/2014/main" id="{D892F55E-7F6F-1FF3-A7CB-624ABE99CA1E}"/>
              </a:ext>
            </a:extLst>
          </p:cNvPr>
          <p:cNvGrpSpPr/>
          <p:nvPr/>
        </p:nvGrpSpPr>
        <p:grpSpPr>
          <a:xfrm>
            <a:off x="8616088" y="2942751"/>
            <a:ext cx="1440000" cy="1450181"/>
            <a:chOff x="5050915" y="7220678"/>
            <a:chExt cx="1440000" cy="1450181"/>
          </a:xfrm>
          <a:solidFill>
            <a:srgbClr val="00B050"/>
          </a:solidFill>
        </p:grpSpPr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578FA3D9-4A77-F749-BDFE-2A5A35C6C3C1}"/>
                </a:ext>
              </a:extLst>
            </p:cNvPr>
            <p:cNvSpPr/>
            <p:nvPr/>
          </p:nvSpPr>
          <p:spPr>
            <a:xfrm rot="19022458">
              <a:off x="5050915" y="7220678"/>
              <a:ext cx="1440000" cy="1450181"/>
            </a:xfrm>
            <a:custGeom>
              <a:avLst/>
              <a:gdLst>
                <a:gd name="connsiteX0" fmla="*/ 0 w 1440000"/>
                <a:gd name="connsiteY0" fmla="*/ 0 h 1450181"/>
                <a:gd name="connsiteX1" fmla="*/ 1440000 w 1440000"/>
                <a:gd name="connsiteY1" fmla="*/ 0 h 1450181"/>
                <a:gd name="connsiteX2" fmla="*/ 1440000 w 1440000"/>
                <a:gd name="connsiteY2" fmla="*/ 1450181 h 1450181"/>
                <a:gd name="connsiteX3" fmla="*/ 0 w 1440000"/>
                <a:gd name="connsiteY3" fmla="*/ 1450181 h 1450181"/>
                <a:gd name="connsiteX4" fmla="*/ 0 w 1440000"/>
                <a:gd name="connsiteY4" fmla="*/ 0 h 1450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0000" h="1450181" fill="none" extrusionOk="0">
                  <a:moveTo>
                    <a:pt x="0" y="0"/>
                  </a:moveTo>
                  <a:cubicBezTo>
                    <a:pt x="198234" y="38794"/>
                    <a:pt x="943727" y="29183"/>
                    <a:pt x="1440000" y="0"/>
                  </a:cubicBezTo>
                  <a:cubicBezTo>
                    <a:pt x="1569874" y="715677"/>
                    <a:pt x="1461987" y="866081"/>
                    <a:pt x="1440000" y="1450181"/>
                  </a:cubicBezTo>
                  <a:cubicBezTo>
                    <a:pt x="1015125" y="1340873"/>
                    <a:pt x="657931" y="1373537"/>
                    <a:pt x="0" y="1450181"/>
                  </a:cubicBezTo>
                  <a:cubicBezTo>
                    <a:pt x="-53819" y="845935"/>
                    <a:pt x="77625" y="556088"/>
                    <a:pt x="0" y="0"/>
                  </a:cubicBezTo>
                  <a:close/>
                </a:path>
                <a:path w="1440000" h="1450181" stroke="0" extrusionOk="0">
                  <a:moveTo>
                    <a:pt x="0" y="0"/>
                  </a:moveTo>
                  <a:cubicBezTo>
                    <a:pt x="703065" y="69610"/>
                    <a:pt x="1042561" y="-32973"/>
                    <a:pt x="1440000" y="0"/>
                  </a:cubicBezTo>
                  <a:cubicBezTo>
                    <a:pt x="1405860" y="386118"/>
                    <a:pt x="1313987" y="1245787"/>
                    <a:pt x="1440000" y="1450181"/>
                  </a:cubicBezTo>
                  <a:cubicBezTo>
                    <a:pt x="1244351" y="1406864"/>
                    <a:pt x="513492" y="1380399"/>
                    <a:pt x="0" y="1450181"/>
                  </a:cubicBezTo>
                  <a:cubicBezTo>
                    <a:pt x="-47382" y="808436"/>
                    <a:pt x="-113773" y="234865"/>
                    <a:pt x="0" y="0"/>
                  </a:cubicBezTo>
                  <a:close/>
                </a:path>
              </a:pathLst>
            </a:custGeom>
            <a:grpFill/>
            <a:ln>
              <a:extLst>
                <a:ext uri="{C807C97D-BFC1-408E-A445-0C87EB9F89A2}">
                  <ask:lineSketchStyleProps xmlns:ask="http://schemas.microsoft.com/office/drawing/2018/sketchyshapes" sd="1952538544">
                    <a:prstGeom prst="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  <a:effectLst>
              <a:glow>
                <a:schemeClr val="accent1"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8" name="Рисунок 17" descr="Изображение выглядит как Графика, символ, графический дизайн, круг&#10;&#10;Автоматически созданное описание">
              <a:extLst>
                <a:ext uri="{FF2B5EF4-FFF2-40B4-BE49-F238E27FC236}">
                  <a16:creationId xmlns:a16="http://schemas.microsoft.com/office/drawing/2014/main" id="{FA2B5796-2958-81F6-1881-FB0AC914F0E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54750" y="7501406"/>
              <a:ext cx="821195" cy="821195"/>
            </a:xfrm>
            <a:prstGeom prst="rect">
              <a:avLst/>
            </a:prstGeom>
            <a:grpFill/>
          </p:spPr>
        </p:pic>
      </p:grpSp>
      <p:grpSp>
        <p:nvGrpSpPr>
          <p:cNvPr id="19" name="!!Бизнес">
            <a:extLst>
              <a:ext uri="{FF2B5EF4-FFF2-40B4-BE49-F238E27FC236}">
                <a16:creationId xmlns:a16="http://schemas.microsoft.com/office/drawing/2014/main" id="{9ADDD5B6-49DB-0654-AE8C-DED5A5F89315}"/>
              </a:ext>
            </a:extLst>
          </p:cNvPr>
          <p:cNvGrpSpPr/>
          <p:nvPr/>
        </p:nvGrpSpPr>
        <p:grpSpPr>
          <a:xfrm>
            <a:off x="8616088" y="3554739"/>
            <a:ext cx="1440000" cy="1450181"/>
            <a:chOff x="5482101" y="4815752"/>
            <a:chExt cx="1440000" cy="1450181"/>
          </a:xfrm>
          <a:solidFill>
            <a:srgbClr val="FF0066"/>
          </a:solidFill>
        </p:grpSpPr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E0DDA6CB-7CF0-6671-EF05-4A32D4FF7D67}"/>
                </a:ext>
              </a:extLst>
            </p:cNvPr>
            <p:cNvSpPr/>
            <p:nvPr/>
          </p:nvSpPr>
          <p:spPr>
            <a:xfrm rot="19022458">
              <a:off x="5482101" y="4815752"/>
              <a:ext cx="1440000" cy="1450181"/>
            </a:xfrm>
            <a:custGeom>
              <a:avLst/>
              <a:gdLst>
                <a:gd name="connsiteX0" fmla="*/ 0 w 1440000"/>
                <a:gd name="connsiteY0" fmla="*/ 0 h 1450181"/>
                <a:gd name="connsiteX1" fmla="*/ 1440000 w 1440000"/>
                <a:gd name="connsiteY1" fmla="*/ 0 h 1450181"/>
                <a:gd name="connsiteX2" fmla="*/ 1440000 w 1440000"/>
                <a:gd name="connsiteY2" fmla="*/ 1450181 h 1450181"/>
                <a:gd name="connsiteX3" fmla="*/ 0 w 1440000"/>
                <a:gd name="connsiteY3" fmla="*/ 1450181 h 1450181"/>
                <a:gd name="connsiteX4" fmla="*/ 0 w 1440000"/>
                <a:gd name="connsiteY4" fmla="*/ 0 h 1450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0000" h="1450181" fill="none" extrusionOk="0">
                  <a:moveTo>
                    <a:pt x="0" y="0"/>
                  </a:moveTo>
                  <a:cubicBezTo>
                    <a:pt x="198234" y="38794"/>
                    <a:pt x="943727" y="29183"/>
                    <a:pt x="1440000" y="0"/>
                  </a:cubicBezTo>
                  <a:cubicBezTo>
                    <a:pt x="1569874" y="715677"/>
                    <a:pt x="1461987" y="866081"/>
                    <a:pt x="1440000" y="1450181"/>
                  </a:cubicBezTo>
                  <a:cubicBezTo>
                    <a:pt x="1015125" y="1340873"/>
                    <a:pt x="657931" y="1373537"/>
                    <a:pt x="0" y="1450181"/>
                  </a:cubicBezTo>
                  <a:cubicBezTo>
                    <a:pt x="-53819" y="845935"/>
                    <a:pt x="77625" y="556088"/>
                    <a:pt x="0" y="0"/>
                  </a:cubicBezTo>
                  <a:close/>
                </a:path>
                <a:path w="1440000" h="1450181" stroke="0" extrusionOk="0">
                  <a:moveTo>
                    <a:pt x="0" y="0"/>
                  </a:moveTo>
                  <a:cubicBezTo>
                    <a:pt x="703065" y="69610"/>
                    <a:pt x="1042561" y="-32973"/>
                    <a:pt x="1440000" y="0"/>
                  </a:cubicBezTo>
                  <a:cubicBezTo>
                    <a:pt x="1405860" y="386118"/>
                    <a:pt x="1313987" y="1245787"/>
                    <a:pt x="1440000" y="1450181"/>
                  </a:cubicBezTo>
                  <a:cubicBezTo>
                    <a:pt x="1244351" y="1406864"/>
                    <a:pt x="513492" y="1380399"/>
                    <a:pt x="0" y="1450181"/>
                  </a:cubicBezTo>
                  <a:cubicBezTo>
                    <a:pt x="-47382" y="808436"/>
                    <a:pt x="-113773" y="234865"/>
                    <a:pt x="0" y="0"/>
                  </a:cubicBezTo>
                  <a:close/>
                </a:path>
              </a:pathLst>
            </a:custGeom>
            <a:grpFill/>
            <a:ln>
              <a:extLst>
                <a:ext uri="{C807C97D-BFC1-408E-A445-0C87EB9F89A2}">
                  <ask:lineSketchStyleProps xmlns:ask="http://schemas.microsoft.com/office/drawing/2018/sketchyshapes" sd="1952538544">
                    <a:prstGeom prst="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  <a:effectLst>
              <a:glow>
                <a:schemeClr val="accent1"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21" name="Рисунок 20" descr="Изображение выглядит как круг, графическая вставка, Графика, снимок экрана&#10;&#10;Автоматически созданное описание">
              <a:extLst>
                <a:ext uri="{FF2B5EF4-FFF2-40B4-BE49-F238E27FC236}">
                  <a16:creationId xmlns:a16="http://schemas.microsoft.com/office/drawing/2014/main" id="{8997440E-26E6-30DD-0A53-42C05EE0D4A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52224" y="5080290"/>
              <a:ext cx="899753" cy="899753"/>
            </a:xfrm>
            <a:prstGeom prst="rect">
              <a:avLst/>
            </a:prstGeom>
            <a:grpFill/>
          </p:spPr>
        </p:pic>
      </p:grpSp>
      <p:grpSp>
        <p:nvGrpSpPr>
          <p:cNvPr id="56" name="!!Результаты">
            <a:extLst>
              <a:ext uri="{FF2B5EF4-FFF2-40B4-BE49-F238E27FC236}">
                <a16:creationId xmlns:a16="http://schemas.microsoft.com/office/drawing/2014/main" id="{65A0F863-2CD3-9A93-748A-1E39B8C33C94}"/>
              </a:ext>
            </a:extLst>
          </p:cNvPr>
          <p:cNvGrpSpPr/>
          <p:nvPr/>
        </p:nvGrpSpPr>
        <p:grpSpPr>
          <a:xfrm>
            <a:off x="16170749" y="4035387"/>
            <a:ext cx="1440000" cy="1450181"/>
            <a:chOff x="5376000" y="4816811"/>
            <a:chExt cx="1440000" cy="1450181"/>
          </a:xfrm>
          <a:solidFill>
            <a:srgbClr val="9933FF"/>
          </a:solidFill>
        </p:grpSpPr>
        <p:sp>
          <p:nvSpPr>
            <p:cNvPr id="57" name="Прямоугольник 56">
              <a:extLst>
                <a:ext uri="{FF2B5EF4-FFF2-40B4-BE49-F238E27FC236}">
                  <a16:creationId xmlns:a16="http://schemas.microsoft.com/office/drawing/2014/main" id="{4C97BFF2-92CC-D5E7-D64D-4594BB7BF57F}"/>
                </a:ext>
              </a:extLst>
            </p:cNvPr>
            <p:cNvSpPr/>
            <p:nvPr/>
          </p:nvSpPr>
          <p:spPr>
            <a:xfrm rot="19022458">
              <a:off x="5376000" y="4816811"/>
              <a:ext cx="1440000" cy="1450181"/>
            </a:xfrm>
            <a:custGeom>
              <a:avLst/>
              <a:gdLst>
                <a:gd name="connsiteX0" fmla="*/ 0 w 1440000"/>
                <a:gd name="connsiteY0" fmla="*/ 0 h 1450181"/>
                <a:gd name="connsiteX1" fmla="*/ 1440000 w 1440000"/>
                <a:gd name="connsiteY1" fmla="*/ 0 h 1450181"/>
                <a:gd name="connsiteX2" fmla="*/ 1440000 w 1440000"/>
                <a:gd name="connsiteY2" fmla="*/ 1450181 h 1450181"/>
                <a:gd name="connsiteX3" fmla="*/ 0 w 1440000"/>
                <a:gd name="connsiteY3" fmla="*/ 1450181 h 1450181"/>
                <a:gd name="connsiteX4" fmla="*/ 0 w 1440000"/>
                <a:gd name="connsiteY4" fmla="*/ 0 h 1450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0000" h="1450181" fill="none" extrusionOk="0">
                  <a:moveTo>
                    <a:pt x="0" y="0"/>
                  </a:moveTo>
                  <a:cubicBezTo>
                    <a:pt x="198234" y="38794"/>
                    <a:pt x="943727" y="29183"/>
                    <a:pt x="1440000" y="0"/>
                  </a:cubicBezTo>
                  <a:cubicBezTo>
                    <a:pt x="1569874" y="715677"/>
                    <a:pt x="1461987" y="866081"/>
                    <a:pt x="1440000" y="1450181"/>
                  </a:cubicBezTo>
                  <a:cubicBezTo>
                    <a:pt x="1015125" y="1340873"/>
                    <a:pt x="657931" y="1373537"/>
                    <a:pt x="0" y="1450181"/>
                  </a:cubicBezTo>
                  <a:cubicBezTo>
                    <a:pt x="-53819" y="845935"/>
                    <a:pt x="77625" y="556088"/>
                    <a:pt x="0" y="0"/>
                  </a:cubicBezTo>
                  <a:close/>
                </a:path>
                <a:path w="1440000" h="1450181" stroke="0" extrusionOk="0">
                  <a:moveTo>
                    <a:pt x="0" y="0"/>
                  </a:moveTo>
                  <a:cubicBezTo>
                    <a:pt x="703065" y="69610"/>
                    <a:pt x="1042561" y="-32973"/>
                    <a:pt x="1440000" y="0"/>
                  </a:cubicBezTo>
                  <a:cubicBezTo>
                    <a:pt x="1405860" y="386118"/>
                    <a:pt x="1313987" y="1245787"/>
                    <a:pt x="1440000" y="1450181"/>
                  </a:cubicBezTo>
                  <a:cubicBezTo>
                    <a:pt x="1244351" y="1406864"/>
                    <a:pt x="513492" y="1380399"/>
                    <a:pt x="0" y="1450181"/>
                  </a:cubicBezTo>
                  <a:cubicBezTo>
                    <a:pt x="-47382" y="808436"/>
                    <a:pt x="-113773" y="234865"/>
                    <a:pt x="0" y="0"/>
                  </a:cubicBezTo>
                  <a:close/>
                </a:path>
              </a:pathLst>
            </a:custGeom>
            <a:grpFill/>
            <a:ln>
              <a:extLst>
                <a:ext uri="{C807C97D-BFC1-408E-A445-0C87EB9F89A2}">
                  <ask:lineSketchStyleProps xmlns:ask="http://schemas.microsoft.com/office/drawing/2018/sketchyshapes" sd="1952538544">
                    <a:prstGeom prst="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  <a:effectLst>
              <a:glow>
                <a:schemeClr val="accent1"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58" name="Рисунок 57" descr="Изображение выглядит как снимок экрана, Красочность,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742B69C4-72DD-6517-3404-48C1DFCEFFF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12771" y="5075542"/>
              <a:ext cx="766458" cy="766458"/>
            </a:xfrm>
            <a:prstGeom prst="rect">
              <a:avLst/>
            </a:prstGeom>
            <a:grpFill/>
          </p:spPr>
        </p:pic>
      </p:grp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AE975996-27EF-FACA-EF95-8011CC526F2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38435001"/>
              </p:ext>
            </p:extLst>
          </p:nvPr>
        </p:nvGraphicFramePr>
        <p:xfrm>
          <a:off x="902276" y="2861284"/>
          <a:ext cx="6399007" cy="3556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2CA76F85-3605-7C94-A6C9-BF2ADFD3829B}"/>
              </a:ext>
            </a:extLst>
          </p:cNvPr>
          <p:cNvSpPr txBox="1">
            <a:spLocks/>
          </p:cNvSpPr>
          <p:nvPr/>
        </p:nvSpPr>
        <p:spPr>
          <a:xfrm>
            <a:off x="550863" y="7386261"/>
            <a:ext cx="1923484" cy="6294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>
                <a:solidFill>
                  <a:schemeClr val="bg2">
                    <a:lumMod val="25000"/>
                  </a:schemeClr>
                </a:solidFill>
              </a:rPr>
              <a:t>Рынок</a:t>
            </a:r>
            <a:endParaRPr lang="ru-RU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3" name="Текст 5">
            <a:extLst>
              <a:ext uri="{FF2B5EF4-FFF2-40B4-BE49-F238E27FC236}">
                <a16:creationId xmlns:a16="http://schemas.microsoft.com/office/drawing/2014/main" id="{F34092B9-8032-7B9E-E41C-0A9929CF1306}"/>
              </a:ext>
            </a:extLst>
          </p:cNvPr>
          <p:cNvSpPr txBox="1">
            <a:spLocks/>
          </p:cNvSpPr>
          <p:nvPr/>
        </p:nvSpPr>
        <p:spPr>
          <a:xfrm>
            <a:off x="595494" y="8121288"/>
            <a:ext cx="4722441" cy="11383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200" dirty="0">
                <a:solidFill>
                  <a:schemeClr val="bg2">
                    <a:lumMod val="25000"/>
                  </a:schemeClr>
                </a:solidFill>
              </a:rPr>
              <a:t>На сегодняшний день в нашей стране около 4 миллионов студентов, из которых 1,5-2 миллиона это первокурсники, доля иногородних первокурсников составляет 1-1,5 миллиона человек и каждый год количество первокурсников будет меняться, они и будут составлять основную нашу целевую аудиторию.</a:t>
            </a:r>
          </a:p>
          <a:p>
            <a:endParaRPr lang="ru-RU" sz="1500" dirty="0">
              <a:solidFill>
                <a:schemeClr val="bg2">
                  <a:lumMod val="25000"/>
                </a:schemeClr>
              </a:solidFill>
            </a:endParaRPr>
          </a:p>
        </p:txBody>
      </p:sp>
      <p:graphicFrame>
        <p:nvGraphicFramePr>
          <p:cNvPr id="24" name="Таблица 23">
            <a:extLst>
              <a:ext uri="{FF2B5EF4-FFF2-40B4-BE49-F238E27FC236}">
                <a16:creationId xmlns:a16="http://schemas.microsoft.com/office/drawing/2014/main" id="{D1EC2983-BCD6-418E-DDCE-7D4F8BDEC4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6768625"/>
              </p:ext>
            </p:extLst>
          </p:nvPr>
        </p:nvGraphicFramePr>
        <p:xfrm>
          <a:off x="702785" y="9276345"/>
          <a:ext cx="7268133" cy="3629164"/>
        </p:xfrm>
        <a:graphic>
          <a:graphicData uri="http://schemas.openxmlformats.org/drawingml/2006/table">
            <a:tbl>
              <a:tblPr firstRow="1" bandRow="1"/>
              <a:tblGrid>
                <a:gridCol w="2422711">
                  <a:extLst>
                    <a:ext uri="{9D8B030D-6E8A-4147-A177-3AD203B41FA5}">
                      <a16:colId xmlns:a16="http://schemas.microsoft.com/office/drawing/2014/main" val="1982822356"/>
                    </a:ext>
                  </a:extLst>
                </a:gridCol>
                <a:gridCol w="4845422">
                  <a:extLst>
                    <a:ext uri="{9D8B030D-6E8A-4147-A177-3AD203B41FA5}">
                      <a16:colId xmlns:a16="http://schemas.microsoft.com/office/drawing/2014/main" val="3127900761"/>
                    </a:ext>
                  </a:extLst>
                </a:gridCol>
              </a:tblGrid>
              <a:tr h="424738">
                <a:tc>
                  <a:txBody>
                    <a:bodyPr/>
                    <a:lstStyle/>
                    <a:p>
                      <a:r>
                        <a:rPr lang="ru-RU" sz="1600" dirty="0"/>
                        <a:t>Компании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Плюсы</a:t>
                      </a:r>
                    </a:p>
                    <a:p>
                      <a:r>
                        <a:rPr lang="ru-RU" sz="1600" dirty="0"/>
                        <a:t>Минусы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4642547"/>
                  </a:ext>
                </a:extLst>
              </a:tr>
              <a:tr h="869702">
                <a:tc>
                  <a:txBody>
                    <a:bodyPr/>
                    <a:lstStyle/>
                    <a:p>
                      <a:r>
                        <a:rPr lang="ru-RU" sz="1600" dirty="0" err="1"/>
                        <a:t>ВКонтакте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Узнаваемый бренд, обширная аудитория, огромное количество</a:t>
                      </a:r>
                      <a:r>
                        <a:rPr lang="ru-RU" sz="1600" baseline="0" dirty="0"/>
                        <a:t> «</a:t>
                      </a:r>
                      <a:r>
                        <a:rPr lang="ru-RU" sz="1600" baseline="0" dirty="0" err="1"/>
                        <a:t>фейковых</a:t>
                      </a:r>
                      <a:r>
                        <a:rPr lang="ru-RU" sz="1600" baseline="0" dirty="0"/>
                        <a:t>» аккаунтов, очень много лишней информации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1479851"/>
                  </a:ext>
                </a:extLst>
              </a:tr>
              <a:tr h="1274214">
                <a:tc>
                  <a:txBody>
                    <a:bodyPr/>
                    <a:lstStyle/>
                    <a:p>
                      <a:r>
                        <a:rPr lang="ru-RU" sz="1600" dirty="0"/>
                        <a:t>Одноклассники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50784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Узнаваемый бренд, обширная аудитория, огромное количество</a:t>
                      </a:r>
                      <a:r>
                        <a:rPr lang="ru-RU" sz="1600" baseline="0" dirty="0"/>
                        <a:t> «</a:t>
                      </a:r>
                      <a:r>
                        <a:rPr lang="ru-RU" sz="1600" baseline="0" dirty="0" err="1"/>
                        <a:t>фейковых</a:t>
                      </a:r>
                      <a:r>
                        <a:rPr lang="ru-RU" sz="1600" baseline="0" dirty="0"/>
                        <a:t>» аккаунтов, очень много лишней информации, устарел для новой клиентской базы</a:t>
                      </a:r>
                      <a:endParaRPr lang="ru-RU" sz="1600" dirty="0"/>
                    </a:p>
                    <a:p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3418923"/>
                  </a:ext>
                </a:extLst>
              </a:tr>
              <a:tr h="869702">
                <a:tc>
                  <a:txBody>
                    <a:bodyPr/>
                    <a:lstStyle/>
                    <a:p>
                      <a:pPr marL="0" marR="0" lvl="0" indent="0" algn="l" defTabSz="150784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/>
                        <a:t>GradLink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Новичок на рынке, отсутствие «</a:t>
                      </a:r>
                      <a:r>
                        <a:rPr lang="ru-RU" sz="1600" dirty="0" err="1"/>
                        <a:t>фейковых</a:t>
                      </a:r>
                      <a:r>
                        <a:rPr lang="ru-RU" sz="1600" dirty="0"/>
                        <a:t>»</a:t>
                      </a:r>
                      <a:r>
                        <a:rPr lang="ru-RU" sz="1600" baseline="0" dirty="0"/>
                        <a:t> аккаунтов, реальные не купленные отзывы, полезная информация именно для студента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6023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96747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!!лого2">
            <a:extLst>
              <a:ext uri="{FF2B5EF4-FFF2-40B4-BE49-F238E27FC236}">
                <a16:creationId xmlns:a16="http://schemas.microsoft.com/office/drawing/2014/main" id="{7D6CA3E3-9EB8-76B7-4196-67DB140CF9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72" b="21872"/>
          <a:stretch/>
        </p:blipFill>
        <p:spPr bwMode="auto">
          <a:xfrm>
            <a:off x="10324090" y="-2751569"/>
            <a:ext cx="4250169" cy="425016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!!лого1">
            <a:extLst>
              <a:ext uri="{FF2B5EF4-FFF2-40B4-BE49-F238E27FC236}">
                <a16:creationId xmlns:a16="http://schemas.microsoft.com/office/drawing/2014/main" id="{CEDF1606-4B52-7A83-D715-AD72EC9F50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6006" y="6305112"/>
            <a:ext cx="1626869" cy="2891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Текст 2">
            <a:extLst>
              <a:ext uri="{FF2B5EF4-FFF2-40B4-BE49-F238E27FC236}">
                <a16:creationId xmlns:a16="http://schemas.microsoft.com/office/drawing/2014/main" id="{A321B09A-9D2B-0C46-AC57-62CB6CBC20D0}"/>
              </a:ext>
            </a:extLst>
          </p:cNvPr>
          <p:cNvSpPr txBox="1">
            <a:spLocks/>
          </p:cNvSpPr>
          <p:nvPr/>
        </p:nvSpPr>
        <p:spPr>
          <a:xfrm>
            <a:off x="538353" y="7534156"/>
            <a:ext cx="4040269" cy="847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dirty="0">
                <a:solidFill>
                  <a:schemeClr val="bg2">
                    <a:lumMod val="25000"/>
                  </a:schemeClr>
                </a:solidFill>
              </a:rPr>
              <a:t>Бизнес-модель – как вы зарабатываете или планируете. (конкретика и </a:t>
            </a:r>
            <a:r>
              <a:rPr lang="ru-RU" sz="1800" dirty="0" err="1">
                <a:solidFill>
                  <a:schemeClr val="bg2">
                    <a:lumMod val="25000"/>
                  </a:schemeClr>
                </a:solidFill>
              </a:rPr>
              <a:t>визуал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</a:rPr>
              <a:t>)</a:t>
            </a: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C8CC381D-AF40-CF8D-F89E-51C28BC89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353" y="6858000"/>
            <a:ext cx="4040269" cy="676156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ru-RU" sz="4300" b="1" dirty="0">
                <a:solidFill>
                  <a:schemeClr val="bg2">
                    <a:lumMod val="25000"/>
                  </a:schemeClr>
                </a:solidFill>
              </a:rPr>
              <a:t>Бизнес-модель</a:t>
            </a:r>
            <a:endParaRPr lang="ru-RU" sz="43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" name="Текст 5">
            <a:extLst>
              <a:ext uri="{FF2B5EF4-FFF2-40B4-BE49-F238E27FC236}">
                <a16:creationId xmlns:a16="http://schemas.microsoft.com/office/drawing/2014/main" id="{140D2C49-6BBD-355F-74BB-F5620EB7567E}"/>
              </a:ext>
            </a:extLst>
          </p:cNvPr>
          <p:cNvSpPr txBox="1">
            <a:spLocks/>
          </p:cNvSpPr>
          <p:nvPr/>
        </p:nvSpPr>
        <p:spPr>
          <a:xfrm>
            <a:off x="538353" y="8642160"/>
            <a:ext cx="5330952" cy="15153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73075" indent="-457200">
              <a:buFont typeface="Arial" panose="020B0604020202020204" pitchFamily="34" charset="0"/>
              <a:buAutoNum type="arabicPeriod"/>
            </a:pPr>
            <a:r>
              <a:rPr lang="ru-RU" sz="1500" dirty="0">
                <a:solidFill>
                  <a:schemeClr val="bg2">
                    <a:lumMod val="25000"/>
                  </a:schemeClr>
                </a:solidFill>
              </a:rPr>
              <a:t>Реклама – в стандартной версии продукта будет реклама, в платной версии она будет отключена</a:t>
            </a:r>
          </a:p>
          <a:p>
            <a:pPr marL="473075" indent="-457200">
              <a:buFont typeface="Arial" panose="020B0604020202020204" pitchFamily="34" charset="0"/>
              <a:buAutoNum type="arabicPeriod"/>
            </a:pPr>
            <a:r>
              <a:rPr lang="ru-RU" sz="1500" dirty="0">
                <a:solidFill>
                  <a:schemeClr val="bg2">
                    <a:lumMod val="25000"/>
                  </a:schemeClr>
                </a:solidFill>
              </a:rPr>
              <a:t>Подписки (стандартная и </a:t>
            </a:r>
            <a:r>
              <a:rPr lang="en-US" sz="1500" dirty="0">
                <a:solidFill>
                  <a:schemeClr val="bg2">
                    <a:lumMod val="25000"/>
                  </a:schemeClr>
                </a:solidFill>
              </a:rPr>
              <a:t>pro)</a:t>
            </a:r>
            <a:r>
              <a:rPr lang="ru-RU" sz="1500" dirty="0">
                <a:solidFill>
                  <a:schemeClr val="bg2">
                    <a:lumMod val="25000"/>
                  </a:schemeClr>
                </a:solidFill>
              </a:rPr>
              <a:t> – в подписке будет отключена вся реклама, будет неограниченный доступ к чатам, библиотекам, к возможности модерирования, </a:t>
            </a: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3B5EF61D-C358-D663-E562-B9F29CB00569}"/>
              </a:ext>
            </a:extLst>
          </p:cNvPr>
          <p:cNvSpPr txBox="1">
            <a:spLocks/>
          </p:cNvSpPr>
          <p:nvPr/>
        </p:nvSpPr>
        <p:spPr>
          <a:xfrm>
            <a:off x="568325" y="79374"/>
            <a:ext cx="4498975" cy="7474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Текущие результаты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0FD6C5C0-64C3-1EFB-2912-1CA85A4410CA}"/>
              </a:ext>
            </a:extLst>
          </p:cNvPr>
          <p:cNvSpPr txBox="1">
            <a:spLocks/>
          </p:cNvSpPr>
          <p:nvPr/>
        </p:nvSpPr>
        <p:spPr>
          <a:xfrm>
            <a:off x="568325" y="1087009"/>
            <a:ext cx="6932613" cy="414294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500" dirty="0">
                <a:solidFill>
                  <a:schemeClr val="bg2">
                    <a:lumMod val="25000"/>
                  </a:schemeClr>
                </a:solidFill>
              </a:rPr>
              <a:t>Для того, чтобы понять, каким будущие пользователи видят наше приложение, мы предложили им пройти опрос, состоящий из следующих вопросов:</a:t>
            </a:r>
          </a:p>
          <a:p>
            <a:pPr marL="473075" indent="-457200">
              <a:buFont typeface="+mj-lt"/>
              <a:buAutoNum type="arabicPeriod"/>
            </a:pPr>
            <a:r>
              <a:rPr lang="ru-RU" sz="1500" dirty="0">
                <a:solidFill>
                  <a:schemeClr val="bg2">
                    <a:lumMod val="25000"/>
                  </a:schemeClr>
                </a:solidFill>
              </a:rPr>
              <a:t>Ваш пол</a:t>
            </a:r>
          </a:p>
          <a:p>
            <a:pPr marL="473075" indent="-457200">
              <a:buFont typeface="+mj-lt"/>
              <a:buAutoNum type="arabicPeriod"/>
            </a:pPr>
            <a:r>
              <a:rPr lang="ru-RU" sz="1500" dirty="0">
                <a:solidFill>
                  <a:schemeClr val="bg2">
                    <a:lumMod val="25000"/>
                  </a:schemeClr>
                </a:solidFill>
              </a:rPr>
              <a:t>Ваш возраст </a:t>
            </a:r>
          </a:p>
          <a:p>
            <a:pPr marL="473075" indent="-457200">
              <a:buFont typeface="+mj-lt"/>
              <a:buAutoNum type="arabicPeriod"/>
            </a:pPr>
            <a:r>
              <a:rPr lang="ru-RU" sz="1500" dirty="0">
                <a:solidFill>
                  <a:schemeClr val="bg2">
                    <a:lumMod val="25000"/>
                  </a:schemeClr>
                </a:solidFill>
              </a:rPr>
              <a:t>Откуда вы? </a:t>
            </a:r>
          </a:p>
          <a:p>
            <a:pPr marL="473075" indent="-457200">
              <a:buFont typeface="+mj-lt"/>
              <a:buAutoNum type="arabicPeriod"/>
            </a:pPr>
            <a:r>
              <a:rPr lang="ru-RU" sz="1500" dirty="0">
                <a:solidFill>
                  <a:schemeClr val="bg2">
                    <a:lumMod val="25000"/>
                  </a:schemeClr>
                </a:solidFill>
              </a:rPr>
              <a:t>С какими проблемами вы столкнулись, когда переехали в Архангельск? </a:t>
            </a:r>
          </a:p>
          <a:p>
            <a:pPr marL="473075" indent="-457200">
              <a:buFont typeface="+mj-lt"/>
              <a:buAutoNum type="arabicPeriod"/>
            </a:pPr>
            <a:r>
              <a:rPr lang="ru-RU" sz="1500" dirty="0">
                <a:solidFill>
                  <a:schemeClr val="bg2">
                    <a:lumMod val="25000"/>
                  </a:schemeClr>
                </a:solidFill>
              </a:rPr>
              <a:t>Чем вы увлекаетесь? </a:t>
            </a:r>
          </a:p>
          <a:p>
            <a:pPr marL="473075" indent="-457200">
              <a:buFont typeface="+mj-lt"/>
              <a:buAutoNum type="arabicPeriod"/>
            </a:pPr>
            <a:r>
              <a:rPr lang="ru-RU" sz="1500" dirty="0">
                <a:solidFill>
                  <a:schemeClr val="bg2">
                    <a:lumMod val="25000"/>
                  </a:schemeClr>
                </a:solidFill>
              </a:rPr>
              <a:t>Было бы вам интересно приложение для знакомств (поиска друзей) внутри вуза? </a:t>
            </a:r>
          </a:p>
          <a:p>
            <a:pPr marL="473075" indent="-457200">
              <a:buFont typeface="+mj-lt"/>
              <a:buAutoNum type="arabicPeriod"/>
            </a:pPr>
            <a:r>
              <a:rPr lang="ru-RU" sz="1500" dirty="0">
                <a:solidFill>
                  <a:schemeClr val="bg2">
                    <a:lumMod val="25000"/>
                  </a:schemeClr>
                </a:solidFill>
              </a:rPr>
              <a:t>Кого бы вы хотели найти в данном приложении? </a:t>
            </a:r>
          </a:p>
          <a:p>
            <a:pPr marL="473075" indent="-457200">
              <a:buFont typeface="+mj-lt"/>
              <a:buAutoNum type="arabicPeriod"/>
            </a:pPr>
            <a:r>
              <a:rPr lang="ru-RU" sz="1500" dirty="0">
                <a:solidFill>
                  <a:schemeClr val="bg2">
                    <a:lumMod val="25000"/>
                  </a:schemeClr>
                </a:solidFill>
              </a:rPr>
              <a:t>Какие функции в приложении вы бы хотели видеть? </a:t>
            </a:r>
          </a:p>
          <a:p>
            <a:pPr marL="473075" indent="-457200">
              <a:buFont typeface="+mj-lt"/>
              <a:buAutoNum type="arabicPeriod"/>
            </a:pPr>
            <a:r>
              <a:rPr lang="ru-RU" sz="1500" dirty="0">
                <a:solidFill>
                  <a:schemeClr val="bg2">
                    <a:lumMod val="25000"/>
                  </a:schemeClr>
                </a:solidFill>
              </a:rPr>
              <a:t>Готовы бы вы были платить за доступ к </a:t>
            </a:r>
            <a:r>
              <a:rPr lang="ru-RU" sz="1500" dirty="0" err="1">
                <a:solidFill>
                  <a:schemeClr val="bg2">
                    <a:lumMod val="25000"/>
                  </a:schemeClr>
                </a:solidFill>
              </a:rPr>
              <a:t>pro</a:t>
            </a:r>
            <a:r>
              <a:rPr lang="ru-RU" sz="1500" dirty="0">
                <a:solidFill>
                  <a:schemeClr val="bg2">
                    <a:lumMod val="25000"/>
                  </a:schemeClr>
                </a:solidFill>
              </a:rPr>
              <a:t> версии? Например, закрытый чат с вузовскими книгами. До 150р, либо единоразово. </a:t>
            </a:r>
          </a:p>
        </p:txBody>
      </p:sp>
      <p:grpSp>
        <p:nvGrpSpPr>
          <p:cNvPr id="2" name="!!Актуальность">
            <a:extLst>
              <a:ext uri="{FF2B5EF4-FFF2-40B4-BE49-F238E27FC236}">
                <a16:creationId xmlns:a16="http://schemas.microsoft.com/office/drawing/2014/main" id="{7F1DAEF3-111F-3849-3A04-AEB7DD22C19F}"/>
              </a:ext>
            </a:extLst>
          </p:cNvPr>
          <p:cNvGrpSpPr/>
          <p:nvPr/>
        </p:nvGrpSpPr>
        <p:grpSpPr>
          <a:xfrm>
            <a:off x="8579575" y="1230631"/>
            <a:ext cx="1440000" cy="1440000"/>
            <a:chOff x="8158322" y="2712951"/>
            <a:chExt cx="1440000" cy="1450181"/>
          </a:xfrm>
          <a:effectLst>
            <a:reflection endPos="0" dist="50800" dir="5400000" sy="-100000" algn="bl" rotWithShape="0"/>
          </a:effectLst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840E6B78-55F2-49EE-A50A-80CFD50CC5EF}"/>
                </a:ext>
              </a:extLst>
            </p:cNvPr>
            <p:cNvSpPr/>
            <p:nvPr/>
          </p:nvSpPr>
          <p:spPr>
            <a:xfrm rot="19022458">
              <a:off x="8158322" y="2712951"/>
              <a:ext cx="1440000" cy="1450181"/>
            </a:xfrm>
            <a:custGeom>
              <a:avLst/>
              <a:gdLst>
                <a:gd name="connsiteX0" fmla="*/ 0 w 1440000"/>
                <a:gd name="connsiteY0" fmla="*/ 0 h 1450181"/>
                <a:gd name="connsiteX1" fmla="*/ 1440000 w 1440000"/>
                <a:gd name="connsiteY1" fmla="*/ 0 h 1450181"/>
                <a:gd name="connsiteX2" fmla="*/ 1440000 w 1440000"/>
                <a:gd name="connsiteY2" fmla="*/ 1450181 h 1450181"/>
                <a:gd name="connsiteX3" fmla="*/ 0 w 1440000"/>
                <a:gd name="connsiteY3" fmla="*/ 1450181 h 1450181"/>
                <a:gd name="connsiteX4" fmla="*/ 0 w 1440000"/>
                <a:gd name="connsiteY4" fmla="*/ 0 h 1450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0000" h="1450181" fill="none" extrusionOk="0">
                  <a:moveTo>
                    <a:pt x="0" y="0"/>
                  </a:moveTo>
                  <a:cubicBezTo>
                    <a:pt x="198234" y="38794"/>
                    <a:pt x="943727" y="29183"/>
                    <a:pt x="1440000" y="0"/>
                  </a:cubicBezTo>
                  <a:cubicBezTo>
                    <a:pt x="1569874" y="715677"/>
                    <a:pt x="1461987" y="866081"/>
                    <a:pt x="1440000" y="1450181"/>
                  </a:cubicBezTo>
                  <a:cubicBezTo>
                    <a:pt x="1015125" y="1340873"/>
                    <a:pt x="657931" y="1373537"/>
                    <a:pt x="0" y="1450181"/>
                  </a:cubicBezTo>
                  <a:cubicBezTo>
                    <a:pt x="-53819" y="845935"/>
                    <a:pt x="77625" y="556088"/>
                    <a:pt x="0" y="0"/>
                  </a:cubicBezTo>
                  <a:close/>
                </a:path>
                <a:path w="1440000" h="1450181" stroke="0" extrusionOk="0">
                  <a:moveTo>
                    <a:pt x="0" y="0"/>
                  </a:moveTo>
                  <a:cubicBezTo>
                    <a:pt x="703065" y="69610"/>
                    <a:pt x="1042561" y="-32973"/>
                    <a:pt x="1440000" y="0"/>
                  </a:cubicBezTo>
                  <a:cubicBezTo>
                    <a:pt x="1405860" y="386118"/>
                    <a:pt x="1313987" y="1245787"/>
                    <a:pt x="1440000" y="1450181"/>
                  </a:cubicBezTo>
                  <a:cubicBezTo>
                    <a:pt x="1244351" y="1406864"/>
                    <a:pt x="513492" y="1380399"/>
                    <a:pt x="0" y="1450181"/>
                  </a:cubicBezTo>
                  <a:cubicBezTo>
                    <a:pt x="-47382" y="808436"/>
                    <a:pt x="-113773" y="234865"/>
                    <a:pt x="0" y="0"/>
                  </a:cubicBezTo>
                  <a:close/>
                </a:path>
              </a:pathLst>
            </a:custGeom>
            <a:ln>
              <a:extLst>
                <a:ext uri="{C807C97D-BFC1-408E-A445-0C87EB9F89A2}">
                  <ask:lineSketchStyleProps xmlns:ask="http://schemas.microsoft.com/office/drawing/2018/sketchyshapes" sd="1952538544">
                    <a:prstGeom prst="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  <a:effectLst>
              <a:glow>
                <a:schemeClr val="accent1"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Рисунок 5" descr="Изображение выглядит как Графика, графический дизайн, графическая вставка, снимок экрана&#10;&#10;Автоматически созданное описание">
              <a:extLst>
                <a:ext uri="{FF2B5EF4-FFF2-40B4-BE49-F238E27FC236}">
                  <a16:creationId xmlns:a16="http://schemas.microsoft.com/office/drawing/2014/main" id="{3EEFB52B-C9D1-0710-482E-A4EA11EC07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0003" y="2934874"/>
              <a:ext cx="846397" cy="846397"/>
            </a:xfrm>
            <a:prstGeom prst="rect">
              <a:avLst/>
            </a:prstGeom>
          </p:spPr>
        </p:pic>
      </p:grpSp>
      <p:grpSp>
        <p:nvGrpSpPr>
          <p:cNvPr id="13" name="!!Решение">
            <a:extLst>
              <a:ext uri="{FF2B5EF4-FFF2-40B4-BE49-F238E27FC236}">
                <a16:creationId xmlns:a16="http://schemas.microsoft.com/office/drawing/2014/main" id="{2D4231BA-E1B5-F891-09F8-2C5D3A4B89A3}"/>
              </a:ext>
            </a:extLst>
          </p:cNvPr>
          <p:cNvGrpSpPr/>
          <p:nvPr/>
        </p:nvGrpSpPr>
        <p:grpSpPr>
          <a:xfrm>
            <a:off x="8616088" y="1788527"/>
            <a:ext cx="1440000" cy="1450181"/>
            <a:chOff x="934236" y="3975061"/>
            <a:chExt cx="1440000" cy="1450181"/>
          </a:xfrm>
          <a:solidFill>
            <a:schemeClr val="accent4"/>
          </a:solidFill>
          <a:effectLst>
            <a:glow>
              <a:schemeClr val="accent1"/>
            </a:glow>
          </a:effectLst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ADF05C65-188C-7AF9-A500-E1C21F1A6E07}"/>
                </a:ext>
              </a:extLst>
            </p:cNvPr>
            <p:cNvSpPr/>
            <p:nvPr/>
          </p:nvSpPr>
          <p:spPr>
            <a:xfrm rot="19022458">
              <a:off x="934236" y="3975061"/>
              <a:ext cx="1440000" cy="1450181"/>
            </a:xfrm>
            <a:custGeom>
              <a:avLst/>
              <a:gdLst>
                <a:gd name="connsiteX0" fmla="*/ 0 w 1440000"/>
                <a:gd name="connsiteY0" fmla="*/ 0 h 1450181"/>
                <a:gd name="connsiteX1" fmla="*/ 1440000 w 1440000"/>
                <a:gd name="connsiteY1" fmla="*/ 0 h 1450181"/>
                <a:gd name="connsiteX2" fmla="*/ 1440000 w 1440000"/>
                <a:gd name="connsiteY2" fmla="*/ 1450181 h 1450181"/>
                <a:gd name="connsiteX3" fmla="*/ 0 w 1440000"/>
                <a:gd name="connsiteY3" fmla="*/ 1450181 h 1450181"/>
                <a:gd name="connsiteX4" fmla="*/ 0 w 1440000"/>
                <a:gd name="connsiteY4" fmla="*/ 0 h 1450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0000" h="1450181" fill="none" extrusionOk="0">
                  <a:moveTo>
                    <a:pt x="0" y="0"/>
                  </a:moveTo>
                  <a:cubicBezTo>
                    <a:pt x="198234" y="38794"/>
                    <a:pt x="943727" y="29183"/>
                    <a:pt x="1440000" y="0"/>
                  </a:cubicBezTo>
                  <a:cubicBezTo>
                    <a:pt x="1569874" y="715677"/>
                    <a:pt x="1461987" y="866081"/>
                    <a:pt x="1440000" y="1450181"/>
                  </a:cubicBezTo>
                  <a:cubicBezTo>
                    <a:pt x="1015125" y="1340873"/>
                    <a:pt x="657931" y="1373537"/>
                    <a:pt x="0" y="1450181"/>
                  </a:cubicBezTo>
                  <a:cubicBezTo>
                    <a:pt x="-53819" y="845935"/>
                    <a:pt x="77625" y="556088"/>
                    <a:pt x="0" y="0"/>
                  </a:cubicBezTo>
                  <a:close/>
                </a:path>
                <a:path w="1440000" h="1450181" stroke="0" extrusionOk="0">
                  <a:moveTo>
                    <a:pt x="0" y="0"/>
                  </a:moveTo>
                  <a:cubicBezTo>
                    <a:pt x="703065" y="69610"/>
                    <a:pt x="1042561" y="-32973"/>
                    <a:pt x="1440000" y="0"/>
                  </a:cubicBezTo>
                  <a:cubicBezTo>
                    <a:pt x="1405860" y="386118"/>
                    <a:pt x="1313987" y="1245787"/>
                    <a:pt x="1440000" y="1450181"/>
                  </a:cubicBezTo>
                  <a:cubicBezTo>
                    <a:pt x="1244351" y="1406864"/>
                    <a:pt x="513492" y="1380399"/>
                    <a:pt x="0" y="1450181"/>
                  </a:cubicBezTo>
                  <a:cubicBezTo>
                    <a:pt x="-47382" y="808436"/>
                    <a:pt x="-113773" y="234865"/>
                    <a:pt x="0" y="0"/>
                  </a:cubicBezTo>
                  <a:close/>
                </a:path>
              </a:pathLst>
            </a:custGeom>
            <a:grpFill/>
            <a:ln>
              <a:extLst>
                <a:ext uri="{C807C97D-BFC1-408E-A445-0C87EB9F89A2}">
                  <ask:lineSketchStyleProps xmlns:ask="http://schemas.microsoft.com/office/drawing/2018/sketchyshapes" sd="1952538544">
                    <a:prstGeom prst="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  <a:effectLst>
              <a:glow>
                <a:schemeClr val="accent1"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15" name="Рисунок 14" descr="Изображение выглядит как логотип, Графика, графическая вставка, символ&#10;&#10;Автоматически созданное описание">
              <a:extLst>
                <a:ext uri="{FF2B5EF4-FFF2-40B4-BE49-F238E27FC236}">
                  <a16:creationId xmlns:a16="http://schemas.microsoft.com/office/drawing/2014/main" id="{A1A0D475-FEA7-63D9-083F-EAFF361B3E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1157" y="4278347"/>
              <a:ext cx="846398" cy="846398"/>
            </a:xfrm>
            <a:prstGeom prst="rect">
              <a:avLst/>
            </a:prstGeom>
            <a:grpFill/>
          </p:spPr>
        </p:pic>
      </p:grpSp>
      <p:grpSp>
        <p:nvGrpSpPr>
          <p:cNvPr id="16" name="!!Рынок">
            <a:extLst>
              <a:ext uri="{FF2B5EF4-FFF2-40B4-BE49-F238E27FC236}">
                <a16:creationId xmlns:a16="http://schemas.microsoft.com/office/drawing/2014/main" id="{950E934E-5D90-4321-31BB-E297705812E9}"/>
              </a:ext>
            </a:extLst>
          </p:cNvPr>
          <p:cNvGrpSpPr/>
          <p:nvPr/>
        </p:nvGrpSpPr>
        <p:grpSpPr>
          <a:xfrm>
            <a:off x="8616088" y="2527474"/>
            <a:ext cx="1440000" cy="1450181"/>
            <a:chOff x="5050915" y="7220678"/>
            <a:chExt cx="1440000" cy="1450181"/>
          </a:xfrm>
          <a:solidFill>
            <a:srgbClr val="00B050"/>
          </a:solidFill>
        </p:grpSpPr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9837774B-EA89-3501-267E-6C8867B12D41}"/>
                </a:ext>
              </a:extLst>
            </p:cNvPr>
            <p:cNvSpPr/>
            <p:nvPr/>
          </p:nvSpPr>
          <p:spPr>
            <a:xfrm rot="19022458">
              <a:off x="5050915" y="7220678"/>
              <a:ext cx="1440000" cy="1450181"/>
            </a:xfrm>
            <a:custGeom>
              <a:avLst/>
              <a:gdLst>
                <a:gd name="connsiteX0" fmla="*/ 0 w 1440000"/>
                <a:gd name="connsiteY0" fmla="*/ 0 h 1450181"/>
                <a:gd name="connsiteX1" fmla="*/ 1440000 w 1440000"/>
                <a:gd name="connsiteY1" fmla="*/ 0 h 1450181"/>
                <a:gd name="connsiteX2" fmla="*/ 1440000 w 1440000"/>
                <a:gd name="connsiteY2" fmla="*/ 1450181 h 1450181"/>
                <a:gd name="connsiteX3" fmla="*/ 0 w 1440000"/>
                <a:gd name="connsiteY3" fmla="*/ 1450181 h 1450181"/>
                <a:gd name="connsiteX4" fmla="*/ 0 w 1440000"/>
                <a:gd name="connsiteY4" fmla="*/ 0 h 1450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0000" h="1450181" fill="none" extrusionOk="0">
                  <a:moveTo>
                    <a:pt x="0" y="0"/>
                  </a:moveTo>
                  <a:cubicBezTo>
                    <a:pt x="198234" y="38794"/>
                    <a:pt x="943727" y="29183"/>
                    <a:pt x="1440000" y="0"/>
                  </a:cubicBezTo>
                  <a:cubicBezTo>
                    <a:pt x="1569874" y="715677"/>
                    <a:pt x="1461987" y="866081"/>
                    <a:pt x="1440000" y="1450181"/>
                  </a:cubicBezTo>
                  <a:cubicBezTo>
                    <a:pt x="1015125" y="1340873"/>
                    <a:pt x="657931" y="1373537"/>
                    <a:pt x="0" y="1450181"/>
                  </a:cubicBezTo>
                  <a:cubicBezTo>
                    <a:pt x="-53819" y="845935"/>
                    <a:pt x="77625" y="556088"/>
                    <a:pt x="0" y="0"/>
                  </a:cubicBezTo>
                  <a:close/>
                </a:path>
                <a:path w="1440000" h="1450181" stroke="0" extrusionOk="0">
                  <a:moveTo>
                    <a:pt x="0" y="0"/>
                  </a:moveTo>
                  <a:cubicBezTo>
                    <a:pt x="703065" y="69610"/>
                    <a:pt x="1042561" y="-32973"/>
                    <a:pt x="1440000" y="0"/>
                  </a:cubicBezTo>
                  <a:cubicBezTo>
                    <a:pt x="1405860" y="386118"/>
                    <a:pt x="1313987" y="1245787"/>
                    <a:pt x="1440000" y="1450181"/>
                  </a:cubicBezTo>
                  <a:cubicBezTo>
                    <a:pt x="1244351" y="1406864"/>
                    <a:pt x="513492" y="1380399"/>
                    <a:pt x="0" y="1450181"/>
                  </a:cubicBezTo>
                  <a:cubicBezTo>
                    <a:pt x="-47382" y="808436"/>
                    <a:pt x="-113773" y="234865"/>
                    <a:pt x="0" y="0"/>
                  </a:cubicBezTo>
                  <a:close/>
                </a:path>
              </a:pathLst>
            </a:custGeom>
            <a:grpFill/>
            <a:ln>
              <a:extLst>
                <a:ext uri="{C807C97D-BFC1-408E-A445-0C87EB9F89A2}">
                  <ask:lineSketchStyleProps xmlns:ask="http://schemas.microsoft.com/office/drawing/2018/sketchyshapes" sd="1952538544">
                    <a:prstGeom prst="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  <a:effectLst>
              <a:glow>
                <a:schemeClr val="accent1"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8" name="Рисунок 17" descr="Изображение выглядит как Графика, символ, графический дизайн, круг&#10;&#10;Автоматически созданное описание">
              <a:extLst>
                <a:ext uri="{FF2B5EF4-FFF2-40B4-BE49-F238E27FC236}">
                  <a16:creationId xmlns:a16="http://schemas.microsoft.com/office/drawing/2014/main" id="{C63ECDA3-5F79-A19E-B3B1-4613A47D70D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54750" y="7501406"/>
              <a:ext cx="821195" cy="821195"/>
            </a:xfrm>
            <a:prstGeom prst="rect">
              <a:avLst/>
            </a:prstGeom>
            <a:grpFill/>
          </p:spPr>
        </p:pic>
      </p:grpSp>
      <p:grpSp>
        <p:nvGrpSpPr>
          <p:cNvPr id="19" name="!!Бизнес">
            <a:extLst>
              <a:ext uri="{FF2B5EF4-FFF2-40B4-BE49-F238E27FC236}">
                <a16:creationId xmlns:a16="http://schemas.microsoft.com/office/drawing/2014/main" id="{09683D47-FEA5-8A4E-E84E-0155E9D14E9F}"/>
              </a:ext>
            </a:extLst>
          </p:cNvPr>
          <p:cNvGrpSpPr/>
          <p:nvPr/>
        </p:nvGrpSpPr>
        <p:grpSpPr>
          <a:xfrm>
            <a:off x="8616088" y="3290829"/>
            <a:ext cx="1440000" cy="1450181"/>
            <a:chOff x="5482101" y="4815752"/>
            <a:chExt cx="1440000" cy="1450181"/>
          </a:xfrm>
          <a:solidFill>
            <a:srgbClr val="FF0066"/>
          </a:solidFill>
        </p:grpSpPr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BB90B036-7BAF-6090-4891-A253F36C0497}"/>
                </a:ext>
              </a:extLst>
            </p:cNvPr>
            <p:cNvSpPr/>
            <p:nvPr/>
          </p:nvSpPr>
          <p:spPr>
            <a:xfrm rot="19022458">
              <a:off x="5482101" y="4815752"/>
              <a:ext cx="1440000" cy="1450181"/>
            </a:xfrm>
            <a:custGeom>
              <a:avLst/>
              <a:gdLst>
                <a:gd name="connsiteX0" fmla="*/ 0 w 1440000"/>
                <a:gd name="connsiteY0" fmla="*/ 0 h 1450181"/>
                <a:gd name="connsiteX1" fmla="*/ 1440000 w 1440000"/>
                <a:gd name="connsiteY1" fmla="*/ 0 h 1450181"/>
                <a:gd name="connsiteX2" fmla="*/ 1440000 w 1440000"/>
                <a:gd name="connsiteY2" fmla="*/ 1450181 h 1450181"/>
                <a:gd name="connsiteX3" fmla="*/ 0 w 1440000"/>
                <a:gd name="connsiteY3" fmla="*/ 1450181 h 1450181"/>
                <a:gd name="connsiteX4" fmla="*/ 0 w 1440000"/>
                <a:gd name="connsiteY4" fmla="*/ 0 h 1450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0000" h="1450181" fill="none" extrusionOk="0">
                  <a:moveTo>
                    <a:pt x="0" y="0"/>
                  </a:moveTo>
                  <a:cubicBezTo>
                    <a:pt x="198234" y="38794"/>
                    <a:pt x="943727" y="29183"/>
                    <a:pt x="1440000" y="0"/>
                  </a:cubicBezTo>
                  <a:cubicBezTo>
                    <a:pt x="1569874" y="715677"/>
                    <a:pt x="1461987" y="866081"/>
                    <a:pt x="1440000" y="1450181"/>
                  </a:cubicBezTo>
                  <a:cubicBezTo>
                    <a:pt x="1015125" y="1340873"/>
                    <a:pt x="657931" y="1373537"/>
                    <a:pt x="0" y="1450181"/>
                  </a:cubicBezTo>
                  <a:cubicBezTo>
                    <a:pt x="-53819" y="845935"/>
                    <a:pt x="77625" y="556088"/>
                    <a:pt x="0" y="0"/>
                  </a:cubicBezTo>
                  <a:close/>
                </a:path>
                <a:path w="1440000" h="1450181" stroke="0" extrusionOk="0">
                  <a:moveTo>
                    <a:pt x="0" y="0"/>
                  </a:moveTo>
                  <a:cubicBezTo>
                    <a:pt x="703065" y="69610"/>
                    <a:pt x="1042561" y="-32973"/>
                    <a:pt x="1440000" y="0"/>
                  </a:cubicBezTo>
                  <a:cubicBezTo>
                    <a:pt x="1405860" y="386118"/>
                    <a:pt x="1313987" y="1245787"/>
                    <a:pt x="1440000" y="1450181"/>
                  </a:cubicBezTo>
                  <a:cubicBezTo>
                    <a:pt x="1244351" y="1406864"/>
                    <a:pt x="513492" y="1380399"/>
                    <a:pt x="0" y="1450181"/>
                  </a:cubicBezTo>
                  <a:cubicBezTo>
                    <a:pt x="-47382" y="808436"/>
                    <a:pt x="-113773" y="234865"/>
                    <a:pt x="0" y="0"/>
                  </a:cubicBezTo>
                  <a:close/>
                </a:path>
              </a:pathLst>
            </a:custGeom>
            <a:grpFill/>
            <a:ln>
              <a:extLst>
                <a:ext uri="{C807C97D-BFC1-408E-A445-0C87EB9F89A2}">
                  <ask:lineSketchStyleProps xmlns:ask="http://schemas.microsoft.com/office/drawing/2018/sketchyshapes" sd="1952538544">
                    <a:prstGeom prst="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  <a:effectLst>
              <a:glow>
                <a:schemeClr val="accent1"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21" name="Рисунок 20" descr="Изображение выглядит как круг, графическая вставка, Графика, снимок экрана&#10;&#10;Автоматически созданное описание">
              <a:extLst>
                <a:ext uri="{FF2B5EF4-FFF2-40B4-BE49-F238E27FC236}">
                  <a16:creationId xmlns:a16="http://schemas.microsoft.com/office/drawing/2014/main" id="{E69DCE4F-AF01-DEC0-40B7-CE40A64892E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52224" y="5080290"/>
              <a:ext cx="899753" cy="899753"/>
            </a:xfrm>
            <a:prstGeom prst="rect">
              <a:avLst/>
            </a:prstGeom>
            <a:grpFill/>
          </p:spPr>
        </p:pic>
      </p:grpSp>
      <p:grpSp>
        <p:nvGrpSpPr>
          <p:cNvPr id="22" name="!!Результаты">
            <a:extLst>
              <a:ext uri="{FF2B5EF4-FFF2-40B4-BE49-F238E27FC236}">
                <a16:creationId xmlns:a16="http://schemas.microsoft.com/office/drawing/2014/main" id="{CB0F64DF-D656-598D-1820-D4C8683B16FB}"/>
              </a:ext>
            </a:extLst>
          </p:cNvPr>
          <p:cNvGrpSpPr/>
          <p:nvPr/>
        </p:nvGrpSpPr>
        <p:grpSpPr>
          <a:xfrm>
            <a:off x="8616088" y="4094192"/>
            <a:ext cx="1440000" cy="1450181"/>
            <a:chOff x="5376000" y="4816811"/>
            <a:chExt cx="1440000" cy="1450181"/>
          </a:xfrm>
          <a:solidFill>
            <a:srgbClr val="9933FF"/>
          </a:solidFill>
        </p:grpSpPr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8ED5DE3C-D4DD-3C61-912A-F43821EA97BB}"/>
                </a:ext>
              </a:extLst>
            </p:cNvPr>
            <p:cNvSpPr/>
            <p:nvPr/>
          </p:nvSpPr>
          <p:spPr>
            <a:xfrm rot="19022458">
              <a:off x="5376000" y="4816811"/>
              <a:ext cx="1440000" cy="1450181"/>
            </a:xfrm>
            <a:custGeom>
              <a:avLst/>
              <a:gdLst>
                <a:gd name="connsiteX0" fmla="*/ 0 w 1440000"/>
                <a:gd name="connsiteY0" fmla="*/ 0 h 1450181"/>
                <a:gd name="connsiteX1" fmla="*/ 1440000 w 1440000"/>
                <a:gd name="connsiteY1" fmla="*/ 0 h 1450181"/>
                <a:gd name="connsiteX2" fmla="*/ 1440000 w 1440000"/>
                <a:gd name="connsiteY2" fmla="*/ 1450181 h 1450181"/>
                <a:gd name="connsiteX3" fmla="*/ 0 w 1440000"/>
                <a:gd name="connsiteY3" fmla="*/ 1450181 h 1450181"/>
                <a:gd name="connsiteX4" fmla="*/ 0 w 1440000"/>
                <a:gd name="connsiteY4" fmla="*/ 0 h 1450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0000" h="1450181" fill="none" extrusionOk="0">
                  <a:moveTo>
                    <a:pt x="0" y="0"/>
                  </a:moveTo>
                  <a:cubicBezTo>
                    <a:pt x="198234" y="38794"/>
                    <a:pt x="943727" y="29183"/>
                    <a:pt x="1440000" y="0"/>
                  </a:cubicBezTo>
                  <a:cubicBezTo>
                    <a:pt x="1569874" y="715677"/>
                    <a:pt x="1461987" y="866081"/>
                    <a:pt x="1440000" y="1450181"/>
                  </a:cubicBezTo>
                  <a:cubicBezTo>
                    <a:pt x="1015125" y="1340873"/>
                    <a:pt x="657931" y="1373537"/>
                    <a:pt x="0" y="1450181"/>
                  </a:cubicBezTo>
                  <a:cubicBezTo>
                    <a:pt x="-53819" y="845935"/>
                    <a:pt x="77625" y="556088"/>
                    <a:pt x="0" y="0"/>
                  </a:cubicBezTo>
                  <a:close/>
                </a:path>
                <a:path w="1440000" h="1450181" stroke="0" extrusionOk="0">
                  <a:moveTo>
                    <a:pt x="0" y="0"/>
                  </a:moveTo>
                  <a:cubicBezTo>
                    <a:pt x="703065" y="69610"/>
                    <a:pt x="1042561" y="-32973"/>
                    <a:pt x="1440000" y="0"/>
                  </a:cubicBezTo>
                  <a:cubicBezTo>
                    <a:pt x="1405860" y="386118"/>
                    <a:pt x="1313987" y="1245787"/>
                    <a:pt x="1440000" y="1450181"/>
                  </a:cubicBezTo>
                  <a:cubicBezTo>
                    <a:pt x="1244351" y="1406864"/>
                    <a:pt x="513492" y="1380399"/>
                    <a:pt x="0" y="1450181"/>
                  </a:cubicBezTo>
                  <a:cubicBezTo>
                    <a:pt x="-47382" y="808436"/>
                    <a:pt x="-113773" y="234865"/>
                    <a:pt x="0" y="0"/>
                  </a:cubicBezTo>
                  <a:close/>
                </a:path>
              </a:pathLst>
            </a:custGeom>
            <a:grpFill/>
            <a:ln>
              <a:extLst>
                <a:ext uri="{C807C97D-BFC1-408E-A445-0C87EB9F89A2}">
                  <ask:lineSketchStyleProps xmlns:ask="http://schemas.microsoft.com/office/drawing/2018/sketchyshapes" sd="1952538544">
                    <a:prstGeom prst="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  <a:effectLst>
              <a:glow>
                <a:schemeClr val="accent1"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24" name="Рисунок 23" descr="Изображение выглядит как снимок экрана, Красочность,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5B2950DE-F0CE-8C4F-1584-913D8900836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12771" y="5075542"/>
              <a:ext cx="766458" cy="766458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42501527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!!лого2">
            <a:extLst>
              <a:ext uri="{FF2B5EF4-FFF2-40B4-BE49-F238E27FC236}">
                <a16:creationId xmlns:a16="http://schemas.microsoft.com/office/drawing/2014/main" id="{02FD5841-24DF-5532-4B4F-5C86DC17F0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72" b="21872"/>
          <a:stretch/>
        </p:blipFill>
        <p:spPr bwMode="auto">
          <a:xfrm>
            <a:off x="10324090" y="-2751569"/>
            <a:ext cx="4250169" cy="425016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!!лого1">
            <a:extLst>
              <a:ext uri="{FF2B5EF4-FFF2-40B4-BE49-F238E27FC236}">
                <a16:creationId xmlns:a16="http://schemas.microsoft.com/office/drawing/2014/main" id="{409D8432-4201-060E-3FFD-79F0D7003C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6006" y="6305112"/>
            <a:ext cx="1626869" cy="2891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Текст 2">
            <a:extLst>
              <a:ext uri="{FF2B5EF4-FFF2-40B4-BE49-F238E27FC236}">
                <a16:creationId xmlns:a16="http://schemas.microsoft.com/office/drawing/2014/main" id="{DEC28164-297B-9F03-B798-CAFE427EB0DE}"/>
              </a:ext>
            </a:extLst>
          </p:cNvPr>
          <p:cNvSpPr txBox="1">
            <a:spLocks/>
          </p:cNvSpPr>
          <p:nvPr/>
        </p:nvSpPr>
        <p:spPr>
          <a:xfrm>
            <a:off x="539296" y="7746547"/>
            <a:ext cx="10286365" cy="9245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>
                <a:solidFill>
                  <a:schemeClr val="bg2">
                    <a:lumMod val="25000"/>
                  </a:schemeClr>
                </a:solidFill>
              </a:rPr>
              <a:t>Текущие результаты: успешные кейсы, клиенты или предварительные договоренности,</a:t>
            </a:r>
          </a:p>
          <a:p>
            <a:pPr algn="l"/>
            <a:r>
              <a:rPr lang="ru-RU" sz="1800" dirty="0">
                <a:solidFill>
                  <a:schemeClr val="bg2">
                    <a:lumMod val="25000"/>
                  </a:schemeClr>
                </a:solidFill>
              </a:rPr>
              <a:t>привлеченные инвестиции и др.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0731D0DC-62DF-9FCE-0669-69951BC631BB}"/>
              </a:ext>
            </a:extLst>
          </p:cNvPr>
          <p:cNvSpPr txBox="1">
            <a:spLocks/>
          </p:cNvSpPr>
          <p:nvPr/>
        </p:nvSpPr>
        <p:spPr>
          <a:xfrm>
            <a:off x="539296" y="7060746"/>
            <a:ext cx="4498975" cy="7474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Текущие результаты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" name="Текст 11">
            <a:extLst>
              <a:ext uri="{FF2B5EF4-FFF2-40B4-BE49-F238E27FC236}">
                <a16:creationId xmlns:a16="http://schemas.microsoft.com/office/drawing/2014/main" id="{4FC3A2C3-33A6-98BF-2A2F-D66F43EE22C0}"/>
              </a:ext>
            </a:extLst>
          </p:cNvPr>
          <p:cNvSpPr txBox="1">
            <a:spLocks/>
          </p:cNvSpPr>
          <p:nvPr/>
        </p:nvSpPr>
        <p:spPr>
          <a:xfrm>
            <a:off x="539296" y="8931247"/>
            <a:ext cx="6932613" cy="414294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500" dirty="0">
                <a:solidFill>
                  <a:schemeClr val="bg2">
                    <a:lumMod val="25000"/>
                  </a:schemeClr>
                </a:solidFill>
              </a:rPr>
              <a:t>Для того, чтобы понять, каким будущие пользователи видят наше приложение, мы предложили им пройти опрос, состоящий из следующих вопросов:</a:t>
            </a:r>
          </a:p>
          <a:p>
            <a:pPr marL="473075" indent="-457200">
              <a:buFont typeface="+mj-lt"/>
              <a:buAutoNum type="arabicPeriod"/>
            </a:pPr>
            <a:r>
              <a:rPr lang="ru-RU" sz="1500" dirty="0">
                <a:solidFill>
                  <a:schemeClr val="bg2">
                    <a:lumMod val="25000"/>
                  </a:schemeClr>
                </a:solidFill>
              </a:rPr>
              <a:t>Ваш пол</a:t>
            </a:r>
          </a:p>
          <a:p>
            <a:pPr marL="473075" indent="-457200">
              <a:buFont typeface="+mj-lt"/>
              <a:buAutoNum type="arabicPeriod"/>
            </a:pPr>
            <a:r>
              <a:rPr lang="ru-RU" sz="1500" dirty="0">
                <a:solidFill>
                  <a:schemeClr val="bg2">
                    <a:lumMod val="25000"/>
                  </a:schemeClr>
                </a:solidFill>
              </a:rPr>
              <a:t>Ваш возраст </a:t>
            </a:r>
          </a:p>
          <a:p>
            <a:pPr marL="473075" indent="-457200">
              <a:buFont typeface="+mj-lt"/>
              <a:buAutoNum type="arabicPeriod"/>
            </a:pPr>
            <a:r>
              <a:rPr lang="ru-RU" sz="1500" dirty="0">
                <a:solidFill>
                  <a:schemeClr val="bg2">
                    <a:lumMod val="25000"/>
                  </a:schemeClr>
                </a:solidFill>
              </a:rPr>
              <a:t>Откуда вы? </a:t>
            </a:r>
          </a:p>
          <a:p>
            <a:pPr marL="473075" indent="-457200">
              <a:buFont typeface="+mj-lt"/>
              <a:buAutoNum type="arabicPeriod"/>
            </a:pPr>
            <a:r>
              <a:rPr lang="ru-RU" sz="1500" dirty="0">
                <a:solidFill>
                  <a:schemeClr val="bg2">
                    <a:lumMod val="25000"/>
                  </a:schemeClr>
                </a:solidFill>
              </a:rPr>
              <a:t>С какими проблемами вы столкнулись, когда переехали в Архангельск? </a:t>
            </a:r>
          </a:p>
          <a:p>
            <a:pPr marL="473075" indent="-457200">
              <a:buFont typeface="+mj-lt"/>
              <a:buAutoNum type="arabicPeriod"/>
            </a:pPr>
            <a:r>
              <a:rPr lang="ru-RU" sz="1500" dirty="0">
                <a:solidFill>
                  <a:schemeClr val="bg2">
                    <a:lumMod val="25000"/>
                  </a:schemeClr>
                </a:solidFill>
              </a:rPr>
              <a:t>Чем вы увлекаетесь? </a:t>
            </a:r>
          </a:p>
          <a:p>
            <a:pPr marL="473075" indent="-457200">
              <a:buFont typeface="+mj-lt"/>
              <a:buAutoNum type="arabicPeriod"/>
            </a:pPr>
            <a:r>
              <a:rPr lang="ru-RU" sz="1500" dirty="0">
                <a:solidFill>
                  <a:schemeClr val="bg2">
                    <a:lumMod val="25000"/>
                  </a:schemeClr>
                </a:solidFill>
              </a:rPr>
              <a:t>Было бы вам интересно приложение для знакомств (поиска друзей) внутри вуза? </a:t>
            </a:r>
          </a:p>
          <a:p>
            <a:pPr marL="473075" indent="-457200">
              <a:buFont typeface="+mj-lt"/>
              <a:buAutoNum type="arabicPeriod"/>
            </a:pPr>
            <a:r>
              <a:rPr lang="ru-RU" sz="1500" dirty="0">
                <a:solidFill>
                  <a:schemeClr val="bg2">
                    <a:lumMod val="25000"/>
                  </a:schemeClr>
                </a:solidFill>
              </a:rPr>
              <a:t>Кого бы вы хотели найти в данном приложении? </a:t>
            </a:r>
          </a:p>
          <a:p>
            <a:pPr marL="473075" indent="-457200">
              <a:buFont typeface="+mj-lt"/>
              <a:buAutoNum type="arabicPeriod"/>
            </a:pPr>
            <a:r>
              <a:rPr lang="ru-RU" sz="1500" dirty="0">
                <a:solidFill>
                  <a:schemeClr val="bg2">
                    <a:lumMod val="25000"/>
                  </a:schemeClr>
                </a:solidFill>
              </a:rPr>
              <a:t>Какие функции в приложении вы бы хотели видеть? </a:t>
            </a:r>
          </a:p>
          <a:p>
            <a:pPr marL="473075" indent="-457200">
              <a:buFont typeface="+mj-lt"/>
              <a:buAutoNum type="arabicPeriod"/>
            </a:pPr>
            <a:r>
              <a:rPr lang="ru-RU" sz="1500" dirty="0">
                <a:solidFill>
                  <a:schemeClr val="bg2">
                    <a:lumMod val="25000"/>
                  </a:schemeClr>
                </a:solidFill>
              </a:rPr>
              <a:t>Готовы бы вы были платить за доступ к </a:t>
            </a:r>
            <a:r>
              <a:rPr lang="ru-RU" sz="1500" dirty="0" err="1">
                <a:solidFill>
                  <a:schemeClr val="bg2">
                    <a:lumMod val="25000"/>
                  </a:schemeClr>
                </a:solidFill>
              </a:rPr>
              <a:t>pro</a:t>
            </a:r>
            <a:r>
              <a:rPr lang="ru-RU" sz="1500" dirty="0">
                <a:solidFill>
                  <a:schemeClr val="bg2">
                    <a:lumMod val="25000"/>
                  </a:schemeClr>
                </a:solidFill>
              </a:rPr>
              <a:t> версии? Например, закрытый чат с вузовскими книгами. До 150р, либо единоразово. </a:t>
            </a: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98CA2349-F348-B161-9FBD-97FAB1664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115888"/>
            <a:ext cx="4867047" cy="679314"/>
          </a:xfrm>
        </p:spPr>
        <p:txBody>
          <a:bodyPr>
            <a:normAutofit fontScale="90000"/>
          </a:bodyPr>
          <a:lstStyle/>
          <a:p>
            <a:r>
              <a:rPr lang="ru-RU" sz="4300" b="1" dirty="0">
                <a:solidFill>
                  <a:schemeClr val="bg2">
                    <a:lumMod val="25000"/>
                  </a:schemeClr>
                </a:solidFill>
              </a:rPr>
              <a:t>Текущие результаты</a:t>
            </a:r>
            <a:endParaRPr lang="ru-RU" sz="43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" name="Текст 11">
            <a:extLst>
              <a:ext uri="{FF2B5EF4-FFF2-40B4-BE49-F238E27FC236}">
                <a16:creationId xmlns:a16="http://schemas.microsoft.com/office/drawing/2014/main" id="{5BC5A770-CE95-ABD5-43EE-F9AC6E949531}"/>
              </a:ext>
            </a:extLst>
          </p:cNvPr>
          <p:cNvSpPr txBox="1">
            <a:spLocks/>
          </p:cNvSpPr>
          <p:nvPr/>
        </p:nvSpPr>
        <p:spPr>
          <a:xfrm>
            <a:off x="550863" y="1112202"/>
            <a:ext cx="5556704" cy="77279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500" dirty="0">
                <a:solidFill>
                  <a:schemeClr val="bg2">
                    <a:lumMod val="25000"/>
                  </a:schemeClr>
                </a:solidFill>
              </a:rPr>
              <a:t>Результаты опроса показали, что большинство студентов приезжие, что еще раз подтверждает </a:t>
            </a:r>
          </a:p>
          <a:p>
            <a:pPr marL="0" indent="0">
              <a:buNone/>
            </a:pPr>
            <a:r>
              <a:rPr lang="ru-RU" sz="1500" dirty="0">
                <a:solidFill>
                  <a:schemeClr val="bg2">
                    <a:lumMod val="25000"/>
                  </a:schemeClr>
                </a:solidFill>
              </a:rPr>
              <a:t>актуальность данного приложения</a:t>
            </a: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228A4483-9E80-4EF1-BD35-FCC32207059A}"/>
              </a:ext>
            </a:extLst>
          </p:cNvPr>
          <p:cNvGrpSpPr/>
          <p:nvPr/>
        </p:nvGrpSpPr>
        <p:grpSpPr>
          <a:xfrm>
            <a:off x="658813" y="3412900"/>
            <a:ext cx="27404104" cy="1677068"/>
            <a:chOff x="658813" y="3412900"/>
            <a:chExt cx="27404104" cy="1677068"/>
          </a:xfrm>
        </p:grpSpPr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B392C3DB-B160-7482-2986-1EE006AEE9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56025" y="3429000"/>
              <a:ext cx="2756665" cy="1656000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E7D869DA-6E47-440F-0381-688FE6EC0F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53239" y="3429000"/>
              <a:ext cx="2756665" cy="1656000"/>
            </a:xfrm>
            <a:prstGeom prst="rect">
              <a:avLst/>
            </a:prstGeom>
          </p:spPr>
        </p:pic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2BE86130-6B16-FB9F-AB9E-FE0B26D908D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8813" y="3429000"/>
              <a:ext cx="2756663" cy="1656000"/>
            </a:xfrm>
            <a:prstGeom prst="rect">
              <a:avLst/>
            </a:prstGeom>
          </p:spPr>
        </p:pic>
        <p:pic>
          <p:nvPicPr>
            <p:cNvPr id="2" name="Рисунок 1">
              <a:extLst>
                <a:ext uri="{FF2B5EF4-FFF2-40B4-BE49-F238E27FC236}">
                  <a16:creationId xmlns:a16="http://schemas.microsoft.com/office/drawing/2014/main" id="{FBBF293D-DC56-5A10-C7FF-B99D12FE967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7000"/>
            </a:blip>
            <a:stretch>
              <a:fillRect/>
            </a:stretch>
          </p:blipFill>
          <p:spPr>
            <a:xfrm>
              <a:off x="16133413" y="3412901"/>
              <a:ext cx="2754997" cy="1656000"/>
            </a:xfrm>
            <a:prstGeom prst="rect">
              <a:avLst/>
            </a:prstGeom>
          </p:spPr>
        </p:pic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EE4703CC-C14B-D9CC-1481-F5309674FF4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7000"/>
            </a:blip>
            <a:stretch>
              <a:fillRect/>
            </a:stretch>
          </p:blipFill>
          <p:spPr>
            <a:xfrm>
              <a:off x="13037788" y="3412900"/>
              <a:ext cx="2756665" cy="1656000"/>
            </a:xfrm>
            <a:prstGeom prst="rect">
              <a:avLst/>
            </a:prstGeom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1A267ABA-01A6-9065-ED48-B72454B9F1E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7000"/>
            </a:blip>
            <a:stretch>
              <a:fillRect/>
            </a:stretch>
          </p:blipFill>
          <p:spPr>
            <a:xfrm>
              <a:off x="9950453" y="3429000"/>
              <a:ext cx="2756665" cy="1656000"/>
            </a:xfrm>
            <a:prstGeom prst="rect">
              <a:avLst/>
            </a:prstGeom>
            <a:effectLst>
              <a:glow>
                <a:schemeClr val="accent1"/>
              </a:glow>
            </a:effectLst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3C07382D-0B31-74E0-74A1-0FABA5B94F1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 amt="27000"/>
            </a:blip>
            <a:stretch>
              <a:fillRect/>
            </a:stretch>
          </p:blipFill>
          <p:spPr>
            <a:xfrm>
              <a:off x="25376209" y="3433968"/>
              <a:ext cx="2686708" cy="1656000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202AFC29-0ECF-D44B-480D-FC32FA7332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alphaModFix amt="27000"/>
            </a:blip>
            <a:stretch>
              <a:fillRect/>
            </a:stretch>
          </p:blipFill>
          <p:spPr>
            <a:xfrm>
              <a:off x="22317960" y="3433968"/>
              <a:ext cx="2697887" cy="1656000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711328C6-B8A5-DB11-C222-0E0B1A63FCD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alphaModFix amt="27000"/>
            </a:blip>
            <a:stretch>
              <a:fillRect/>
            </a:stretch>
          </p:blipFill>
          <p:spPr>
            <a:xfrm>
              <a:off x="19220748" y="3429000"/>
              <a:ext cx="2686708" cy="1656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147041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!!лого2">
            <a:extLst>
              <a:ext uri="{FF2B5EF4-FFF2-40B4-BE49-F238E27FC236}">
                <a16:creationId xmlns:a16="http://schemas.microsoft.com/office/drawing/2014/main" id="{7B680D73-7ABF-2FCF-8653-0535C0E026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72" b="21872"/>
          <a:stretch/>
        </p:blipFill>
        <p:spPr bwMode="auto">
          <a:xfrm>
            <a:off x="10324090" y="-2751569"/>
            <a:ext cx="4250169" cy="425016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!!лого1">
            <a:extLst>
              <a:ext uri="{FF2B5EF4-FFF2-40B4-BE49-F238E27FC236}">
                <a16:creationId xmlns:a16="http://schemas.microsoft.com/office/drawing/2014/main" id="{6466617E-2AA1-8031-3DE2-E6447D56C8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6006" y="6305112"/>
            <a:ext cx="1626869" cy="2891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>
            <a:extLst>
              <a:ext uri="{FF2B5EF4-FFF2-40B4-BE49-F238E27FC236}">
                <a16:creationId xmlns:a16="http://schemas.microsoft.com/office/drawing/2014/main" id="{AF8A0866-D117-009D-D512-52490DFD56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3089" y="2913637"/>
            <a:ext cx="1626869" cy="2891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Текст 2">
            <a:extLst>
              <a:ext uri="{FF2B5EF4-FFF2-40B4-BE49-F238E27FC236}">
                <a16:creationId xmlns:a16="http://schemas.microsoft.com/office/drawing/2014/main" id="{5C203A18-9973-354A-DAAC-8F8A869148DA}"/>
              </a:ext>
            </a:extLst>
          </p:cNvPr>
          <p:cNvSpPr txBox="1">
            <a:spLocks/>
          </p:cNvSpPr>
          <p:nvPr/>
        </p:nvSpPr>
        <p:spPr>
          <a:xfrm>
            <a:off x="553810" y="8235603"/>
            <a:ext cx="7132520" cy="7727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>
                <a:solidFill>
                  <a:schemeClr val="bg2">
                    <a:lumMod val="25000"/>
                  </a:schemeClr>
                </a:solidFill>
              </a:rPr>
              <a:t>Текущие результаты: успешные кейсы, клиенты или предварительные </a:t>
            </a:r>
          </a:p>
          <a:p>
            <a:pPr algn="l"/>
            <a:r>
              <a:rPr lang="ru-RU" sz="1800" dirty="0">
                <a:solidFill>
                  <a:schemeClr val="bg2">
                    <a:lumMod val="25000"/>
                  </a:schemeClr>
                </a:solidFill>
              </a:rPr>
              <a:t>договоренности, привлеченные инвестиции и др.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A432C0B5-4C17-69C1-2B47-16AF3E473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810" y="7387771"/>
            <a:ext cx="4934176" cy="911089"/>
          </a:xfrm>
        </p:spPr>
        <p:txBody>
          <a:bodyPr>
            <a:normAutofit/>
          </a:bodyPr>
          <a:lstStyle/>
          <a:p>
            <a:r>
              <a:rPr lang="ru-RU" sz="4300" b="1" dirty="0">
                <a:solidFill>
                  <a:schemeClr val="bg2">
                    <a:lumMod val="25000"/>
                  </a:schemeClr>
                </a:solidFill>
              </a:rPr>
              <a:t>Текущие результаты</a:t>
            </a:r>
            <a:endParaRPr lang="ru-RU" sz="43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" name="Текст 11">
            <a:extLst>
              <a:ext uri="{FF2B5EF4-FFF2-40B4-BE49-F238E27FC236}">
                <a16:creationId xmlns:a16="http://schemas.microsoft.com/office/drawing/2014/main" id="{7717C7C3-38F3-48BE-B161-DDDD0DBA232B}"/>
              </a:ext>
            </a:extLst>
          </p:cNvPr>
          <p:cNvSpPr txBox="1">
            <a:spLocks/>
          </p:cNvSpPr>
          <p:nvPr/>
        </p:nvSpPr>
        <p:spPr>
          <a:xfrm>
            <a:off x="553810" y="9268557"/>
            <a:ext cx="5556704" cy="77279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500" dirty="0">
                <a:solidFill>
                  <a:schemeClr val="bg2">
                    <a:lumMod val="25000"/>
                  </a:schemeClr>
                </a:solidFill>
              </a:rPr>
              <a:t>Результаты опроса показали, что большинство студентов приезжие, что еще раз подтверждает </a:t>
            </a:r>
          </a:p>
          <a:p>
            <a:pPr marL="0" indent="0">
              <a:buNone/>
            </a:pPr>
            <a:r>
              <a:rPr lang="ru-RU" sz="1500" dirty="0">
                <a:solidFill>
                  <a:schemeClr val="bg2">
                    <a:lumMod val="25000"/>
                  </a:schemeClr>
                </a:solidFill>
              </a:rPr>
              <a:t>актуальность данного приложения</a:t>
            </a: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C98C7C17-3E7A-9865-7CCF-E44BFADAC578}"/>
              </a:ext>
            </a:extLst>
          </p:cNvPr>
          <p:cNvSpPr txBox="1">
            <a:spLocks/>
          </p:cNvSpPr>
          <p:nvPr/>
        </p:nvSpPr>
        <p:spPr>
          <a:xfrm>
            <a:off x="553810" y="115633"/>
            <a:ext cx="5040000" cy="7674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Текущие результаты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" name="Текст 11">
            <a:extLst>
              <a:ext uri="{FF2B5EF4-FFF2-40B4-BE49-F238E27FC236}">
                <a16:creationId xmlns:a16="http://schemas.microsoft.com/office/drawing/2014/main" id="{9F1FAECF-07D8-B610-D923-5E05E4E0666C}"/>
              </a:ext>
            </a:extLst>
          </p:cNvPr>
          <p:cNvSpPr txBox="1">
            <a:spLocks/>
          </p:cNvSpPr>
          <p:nvPr/>
        </p:nvSpPr>
        <p:spPr>
          <a:xfrm>
            <a:off x="550863" y="1099773"/>
            <a:ext cx="6783029" cy="115856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500" dirty="0">
                <a:solidFill>
                  <a:schemeClr val="bg2">
                    <a:lumMod val="25000"/>
                  </a:schemeClr>
                </a:solidFill>
              </a:rPr>
              <a:t>Результаты опроса показали, что большинство студентов сталкиваются с проблемой одиночества,</a:t>
            </a:r>
          </a:p>
          <a:p>
            <a:pPr marL="0" indent="0">
              <a:buNone/>
            </a:pPr>
            <a:r>
              <a:rPr lang="ru-RU" sz="1500" dirty="0">
                <a:solidFill>
                  <a:schemeClr val="bg2">
                    <a:lumMod val="25000"/>
                  </a:schemeClr>
                </a:solidFill>
              </a:rPr>
              <a:t>отсутствия друзей и незнания города. Также они отмечают, что приложение такого формата будет им интересно.</a:t>
            </a:r>
          </a:p>
        </p:txBody>
      </p: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9F85D7B8-56D1-1911-FD1E-D0972844D752}"/>
              </a:ext>
            </a:extLst>
          </p:cNvPr>
          <p:cNvGrpSpPr/>
          <p:nvPr/>
        </p:nvGrpSpPr>
        <p:grpSpPr>
          <a:xfrm>
            <a:off x="-8632827" y="3425352"/>
            <a:ext cx="27404104" cy="1677068"/>
            <a:chOff x="-8632827" y="3425352"/>
            <a:chExt cx="27404104" cy="1677068"/>
          </a:xfrm>
        </p:grpSpPr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8E40EABD-EF47-1FF3-4C57-53DB128BAF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7000"/>
            </a:blip>
            <a:stretch>
              <a:fillRect/>
            </a:stretch>
          </p:blipFill>
          <p:spPr>
            <a:xfrm>
              <a:off x="-5535615" y="3441452"/>
              <a:ext cx="2756665" cy="1656000"/>
            </a:xfrm>
            <a:prstGeom prst="rect">
              <a:avLst/>
            </a:prstGeom>
          </p:spPr>
        </p:pic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B302A122-838B-8EC3-5B91-C43B1675B5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7000"/>
            </a:blip>
            <a:stretch>
              <a:fillRect/>
            </a:stretch>
          </p:blipFill>
          <p:spPr>
            <a:xfrm>
              <a:off x="-2438401" y="3441452"/>
              <a:ext cx="2756665" cy="1656000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35492450-589A-C440-7AF3-E6724358DFA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7000"/>
            </a:blip>
            <a:stretch>
              <a:fillRect/>
            </a:stretch>
          </p:blipFill>
          <p:spPr>
            <a:xfrm>
              <a:off x="-8632827" y="3441452"/>
              <a:ext cx="2756663" cy="1656000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4A6A7DC8-4136-AF9B-C142-A1B050331C5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841773" y="3425353"/>
              <a:ext cx="2754997" cy="1656000"/>
            </a:xfrm>
            <a:prstGeom prst="rect">
              <a:avLst/>
            </a:prstGeom>
          </p:spPr>
        </p:pic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C027D731-5E33-E637-5A6A-62EE7501615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746148" y="3425352"/>
              <a:ext cx="2756665" cy="1656000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4E6DBD98-BD0F-BF9E-F184-525B1662C17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58813" y="3441452"/>
              <a:ext cx="2756665" cy="1656000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26EB66A6-9100-058D-45F3-15DBA577CE4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 amt="27000"/>
            </a:blip>
            <a:stretch>
              <a:fillRect/>
            </a:stretch>
          </p:blipFill>
          <p:spPr>
            <a:xfrm>
              <a:off x="16084569" y="3446420"/>
              <a:ext cx="2686708" cy="1656000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83DC5EFF-11FC-2731-EEA4-E1667DC6B5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alphaModFix amt="27000"/>
            </a:blip>
            <a:stretch>
              <a:fillRect/>
            </a:stretch>
          </p:blipFill>
          <p:spPr>
            <a:xfrm>
              <a:off x="13026320" y="3446420"/>
              <a:ext cx="2697887" cy="1656000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035AB5E9-32CE-0F53-D0B6-BF5C6429DE3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alphaModFix amt="27000"/>
            </a:blip>
            <a:stretch>
              <a:fillRect/>
            </a:stretch>
          </p:blipFill>
          <p:spPr>
            <a:xfrm>
              <a:off x="9929108" y="3441452"/>
              <a:ext cx="2686708" cy="1656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465598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!!лого2">
            <a:extLst>
              <a:ext uri="{FF2B5EF4-FFF2-40B4-BE49-F238E27FC236}">
                <a16:creationId xmlns:a16="http://schemas.microsoft.com/office/drawing/2014/main" id="{19BCA52E-4FB1-02A1-7581-B5C9994FE2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72" b="21872"/>
          <a:stretch/>
        </p:blipFill>
        <p:spPr bwMode="auto">
          <a:xfrm>
            <a:off x="10324090" y="-2751569"/>
            <a:ext cx="4250169" cy="425016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!!лого1">
            <a:extLst>
              <a:ext uri="{FF2B5EF4-FFF2-40B4-BE49-F238E27FC236}">
                <a16:creationId xmlns:a16="http://schemas.microsoft.com/office/drawing/2014/main" id="{9A219490-C961-BCDC-1A22-D74CDCE449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6006" y="6305112"/>
            <a:ext cx="1626869" cy="2891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Текст 2">
            <a:extLst>
              <a:ext uri="{FF2B5EF4-FFF2-40B4-BE49-F238E27FC236}">
                <a16:creationId xmlns:a16="http://schemas.microsoft.com/office/drawing/2014/main" id="{33E2A970-2D01-1951-75E1-8831EA39CA04}"/>
              </a:ext>
            </a:extLst>
          </p:cNvPr>
          <p:cNvSpPr txBox="1">
            <a:spLocks/>
          </p:cNvSpPr>
          <p:nvPr/>
        </p:nvSpPr>
        <p:spPr>
          <a:xfrm>
            <a:off x="559876" y="7913291"/>
            <a:ext cx="6037154" cy="8173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>
                <a:solidFill>
                  <a:schemeClr val="bg2">
                    <a:lumMod val="25000"/>
                  </a:schemeClr>
                </a:solidFill>
              </a:rPr>
              <a:t>Текущие результаты: успешные кейсы, клиенты или предварительные договоренности, привлеченные инвестиции и др.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77FB706-EC7E-7108-E301-A528E53E28AA}"/>
              </a:ext>
            </a:extLst>
          </p:cNvPr>
          <p:cNvSpPr txBox="1">
            <a:spLocks/>
          </p:cNvSpPr>
          <p:nvPr/>
        </p:nvSpPr>
        <p:spPr>
          <a:xfrm>
            <a:off x="550863" y="7062533"/>
            <a:ext cx="5040000" cy="7674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Текущие результаты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" name="Текст 11">
            <a:extLst>
              <a:ext uri="{FF2B5EF4-FFF2-40B4-BE49-F238E27FC236}">
                <a16:creationId xmlns:a16="http://schemas.microsoft.com/office/drawing/2014/main" id="{B3B57341-84D7-B1F3-6C07-1F0A2623A410}"/>
              </a:ext>
            </a:extLst>
          </p:cNvPr>
          <p:cNvSpPr txBox="1">
            <a:spLocks/>
          </p:cNvSpPr>
          <p:nvPr/>
        </p:nvSpPr>
        <p:spPr>
          <a:xfrm>
            <a:off x="550863" y="9031525"/>
            <a:ext cx="6783029" cy="115856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500" dirty="0">
                <a:solidFill>
                  <a:schemeClr val="bg2">
                    <a:lumMod val="25000"/>
                  </a:schemeClr>
                </a:solidFill>
              </a:rPr>
              <a:t>Результаты опроса показали, что большинство студентов сталкиваются с проблемой одиночества,</a:t>
            </a:r>
          </a:p>
          <a:p>
            <a:pPr marL="0" indent="0">
              <a:buNone/>
            </a:pPr>
            <a:r>
              <a:rPr lang="ru-RU" sz="1500" dirty="0">
                <a:solidFill>
                  <a:schemeClr val="bg2">
                    <a:lumMod val="25000"/>
                  </a:schemeClr>
                </a:solidFill>
              </a:rPr>
              <a:t>отсутствия друзей и незнания города. Также они отмечают, что приложение такого формата будет им интересно.</a:t>
            </a: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305194A2-36B7-720B-D8A5-9AB5A8181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121441"/>
            <a:ext cx="5010911" cy="676344"/>
          </a:xfrm>
        </p:spPr>
        <p:txBody>
          <a:bodyPr>
            <a:normAutofit fontScale="90000"/>
          </a:bodyPr>
          <a:lstStyle/>
          <a:p>
            <a:r>
              <a:rPr lang="ru-RU" sz="4300" b="1" dirty="0">
                <a:solidFill>
                  <a:schemeClr val="bg2">
                    <a:lumMod val="25000"/>
                  </a:schemeClr>
                </a:solidFill>
              </a:rPr>
              <a:t>Текущие результаты</a:t>
            </a:r>
            <a:endParaRPr lang="ru-RU" sz="43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" name="Текст 11">
            <a:extLst>
              <a:ext uri="{FF2B5EF4-FFF2-40B4-BE49-F238E27FC236}">
                <a16:creationId xmlns:a16="http://schemas.microsoft.com/office/drawing/2014/main" id="{3452177F-99DE-AE67-D587-5ED44BBA873E}"/>
              </a:ext>
            </a:extLst>
          </p:cNvPr>
          <p:cNvSpPr txBox="1">
            <a:spLocks/>
          </p:cNvSpPr>
          <p:nvPr/>
        </p:nvSpPr>
        <p:spPr>
          <a:xfrm>
            <a:off x="540653" y="964993"/>
            <a:ext cx="5555347" cy="146767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500" dirty="0">
                <a:solidFill>
                  <a:schemeClr val="bg2">
                    <a:lumMod val="25000"/>
                  </a:schemeClr>
                </a:solidFill>
              </a:rPr>
              <a:t>Результаты опроса показали, что большинство студентов хотели бы найти себе друзей и единомышленников внутри вуза. Для удобства им необходимы такие функции, как фильтр по высшим школам, возрасту, интересам, а также возможность ведения как личных так и общих чатов и обмен фото/видео.</a:t>
            </a:r>
          </a:p>
        </p:txBody>
      </p: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C1860622-3A12-B334-8CDB-21591B5FBAF4}"/>
              </a:ext>
            </a:extLst>
          </p:cNvPr>
          <p:cNvGrpSpPr/>
          <p:nvPr/>
        </p:nvGrpSpPr>
        <p:grpSpPr>
          <a:xfrm>
            <a:off x="-17911094" y="3403226"/>
            <a:ext cx="27404104" cy="1678565"/>
            <a:chOff x="-17911094" y="3403226"/>
            <a:chExt cx="27404104" cy="1678565"/>
          </a:xfrm>
        </p:grpSpPr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422292AD-92B0-F99F-18A7-7C78E47E77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7000"/>
            </a:blip>
            <a:stretch>
              <a:fillRect/>
            </a:stretch>
          </p:blipFill>
          <p:spPr>
            <a:xfrm>
              <a:off x="-14813882" y="3419326"/>
              <a:ext cx="2756665" cy="1656000"/>
            </a:xfrm>
            <a:prstGeom prst="rect">
              <a:avLst/>
            </a:prstGeom>
            <a:effectLst>
              <a:glow>
                <a:schemeClr val="accent1"/>
              </a:glow>
            </a:effectLst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84325A05-13DC-11B7-CEAC-91B3636433C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7000"/>
            </a:blip>
            <a:stretch>
              <a:fillRect/>
            </a:stretch>
          </p:blipFill>
          <p:spPr>
            <a:xfrm>
              <a:off x="-11716668" y="3419326"/>
              <a:ext cx="2756665" cy="1656000"/>
            </a:xfrm>
            <a:prstGeom prst="rect">
              <a:avLst/>
            </a:prstGeom>
            <a:effectLst>
              <a:glow>
                <a:schemeClr val="accent1"/>
              </a:glow>
            </a:effectLst>
          </p:spPr>
        </p:pic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111DF0AA-FA7E-19F5-5875-B7808EECCAA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7000"/>
            </a:blip>
            <a:stretch>
              <a:fillRect/>
            </a:stretch>
          </p:blipFill>
          <p:spPr>
            <a:xfrm>
              <a:off x="-17911094" y="3419326"/>
              <a:ext cx="2756663" cy="1656000"/>
            </a:xfrm>
            <a:prstGeom prst="rect">
              <a:avLst/>
            </a:prstGeom>
            <a:effectLst>
              <a:glow>
                <a:schemeClr val="accent1"/>
              </a:glow>
            </a:effectLst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7F8763FF-0DFE-564E-6068-EA00DA09BE7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7000"/>
            </a:blip>
            <a:stretch>
              <a:fillRect/>
            </a:stretch>
          </p:blipFill>
          <p:spPr>
            <a:xfrm>
              <a:off x="-2436494" y="3403227"/>
              <a:ext cx="2754997" cy="1656000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44B1D56F-85FF-9323-3A2E-3DCCEF5D1A1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7000"/>
            </a:blip>
            <a:stretch>
              <a:fillRect/>
            </a:stretch>
          </p:blipFill>
          <p:spPr>
            <a:xfrm>
              <a:off x="-5532119" y="3403226"/>
              <a:ext cx="2756665" cy="1656000"/>
            </a:xfrm>
            <a:prstGeom prst="rect">
              <a:avLst/>
            </a:prstGeom>
          </p:spPr>
        </p:pic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A54BC772-ADE2-7B5B-7149-E9B18E5705D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7000"/>
            </a:blip>
            <a:stretch>
              <a:fillRect/>
            </a:stretch>
          </p:blipFill>
          <p:spPr>
            <a:xfrm>
              <a:off x="-8619454" y="3419326"/>
              <a:ext cx="2756665" cy="1656000"/>
            </a:xfrm>
            <a:prstGeom prst="rect">
              <a:avLst/>
            </a:prstGeom>
            <a:effectLst>
              <a:glow>
                <a:schemeClr val="accent1"/>
              </a:glow>
            </a:effectLst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81997BC4-09F4-D2E1-8995-C0B39C2B2A3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806302" y="3424294"/>
              <a:ext cx="2686708" cy="1656000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548A6D42-B7A8-1F68-0D08-8AF4D18D4B0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759523" y="3425791"/>
              <a:ext cx="2697887" cy="1656000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B3E291B0-114F-71B2-7C0B-55C406ADC5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50841" y="3419326"/>
              <a:ext cx="2686708" cy="1656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594813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9D383D2E-7020-6B40-FF7C-A33E39F381F4}"/>
              </a:ext>
            </a:extLst>
          </p:cNvPr>
          <p:cNvSpPr txBox="1">
            <a:spLocks/>
          </p:cNvSpPr>
          <p:nvPr/>
        </p:nvSpPr>
        <p:spPr>
          <a:xfrm>
            <a:off x="559876" y="8286961"/>
            <a:ext cx="7250747" cy="6763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>
                <a:solidFill>
                  <a:schemeClr val="bg2">
                    <a:lumMod val="25000"/>
                  </a:schemeClr>
                </a:solidFill>
              </a:rPr>
              <a:t>Текущие результаты: успешные кейсы, клиенты или предварительные</a:t>
            </a:r>
          </a:p>
          <a:p>
            <a:pPr algn="l"/>
            <a:r>
              <a:rPr lang="ru-RU" sz="1800" dirty="0">
                <a:solidFill>
                  <a:schemeClr val="bg2">
                    <a:lumMod val="25000"/>
                  </a:schemeClr>
                </a:solidFill>
              </a:rPr>
              <a:t>договоренности, привлеченные инвестиции и др.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606A0102-F00D-F5D7-E4F4-63FCE0635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7531891"/>
            <a:ext cx="5010911" cy="676344"/>
          </a:xfrm>
        </p:spPr>
        <p:txBody>
          <a:bodyPr>
            <a:normAutofit fontScale="90000"/>
          </a:bodyPr>
          <a:lstStyle/>
          <a:p>
            <a:r>
              <a:rPr lang="ru-RU" sz="4300" b="1" dirty="0">
                <a:solidFill>
                  <a:schemeClr val="bg2">
                    <a:lumMod val="25000"/>
                  </a:schemeClr>
                </a:solidFill>
              </a:rPr>
              <a:t>Текущие результаты</a:t>
            </a:r>
            <a:endParaRPr lang="ru-RU" sz="43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" name="Текст 11">
            <a:extLst>
              <a:ext uri="{FF2B5EF4-FFF2-40B4-BE49-F238E27FC236}">
                <a16:creationId xmlns:a16="http://schemas.microsoft.com/office/drawing/2014/main" id="{C7739B7F-25D0-D18B-80A8-8F4DCA372F01}"/>
              </a:ext>
            </a:extLst>
          </p:cNvPr>
          <p:cNvSpPr txBox="1">
            <a:spLocks/>
          </p:cNvSpPr>
          <p:nvPr/>
        </p:nvSpPr>
        <p:spPr>
          <a:xfrm>
            <a:off x="559876" y="9178825"/>
            <a:ext cx="5555347" cy="146767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500" dirty="0">
                <a:solidFill>
                  <a:schemeClr val="bg2">
                    <a:lumMod val="25000"/>
                  </a:schemeClr>
                </a:solidFill>
              </a:rPr>
              <a:t>Результаты опроса показали, что большинство студентов хотели бы найти себе друзей и единомышленников внутри вуза. Для удобства им необходимы такие функции, как фильтр по высшим школам, возрасту, интересам, а также возможность ведения как личных так и общих чатов и обмен фото/видео.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80DB3EE4-93E9-BFAB-CCE2-C2B9E7C94BB6}"/>
              </a:ext>
            </a:extLst>
          </p:cNvPr>
          <p:cNvGrpSpPr/>
          <p:nvPr/>
        </p:nvGrpSpPr>
        <p:grpSpPr>
          <a:xfrm>
            <a:off x="460249" y="115888"/>
            <a:ext cx="7196514" cy="1569661"/>
            <a:chOff x="460249" y="115888"/>
            <a:chExt cx="7196514" cy="1569661"/>
          </a:xfrm>
        </p:grpSpPr>
        <p:sp>
          <p:nvSpPr>
            <p:cNvPr id="7" name="Текст 2">
              <a:extLst>
                <a:ext uri="{FF2B5EF4-FFF2-40B4-BE49-F238E27FC236}">
                  <a16:creationId xmlns:a16="http://schemas.microsoft.com/office/drawing/2014/main" id="{CB231AE1-F7C1-1357-C29D-EDFC5F52AF96}"/>
                </a:ext>
              </a:extLst>
            </p:cNvPr>
            <p:cNvSpPr txBox="1">
              <a:spLocks/>
            </p:cNvSpPr>
            <p:nvPr/>
          </p:nvSpPr>
          <p:spPr>
            <a:xfrm>
              <a:off x="559876" y="1121987"/>
              <a:ext cx="7096887" cy="563562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ru-RU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ru-RU" sz="1800" dirty="0">
                  <a:solidFill>
                    <a:schemeClr val="bg2">
                      <a:lumMod val="25000"/>
                    </a:schemeClr>
                  </a:solidFill>
                </a:rPr>
                <a:t>На данный момент разработан логотип приложения «</a:t>
              </a:r>
              <a:r>
                <a:rPr lang="en-US" sz="1800" dirty="0" err="1">
                  <a:solidFill>
                    <a:schemeClr val="bg2">
                      <a:lumMod val="25000"/>
                    </a:schemeClr>
                  </a:solidFill>
                </a:rPr>
                <a:t>GradLink</a:t>
              </a:r>
              <a:r>
                <a:rPr lang="ru-RU" sz="1800" dirty="0">
                  <a:solidFill>
                    <a:schemeClr val="bg2">
                      <a:lumMod val="25000"/>
                    </a:schemeClr>
                  </a:solidFill>
                </a:rPr>
                <a:t>».</a:t>
              </a:r>
            </a:p>
            <a:p>
              <a:pPr algn="l"/>
              <a:endParaRPr lang="ru-RU" sz="1800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8" name="Заголовок 1">
              <a:extLst>
                <a:ext uri="{FF2B5EF4-FFF2-40B4-BE49-F238E27FC236}">
                  <a16:creationId xmlns:a16="http://schemas.microsoft.com/office/drawing/2014/main" id="{4E3FB5C0-2697-29E1-B8EE-D16FF1C59C28}"/>
                </a:ext>
              </a:extLst>
            </p:cNvPr>
            <p:cNvSpPr txBox="1">
              <a:spLocks/>
            </p:cNvSpPr>
            <p:nvPr/>
          </p:nvSpPr>
          <p:spPr>
            <a:xfrm>
              <a:off x="460249" y="115888"/>
              <a:ext cx="4828031" cy="76414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ru-RU" b="1" dirty="0">
                  <a:solidFill>
                    <a:schemeClr val="bg2">
                      <a:lumMod val="25000"/>
                    </a:schemeClr>
                  </a:solidFill>
                </a:rPr>
                <a:t>Текущие результаты</a:t>
              </a:r>
              <a:endParaRPr lang="ru-RU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pic>
        <p:nvPicPr>
          <p:cNvPr id="9" name="!!лого1">
            <a:extLst>
              <a:ext uri="{FF2B5EF4-FFF2-40B4-BE49-F238E27FC236}">
                <a16:creationId xmlns:a16="http://schemas.microsoft.com/office/drawing/2014/main" id="{204D947D-CA95-1648-2467-F85DB5B29F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688" y="2950149"/>
            <a:ext cx="1626869" cy="2891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!!лого2">
            <a:extLst>
              <a:ext uri="{FF2B5EF4-FFF2-40B4-BE49-F238E27FC236}">
                <a16:creationId xmlns:a16="http://schemas.microsoft.com/office/drawing/2014/main" id="{8B81D359-D746-AC26-0E4C-763D3F5F9F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72" b="21872"/>
          <a:stretch/>
        </p:blipFill>
        <p:spPr bwMode="auto">
          <a:xfrm>
            <a:off x="6887731" y="1412875"/>
            <a:ext cx="4250169" cy="425016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9C78D925-BAA3-27C3-0698-19F5897CF9D4}"/>
              </a:ext>
            </a:extLst>
          </p:cNvPr>
          <p:cNvGrpSpPr/>
          <p:nvPr/>
        </p:nvGrpSpPr>
        <p:grpSpPr>
          <a:xfrm>
            <a:off x="-5697227" y="1685549"/>
            <a:ext cx="5551931" cy="4566604"/>
            <a:chOff x="544068" y="1685548"/>
            <a:chExt cx="5551931" cy="4566604"/>
          </a:xfrm>
        </p:grpSpPr>
        <p:sp>
          <p:nvSpPr>
            <p:cNvPr id="11" name="Текст 21">
              <a:extLst>
                <a:ext uri="{FF2B5EF4-FFF2-40B4-BE49-F238E27FC236}">
                  <a16:creationId xmlns:a16="http://schemas.microsoft.com/office/drawing/2014/main" id="{F9E4A755-109E-F3C3-4D89-68422EE8A2BC}"/>
                </a:ext>
              </a:extLst>
            </p:cNvPr>
            <p:cNvSpPr txBox="1">
              <a:spLocks/>
            </p:cNvSpPr>
            <p:nvPr/>
          </p:nvSpPr>
          <p:spPr>
            <a:xfrm>
              <a:off x="544068" y="4125751"/>
              <a:ext cx="2401062" cy="2103120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ru-RU" sz="1600" dirty="0">
                  <a:solidFill>
                    <a:schemeClr val="bg2">
                      <a:lumMod val="25000"/>
                    </a:schemeClr>
                  </a:solidFill>
                </a:rPr>
                <a:t>Студент Северного (Арктического) Федерального университета</a:t>
              </a:r>
              <a:br>
                <a:rPr lang="ru-RU" sz="1600" dirty="0">
                  <a:solidFill>
                    <a:schemeClr val="bg2">
                      <a:lumMod val="25000"/>
                    </a:schemeClr>
                  </a:solidFill>
                </a:rPr>
              </a:br>
              <a:r>
                <a:rPr lang="ru-RU" sz="1600" dirty="0">
                  <a:solidFill>
                    <a:schemeClr val="bg2">
                      <a:lumMod val="25000"/>
                    </a:schemeClr>
                  </a:solidFill>
                </a:rPr>
                <a:t>Профиль подготовки: Организация и технология защиты информации</a:t>
              </a:r>
            </a:p>
            <a:p>
              <a:pPr marL="0" indent="0">
                <a:buNone/>
              </a:pPr>
              <a:r>
                <a:rPr lang="ru-RU" sz="1600" dirty="0">
                  <a:solidFill>
                    <a:schemeClr val="bg2">
                      <a:lumMod val="25000"/>
                    </a:schemeClr>
                  </a:solidFill>
                </a:rPr>
                <a:t>Роль в проекте</a:t>
              </a:r>
              <a:r>
                <a:rPr lang="en-US" sz="1600" dirty="0">
                  <a:solidFill>
                    <a:schemeClr val="bg2">
                      <a:lumMod val="25000"/>
                    </a:schemeClr>
                  </a:solidFill>
                </a:rPr>
                <a:t>: </a:t>
              </a:r>
              <a:r>
                <a:rPr lang="ru-RU" sz="1600" dirty="0">
                  <a:solidFill>
                    <a:schemeClr val="bg2">
                      <a:lumMod val="25000"/>
                    </a:schemeClr>
                  </a:solidFill>
                </a:rPr>
                <a:t>Лидер</a:t>
              </a:r>
            </a:p>
          </p:txBody>
        </p:sp>
        <p:sp>
          <p:nvSpPr>
            <p:cNvPr id="12" name="Текст 23">
              <a:extLst>
                <a:ext uri="{FF2B5EF4-FFF2-40B4-BE49-F238E27FC236}">
                  <a16:creationId xmlns:a16="http://schemas.microsoft.com/office/drawing/2014/main" id="{4E563392-3018-B73E-19E8-3D2136D7EA06}"/>
                </a:ext>
              </a:extLst>
            </p:cNvPr>
            <p:cNvSpPr txBox="1">
              <a:spLocks/>
            </p:cNvSpPr>
            <p:nvPr/>
          </p:nvSpPr>
          <p:spPr>
            <a:xfrm>
              <a:off x="550863" y="3621677"/>
              <a:ext cx="2512377" cy="333103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ru-RU" sz="1800" dirty="0" err="1">
                  <a:solidFill>
                    <a:schemeClr val="bg2">
                      <a:lumMod val="25000"/>
                    </a:schemeClr>
                  </a:solidFill>
                </a:rPr>
                <a:t>Северенюк</a:t>
              </a:r>
              <a:r>
                <a:rPr lang="ru-RU" sz="1800" dirty="0">
                  <a:solidFill>
                    <a:schemeClr val="bg2">
                      <a:lumMod val="25000"/>
                    </a:schemeClr>
                  </a:solidFill>
                </a:rPr>
                <a:t> Михаил</a:t>
              </a:r>
            </a:p>
          </p:txBody>
        </p:sp>
        <p:sp>
          <p:nvSpPr>
            <p:cNvPr id="13" name="Текст 24">
              <a:extLst>
                <a:ext uri="{FF2B5EF4-FFF2-40B4-BE49-F238E27FC236}">
                  <a16:creationId xmlns:a16="http://schemas.microsoft.com/office/drawing/2014/main" id="{AB806DC8-FA2C-A40C-8C7E-C96B629A08B2}"/>
                </a:ext>
              </a:extLst>
            </p:cNvPr>
            <p:cNvSpPr txBox="1">
              <a:spLocks/>
            </p:cNvSpPr>
            <p:nvPr/>
          </p:nvSpPr>
          <p:spPr>
            <a:xfrm>
              <a:off x="3496630" y="4149032"/>
              <a:ext cx="2599369" cy="2103120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ru-RU" sz="1600" dirty="0">
                  <a:solidFill>
                    <a:schemeClr val="bg2">
                      <a:lumMod val="25000"/>
                    </a:schemeClr>
                  </a:solidFill>
                </a:rPr>
                <a:t>Студент Северного (Арктического) Федерального университета</a:t>
              </a:r>
              <a:br>
                <a:rPr lang="ru-RU" sz="1600" dirty="0">
                  <a:solidFill>
                    <a:schemeClr val="bg2">
                      <a:lumMod val="25000"/>
                    </a:schemeClr>
                  </a:solidFill>
                </a:rPr>
              </a:br>
              <a:r>
                <a:rPr lang="ru-RU" sz="1600" dirty="0">
                  <a:solidFill>
                    <a:schemeClr val="bg2">
                      <a:lumMod val="25000"/>
                    </a:schemeClr>
                  </a:solidFill>
                </a:rPr>
                <a:t>Профиль подготовки: Организация и технология защиты информации</a:t>
              </a:r>
            </a:p>
            <a:p>
              <a:pPr marL="0" indent="0">
                <a:buNone/>
              </a:pPr>
              <a:r>
                <a:rPr lang="ru-RU" sz="1600" dirty="0">
                  <a:solidFill>
                    <a:schemeClr val="bg2">
                      <a:lumMod val="25000"/>
                    </a:schemeClr>
                  </a:solidFill>
                </a:rPr>
                <a:t>Роль в проекте</a:t>
              </a:r>
              <a:r>
                <a:rPr lang="en-US" sz="1600" dirty="0">
                  <a:solidFill>
                    <a:schemeClr val="bg2">
                      <a:lumMod val="25000"/>
                    </a:schemeClr>
                  </a:solidFill>
                </a:rPr>
                <a:t>: </a:t>
              </a:r>
              <a:r>
                <a:rPr lang="ru-RU" sz="1600" dirty="0">
                  <a:solidFill>
                    <a:schemeClr val="bg2">
                      <a:lumMod val="25000"/>
                    </a:schemeClr>
                  </a:solidFill>
                </a:rPr>
                <a:t>Производитель</a:t>
              </a:r>
            </a:p>
          </p:txBody>
        </p:sp>
        <p:grpSp>
          <p:nvGrpSpPr>
            <p:cNvPr id="14" name="Группа 13">
              <a:extLst>
                <a:ext uri="{FF2B5EF4-FFF2-40B4-BE49-F238E27FC236}">
                  <a16:creationId xmlns:a16="http://schemas.microsoft.com/office/drawing/2014/main" id="{4B8EC667-8EC8-B086-6712-E0C447D9B10A}"/>
                </a:ext>
              </a:extLst>
            </p:cNvPr>
            <p:cNvGrpSpPr/>
            <p:nvPr/>
          </p:nvGrpSpPr>
          <p:grpSpPr>
            <a:xfrm>
              <a:off x="658813" y="1685548"/>
              <a:ext cx="4734623" cy="1743452"/>
              <a:chOff x="658813" y="1685548"/>
              <a:chExt cx="4734623" cy="1743452"/>
            </a:xfrm>
          </p:grpSpPr>
          <p:pic>
            <p:nvPicPr>
              <p:cNvPr id="16" name="Рисунок 15">
                <a:extLst>
                  <a:ext uri="{FF2B5EF4-FFF2-40B4-BE49-F238E27FC236}">
                    <a16:creationId xmlns:a16="http://schemas.microsoft.com/office/drawing/2014/main" id="{92E34984-3D4F-A02E-7BD1-2D2E7F3640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3606" r="3606"/>
              <a:stretch>
                <a:fillRect/>
              </a:stretch>
            </p:blipFill>
            <p:spPr>
              <a:xfrm>
                <a:off x="658813" y="1690796"/>
                <a:ext cx="1736915" cy="1738204"/>
              </a:xfrm>
              <a:prstGeom prst="rect">
                <a:avLst/>
              </a:prstGeom>
            </p:spPr>
          </p:pic>
          <p:pic>
            <p:nvPicPr>
              <p:cNvPr id="33" name="Рисунок 32">
                <a:extLst>
                  <a:ext uri="{FF2B5EF4-FFF2-40B4-BE49-F238E27FC236}">
                    <a16:creationId xmlns:a16="http://schemas.microsoft.com/office/drawing/2014/main" id="{96246E5E-07A1-C497-9D1E-D3DDE395F9F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t="5445" b="5445"/>
              <a:stretch>
                <a:fillRect/>
              </a:stretch>
            </p:blipFill>
            <p:spPr>
              <a:xfrm>
                <a:off x="3656521" y="1685548"/>
                <a:ext cx="1736915" cy="1738204"/>
              </a:xfrm>
              <a:prstGeom prst="rect">
                <a:avLst/>
              </a:prstGeom>
            </p:spPr>
          </p:pic>
        </p:grpSp>
        <p:sp>
          <p:nvSpPr>
            <p:cNvPr id="15" name="Текст 26">
              <a:extLst>
                <a:ext uri="{FF2B5EF4-FFF2-40B4-BE49-F238E27FC236}">
                  <a16:creationId xmlns:a16="http://schemas.microsoft.com/office/drawing/2014/main" id="{46D88BED-3525-80C5-E026-9F37DA7D6EFC}"/>
                </a:ext>
              </a:extLst>
            </p:cNvPr>
            <p:cNvSpPr txBox="1">
              <a:spLocks/>
            </p:cNvSpPr>
            <p:nvPr/>
          </p:nvSpPr>
          <p:spPr>
            <a:xfrm>
              <a:off x="3509265" y="3621677"/>
              <a:ext cx="2249930" cy="333103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ru-RU" sz="1800" dirty="0">
                  <a:solidFill>
                    <a:schemeClr val="bg2">
                      <a:lumMod val="25000"/>
                    </a:schemeClr>
                  </a:solidFill>
                </a:rPr>
                <a:t>Гневашев Андрей</a:t>
              </a:r>
            </a:p>
          </p:txBody>
        </p:sp>
      </p:grp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51C84092-7DE7-BD63-4F7D-4C1782C1004B}"/>
              </a:ext>
            </a:extLst>
          </p:cNvPr>
          <p:cNvGrpSpPr/>
          <p:nvPr/>
        </p:nvGrpSpPr>
        <p:grpSpPr>
          <a:xfrm>
            <a:off x="12728045" y="1685549"/>
            <a:ext cx="5015389" cy="4468980"/>
            <a:chOff x="7068025" y="1673257"/>
            <a:chExt cx="5015389" cy="4468980"/>
          </a:xfrm>
        </p:grpSpPr>
        <p:sp>
          <p:nvSpPr>
            <p:cNvPr id="35" name="Текст 27">
              <a:extLst>
                <a:ext uri="{FF2B5EF4-FFF2-40B4-BE49-F238E27FC236}">
                  <a16:creationId xmlns:a16="http://schemas.microsoft.com/office/drawing/2014/main" id="{EA21C7FC-FF07-A96D-87B6-71D6470DC4B7}"/>
                </a:ext>
              </a:extLst>
            </p:cNvPr>
            <p:cNvSpPr txBox="1">
              <a:spLocks/>
            </p:cNvSpPr>
            <p:nvPr/>
          </p:nvSpPr>
          <p:spPr>
            <a:xfrm>
              <a:off x="7068025" y="4032764"/>
              <a:ext cx="2462274" cy="2103120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ru-RU" sz="1600" dirty="0">
                  <a:solidFill>
                    <a:schemeClr val="bg2">
                      <a:lumMod val="25000"/>
                    </a:schemeClr>
                  </a:solidFill>
                </a:rPr>
                <a:t>Студентка Северного (Арктического) Федерального университета</a:t>
              </a:r>
              <a:br>
                <a:rPr lang="ru-RU" sz="1600" dirty="0">
                  <a:solidFill>
                    <a:schemeClr val="bg2">
                      <a:lumMod val="25000"/>
                    </a:schemeClr>
                  </a:solidFill>
                </a:rPr>
              </a:br>
              <a:r>
                <a:rPr lang="ru-RU" sz="1600" dirty="0">
                  <a:solidFill>
                    <a:schemeClr val="bg2">
                      <a:lumMod val="25000"/>
                    </a:schemeClr>
                  </a:solidFill>
                </a:rPr>
                <a:t>Профиль подготовки: Организация и технология защиты информации</a:t>
              </a:r>
            </a:p>
            <a:p>
              <a:pPr marL="0" indent="0">
                <a:buNone/>
              </a:pPr>
              <a:r>
                <a:rPr lang="ru-RU" sz="1600" dirty="0">
                  <a:solidFill>
                    <a:schemeClr val="bg2">
                      <a:lumMod val="25000"/>
                    </a:schemeClr>
                  </a:solidFill>
                </a:rPr>
                <a:t>Роль в проекте</a:t>
              </a:r>
              <a:r>
                <a:rPr lang="en-US" sz="1600" dirty="0">
                  <a:solidFill>
                    <a:schemeClr val="bg2">
                      <a:lumMod val="25000"/>
                    </a:schemeClr>
                  </a:solidFill>
                </a:rPr>
                <a:t>: </a:t>
              </a:r>
              <a:r>
                <a:rPr lang="ru-RU" sz="1600" dirty="0">
                  <a:solidFill>
                    <a:schemeClr val="bg2">
                      <a:lumMod val="25000"/>
                    </a:schemeClr>
                  </a:solidFill>
                </a:rPr>
                <a:t>Администратор</a:t>
              </a:r>
            </a:p>
            <a:p>
              <a:pPr marL="0" indent="0">
                <a:buNone/>
              </a:pPr>
              <a:endParaRPr lang="ru-RU" sz="1600" dirty="0">
                <a:solidFill>
                  <a:schemeClr val="bg2">
                    <a:lumMod val="25000"/>
                  </a:schemeClr>
                </a:solidFill>
              </a:endParaRPr>
            </a:p>
            <a:p>
              <a:endParaRPr lang="ru-RU" sz="1600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36" name="Текст 29">
              <a:extLst>
                <a:ext uri="{FF2B5EF4-FFF2-40B4-BE49-F238E27FC236}">
                  <a16:creationId xmlns:a16="http://schemas.microsoft.com/office/drawing/2014/main" id="{5543FE55-2DBC-0EE8-FFE7-E23EBF2E990A}"/>
                </a:ext>
              </a:extLst>
            </p:cNvPr>
            <p:cNvSpPr txBox="1">
              <a:spLocks/>
            </p:cNvSpPr>
            <p:nvPr/>
          </p:nvSpPr>
          <p:spPr>
            <a:xfrm>
              <a:off x="7068025" y="3574023"/>
              <a:ext cx="1884682" cy="333103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ru-RU" sz="1800" dirty="0">
                  <a:solidFill>
                    <a:schemeClr val="bg2">
                      <a:lumMod val="25000"/>
                    </a:schemeClr>
                  </a:solidFill>
                </a:rPr>
                <a:t>Орлова Ирина</a:t>
              </a:r>
            </a:p>
          </p:txBody>
        </p:sp>
        <p:sp>
          <p:nvSpPr>
            <p:cNvPr id="37" name="Текст 30">
              <a:extLst>
                <a:ext uri="{FF2B5EF4-FFF2-40B4-BE49-F238E27FC236}">
                  <a16:creationId xmlns:a16="http://schemas.microsoft.com/office/drawing/2014/main" id="{D0C1EE6B-689A-0B65-46C9-53C2C4A513BD}"/>
                </a:ext>
              </a:extLst>
            </p:cNvPr>
            <p:cNvSpPr txBox="1">
              <a:spLocks/>
            </p:cNvSpPr>
            <p:nvPr/>
          </p:nvSpPr>
          <p:spPr>
            <a:xfrm>
              <a:off x="9621140" y="4039117"/>
              <a:ext cx="2462274" cy="2103120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ru-RU" sz="1600" dirty="0">
                  <a:solidFill>
                    <a:schemeClr val="bg2">
                      <a:lumMod val="25000"/>
                    </a:schemeClr>
                  </a:solidFill>
                </a:rPr>
                <a:t>Студентка Северного (Арктического) Федерального университета</a:t>
              </a:r>
              <a:br>
                <a:rPr lang="ru-RU" sz="1600" dirty="0">
                  <a:solidFill>
                    <a:schemeClr val="bg2">
                      <a:lumMod val="25000"/>
                    </a:schemeClr>
                  </a:solidFill>
                </a:rPr>
              </a:br>
              <a:r>
                <a:rPr lang="ru-RU" sz="1600" dirty="0">
                  <a:solidFill>
                    <a:schemeClr val="bg2">
                      <a:lumMod val="25000"/>
                    </a:schemeClr>
                  </a:solidFill>
                </a:rPr>
                <a:t>Профиль подготовки: Организация и технология защиты информации</a:t>
              </a:r>
            </a:p>
            <a:p>
              <a:pPr marL="0" indent="0">
                <a:buNone/>
              </a:pPr>
              <a:r>
                <a:rPr lang="ru-RU" sz="1600" dirty="0">
                  <a:solidFill>
                    <a:schemeClr val="bg2">
                      <a:lumMod val="25000"/>
                    </a:schemeClr>
                  </a:solidFill>
                </a:rPr>
                <a:t>Роль в проекте</a:t>
              </a:r>
              <a:r>
                <a:rPr lang="en-US" sz="1600" dirty="0">
                  <a:solidFill>
                    <a:schemeClr val="bg2">
                      <a:lumMod val="25000"/>
                    </a:schemeClr>
                  </a:solidFill>
                </a:rPr>
                <a:t>: </a:t>
              </a:r>
              <a:r>
                <a:rPr lang="ru-RU" sz="1600" dirty="0">
                  <a:solidFill>
                    <a:schemeClr val="bg2">
                      <a:lumMod val="25000"/>
                    </a:schemeClr>
                  </a:solidFill>
                </a:rPr>
                <a:t>Интегратор </a:t>
              </a:r>
            </a:p>
          </p:txBody>
        </p:sp>
        <p:grpSp>
          <p:nvGrpSpPr>
            <p:cNvPr id="38" name="Группа 37">
              <a:extLst>
                <a:ext uri="{FF2B5EF4-FFF2-40B4-BE49-F238E27FC236}">
                  <a16:creationId xmlns:a16="http://schemas.microsoft.com/office/drawing/2014/main" id="{BE96D9B9-88AE-E269-CFD6-BCDAEF7A563F}"/>
                </a:ext>
              </a:extLst>
            </p:cNvPr>
            <p:cNvGrpSpPr/>
            <p:nvPr/>
          </p:nvGrpSpPr>
          <p:grpSpPr>
            <a:xfrm>
              <a:off x="7141909" y="1673257"/>
              <a:ext cx="4391278" cy="1766956"/>
              <a:chOff x="7141909" y="1673257"/>
              <a:chExt cx="4391278" cy="1766956"/>
            </a:xfrm>
          </p:grpSpPr>
          <p:pic>
            <p:nvPicPr>
              <p:cNvPr id="40" name="Рисунок 39">
                <a:extLst>
                  <a:ext uri="{FF2B5EF4-FFF2-40B4-BE49-F238E27FC236}">
                    <a16:creationId xmlns:a16="http://schemas.microsoft.com/office/drawing/2014/main" id="{A7C5F6BB-923C-681C-B20F-E239CB8507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 t="410" b="410"/>
              <a:stretch>
                <a:fillRect/>
              </a:stretch>
            </p:blipFill>
            <p:spPr>
              <a:xfrm>
                <a:off x="7141909" y="1702010"/>
                <a:ext cx="1736915" cy="1738203"/>
              </a:xfrm>
              <a:prstGeom prst="rect">
                <a:avLst/>
              </a:prstGeom>
            </p:spPr>
          </p:pic>
          <p:pic>
            <p:nvPicPr>
              <p:cNvPr id="41" name="Рисунок 40">
                <a:extLst>
                  <a:ext uri="{FF2B5EF4-FFF2-40B4-BE49-F238E27FC236}">
                    <a16:creationId xmlns:a16="http://schemas.microsoft.com/office/drawing/2014/main" id="{323B87BF-F143-65D8-0944-89890592D2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rcRect l="8024" r="8024"/>
              <a:stretch>
                <a:fillRect/>
              </a:stretch>
            </p:blipFill>
            <p:spPr>
              <a:xfrm>
                <a:off x="9778746" y="1673257"/>
                <a:ext cx="1754441" cy="1755743"/>
              </a:xfrm>
              <a:prstGeom prst="rect">
                <a:avLst/>
              </a:prstGeom>
            </p:spPr>
          </p:pic>
        </p:grpSp>
        <p:sp>
          <p:nvSpPr>
            <p:cNvPr id="39" name="Текст 32">
              <a:extLst>
                <a:ext uri="{FF2B5EF4-FFF2-40B4-BE49-F238E27FC236}">
                  <a16:creationId xmlns:a16="http://schemas.microsoft.com/office/drawing/2014/main" id="{E1953087-56F2-21D0-9A85-DDCADD0FBD92}"/>
                </a:ext>
              </a:extLst>
            </p:cNvPr>
            <p:cNvSpPr txBox="1">
              <a:spLocks/>
            </p:cNvSpPr>
            <p:nvPr/>
          </p:nvSpPr>
          <p:spPr>
            <a:xfrm>
              <a:off x="9617519" y="3593852"/>
              <a:ext cx="1884682" cy="438912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ru-RU" sz="1800" dirty="0">
                  <a:solidFill>
                    <a:schemeClr val="bg2">
                      <a:lumMod val="25000"/>
                    </a:schemeClr>
                  </a:solidFill>
                </a:rPr>
                <a:t>Кочанова Анна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649432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лого2">
            <a:extLst>
              <a:ext uri="{FF2B5EF4-FFF2-40B4-BE49-F238E27FC236}">
                <a16:creationId xmlns:a16="http://schemas.microsoft.com/office/drawing/2014/main" id="{A419AF3A-B672-F824-7A33-6397392FD7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72" b="21872"/>
          <a:stretch/>
        </p:blipFill>
        <p:spPr bwMode="auto">
          <a:xfrm>
            <a:off x="10324090" y="-2751569"/>
            <a:ext cx="4250169" cy="425016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0B640001-EF18-775C-42A0-CF9FC2388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115888"/>
            <a:ext cx="2401062" cy="684389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4300" b="1" dirty="0">
                <a:solidFill>
                  <a:schemeClr val="bg2">
                    <a:lumMod val="25000"/>
                  </a:schemeClr>
                </a:solidFill>
              </a:rPr>
              <a:t>Команда</a:t>
            </a:r>
            <a:endParaRPr lang="ru-RU" sz="4300" dirty="0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4EEDF4AC-96E7-A128-1ECA-B3C9CB6F68FB}"/>
              </a:ext>
            </a:extLst>
          </p:cNvPr>
          <p:cNvGrpSpPr/>
          <p:nvPr/>
        </p:nvGrpSpPr>
        <p:grpSpPr>
          <a:xfrm>
            <a:off x="544068" y="1685548"/>
            <a:ext cx="5551931" cy="4566604"/>
            <a:chOff x="544068" y="1685548"/>
            <a:chExt cx="5551931" cy="4566604"/>
          </a:xfrm>
        </p:grpSpPr>
        <p:sp>
          <p:nvSpPr>
            <p:cNvPr id="8" name="Текст 21">
              <a:extLst>
                <a:ext uri="{FF2B5EF4-FFF2-40B4-BE49-F238E27FC236}">
                  <a16:creationId xmlns:a16="http://schemas.microsoft.com/office/drawing/2014/main" id="{0A85739F-E4D6-F0C1-8115-7D7093E54E6C}"/>
                </a:ext>
              </a:extLst>
            </p:cNvPr>
            <p:cNvSpPr txBox="1">
              <a:spLocks/>
            </p:cNvSpPr>
            <p:nvPr/>
          </p:nvSpPr>
          <p:spPr>
            <a:xfrm>
              <a:off x="544068" y="4125751"/>
              <a:ext cx="2401062" cy="2103120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ru-RU" sz="1600" dirty="0">
                  <a:solidFill>
                    <a:schemeClr val="bg2">
                      <a:lumMod val="25000"/>
                    </a:schemeClr>
                  </a:solidFill>
                </a:rPr>
                <a:t>Студент Северного (Арктического) Федерального университета</a:t>
              </a:r>
              <a:br>
                <a:rPr lang="ru-RU" sz="1600" dirty="0">
                  <a:solidFill>
                    <a:schemeClr val="bg2">
                      <a:lumMod val="25000"/>
                    </a:schemeClr>
                  </a:solidFill>
                </a:rPr>
              </a:br>
              <a:r>
                <a:rPr lang="ru-RU" sz="1600" dirty="0">
                  <a:solidFill>
                    <a:schemeClr val="bg2">
                      <a:lumMod val="25000"/>
                    </a:schemeClr>
                  </a:solidFill>
                </a:rPr>
                <a:t>Профиль подготовки: Организация и технология защиты информации</a:t>
              </a:r>
            </a:p>
            <a:p>
              <a:pPr marL="0" indent="0">
                <a:buNone/>
              </a:pPr>
              <a:r>
                <a:rPr lang="ru-RU" sz="1600" dirty="0">
                  <a:solidFill>
                    <a:schemeClr val="bg2">
                      <a:lumMod val="25000"/>
                    </a:schemeClr>
                  </a:solidFill>
                </a:rPr>
                <a:t>Роль в проекте</a:t>
              </a:r>
              <a:r>
                <a:rPr lang="en-US" sz="1600" dirty="0">
                  <a:solidFill>
                    <a:schemeClr val="bg2">
                      <a:lumMod val="25000"/>
                    </a:schemeClr>
                  </a:solidFill>
                </a:rPr>
                <a:t>: </a:t>
              </a:r>
              <a:r>
                <a:rPr lang="ru-RU" sz="1600" dirty="0">
                  <a:solidFill>
                    <a:schemeClr val="bg2">
                      <a:lumMod val="25000"/>
                    </a:schemeClr>
                  </a:solidFill>
                </a:rPr>
                <a:t>Лидер</a:t>
              </a:r>
            </a:p>
          </p:txBody>
        </p:sp>
        <p:sp>
          <p:nvSpPr>
            <p:cNvPr id="10" name="Текст 23">
              <a:extLst>
                <a:ext uri="{FF2B5EF4-FFF2-40B4-BE49-F238E27FC236}">
                  <a16:creationId xmlns:a16="http://schemas.microsoft.com/office/drawing/2014/main" id="{706FBDDE-1F0D-8F4C-65B2-7D47E08A1E4A}"/>
                </a:ext>
              </a:extLst>
            </p:cNvPr>
            <p:cNvSpPr txBox="1">
              <a:spLocks/>
            </p:cNvSpPr>
            <p:nvPr/>
          </p:nvSpPr>
          <p:spPr>
            <a:xfrm>
              <a:off x="550863" y="3621677"/>
              <a:ext cx="2512377" cy="333103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ru-RU" sz="1800" dirty="0" err="1">
                  <a:solidFill>
                    <a:schemeClr val="bg2">
                      <a:lumMod val="25000"/>
                    </a:schemeClr>
                  </a:solidFill>
                </a:rPr>
                <a:t>Северенюк</a:t>
              </a:r>
              <a:r>
                <a:rPr lang="ru-RU" sz="1800" dirty="0">
                  <a:solidFill>
                    <a:schemeClr val="bg2">
                      <a:lumMod val="25000"/>
                    </a:schemeClr>
                  </a:solidFill>
                </a:rPr>
                <a:t> Михаил</a:t>
              </a:r>
            </a:p>
          </p:txBody>
        </p:sp>
        <p:sp>
          <p:nvSpPr>
            <p:cNvPr id="11" name="Текст 24">
              <a:extLst>
                <a:ext uri="{FF2B5EF4-FFF2-40B4-BE49-F238E27FC236}">
                  <a16:creationId xmlns:a16="http://schemas.microsoft.com/office/drawing/2014/main" id="{020962E7-ED4C-F632-CEAB-4B6575928C07}"/>
                </a:ext>
              </a:extLst>
            </p:cNvPr>
            <p:cNvSpPr txBox="1">
              <a:spLocks/>
            </p:cNvSpPr>
            <p:nvPr/>
          </p:nvSpPr>
          <p:spPr>
            <a:xfrm>
              <a:off x="3496630" y="4149032"/>
              <a:ext cx="2599369" cy="2103120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ru-RU" sz="1600" dirty="0">
                  <a:solidFill>
                    <a:schemeClr val="bg2">
                      <a:lumMod val="25000"/>
                    </a:schemeClr>
                  </a:solidFill>
                </a:rPr>
                <a:t>Студент Северного (Арктического) Федерального университета</a:t>
              </a:r>
              <a:br>
                <a:rPr lang="ru-RU" sz="1600" dirty="0">
                  <a:solidFill>
                    <a:schemeClr val="bg2">
                      <a:lumMod val="25000"/>
                    </a:schemeClr>
                  </a:solidFill>
                </a:rPr>
              </a:br>
              <a:r>
                <a:rPr lang="ru-RU" sz="1600" dirty="0">
                  <a:solidFill>
                    <a:schemeClr val="bg2">
                      <a:lumMod val="25000"/>
                    </a:schemeClr>
                  </a:solidFill>
                </a:rPr>
                <a:t>Профиль подготовки: Организация и технология защиты информации</a:t>
              </a:r>
            </a:p>
            <a:p>
              <a:pPr marL="0" indent="0">
                <a:buNone/>
              </a:pPr>
              <a:r>
                <a:rPr lang="ru-RU" sz="1600" dirty="0">
                  <a:solidFill>
                    <a:schemeClr val="bg2">
                      <a:lumMod val="25000"/>
                    </a:schemeClr>
                  </a:solidFill>
                </a:rPr>
                <a:t>Роль в проекте</a:t>
              </a:r>
              <a:r>
                <a:rPr lang="en-US" sz="1600" dirty="0">
                  <a:solidFill>
                    <a:schemeClr val="bg2">
                      <a:lumMod val="25000"/>
                    </a:schemeClr>
                  </a:solidFill>
                </a:rPr>
                <a:t>: </a:t>
              </a:r>
              <a:r>
                <a:rPr lang="ru-RU" sz="1600" dirty="0">
                  <a:solidFill>
                    <a:schemeClr val="bg2">
                      <a:lumMod val="25000"/>
                    </a:schemeClr>
                  </a:solidFill>
                </a:rPr>
                <a:t>Производитель</a:t>
              </a:r>
            </a:p>
          </p:txBody>
        </p:sp>
        <p:grpSp>
          <p:nvGrpSpPr>
            <p:cNvPr id="20" name="Группа 19">
              <a:extLst>
                <a:ext uri="{FF2B5EF4-FFF2-40B4-BE49-F238E27FC236}">
                  <a16:creationId xmlns:a16="http://schemas.microsoft.com/office/drawing/2014/main" id="{CE824A66-7761-C83A-B5A4-E64D643F51B6}"/>
                </a:ext>
              </a:extLst>
            </p:cNvPr>
            <p:cNvGrpSpPr/>
            <p:nvPr/>
          </p:nvGrpSpPr>
          <p:grpSpPr>
            <a:xfrm>
              <a:off x="658813" y="1685548"/>
              <a:ext cx="4734623" cy="1743452"/>
              <a:chOff x="658813" y="1685548"/>
              <a:chExt cx="4734623" cy="1743452"/>
            </a:xfrm>
          </p:grpSpPr>
          <p:pic>
            <p:nvPicPr>
              <p:cNvPr id="9" name="Рисунок 8">
                <a:extLst>
                  <a:ext uri="{FF2B5EF4-FFF2-40B4-BE49-F238E27FC236}">
                    <a16:creationId xmlns:a16="http://schemas.microsoft.com/office/drawing/2014/main" id="{507C714D-B15E-7771-B8F6-0E4B7D516C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3606" r="3606"/>
              <a:stretch>
                <a:fillRect/>
              </a:stretch>
            </p:blipFill>
            <p:spPr>
              <a:xfrm>
                <a:off x="658813" y="1690796"/>
                <a:ext cx="1736915" cy="1738204"/>
              </a:xfrm>
              <a:prstGeom prst="rect">
                <a:avLst/>
              </a:prstGeom>
            </p:spPr>
          </p:pic>
          <p:pic>
            <p:nvPicPr>
              <p:cNvPr id="12" name="Рисунок 11">
                <a:extLst>
                  <a:ext uri="{FF2B5EF4-FFF2-40B4-BE49-F238E27FC236}">
                    <a16:creationId xmlns:a16="http://schemas.microsoft.com/office/drawing/2014/main" id="{9ADF4791-7BB0-919C-56B7-3B84C9E8F5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t="5445" b="5445"/>
              <a:stretch>
                <a:fillRect/>
              </a:stretch>
            </p:blipFill>
            <p:spPr>
              <a:xfrm>
                <a:off x="3656521" y="1685548"/>
                <a:ext cx="1736915" cy="1738204"/>
              </a:xfrm>
              <a:prstGeom prst="rect">
                <a:avLst/>
              </a:prstGeom>
            </p:spPr>
          </p:pic>
        </p:grpSp>
        <p:sp>
          <p:nvSpPr>
            <p:cNvPr id="13" name="Текст 26">
              <a:extLst>
                <a:ext uri="{FF2B5EF4-FFF2-40B4-BE49-F238E27FC236}">
                  <a16:creationId xmlns:a16="http://schemas.microsoft.com/office/drawing/2014/main" id="{B55CBB81-81DB-C97F-66DE-AF385CD04A7A}"/>
                </a:ext>
              </a:extLst>
            </p:cNvPr>
            <p:cNvSpPr txBox="1">
              <a:spLocks/>
            </p:cNvSpPr>
            <p:nvPr/>
          </p:nvSpPr>
          <p:spPr>
            <a:xfrm>
              <a:off x="3509265" y="3621677"/>
              <a:ext cx="2249930" cy="333103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ru-RU" sz="1800" dirty="0">
                  <a:solidFill>
                    <a:schemeClr val="bg2">
                      <a:lumMod val="25000"/>
                    </a:schemeClr>
                  </a:solidFill>
                </a:rPr>
                <a:t>Гневашев Андрей</a:t>
              </a:r>
            </a:p>
          </p:txBody>
        </p:sp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B5D6749B-F17F-8166-F012-C1FD30BAB198}"/>
              </a:ext>
            </a:extLst>
          </p:cNvPr>
          <p:cNvGrpSpPr/>
          <p:nvPr/>
        </p:nvGrpSpPr>
        <p:grpSpPr>
          <a:xfrm>
            <a:off x="7068025" y="1673257"/>
            <a:ext cx="5015389" cy="4468980"/>
            <a:chOff x="7068025" y="1673257"/>
            <a:chExt cx="5015389" cy="4468980"/>
          </a:xfrm>
        </p:grpSpPr>
        <p:sp>
          <p:nvSpPr>
            <p:cNvPr id="14" name="Текст 27">
              <a:extLst>
                <a:ext uri="{FF2B5EF4-FFF2-40B4-BE49-F238E27FC236}">
                  <a16:creationId xmlns:a16="http://schemas.microsoft.com/office/drawing/2014/main" id="{A31686B1-6842-0A77-66F3-68378E3E6E99}"/>
                </a:ext>
              </a:extLst>
            </p:cNvPr>
            <p:cNvSpPr txBox="1">
              <a:spLocks/>
            </p:cNvSpPr>
            <p:nvPr/>
          </p:nvSpPr>
          <p:spPr>
            <a:xfrm>
              <a:off x="7068025" y="4032764"/>
              <a:ext cx="2462274" cy="2103120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ru-RU" sz="1600" dirty="0">
                  <a:solidFill>
                    <a:schemeClr val="bg2">
                      <a:lumMod val="25000"/>
                    </a:schemeClr>
                  </a:solidFill>
                </a:rPr>
                <a:t>Студентка Северного (Арктического) Федерального университета</a:t>
              </a:r>
              <a:br>
                <a:rPr lang="ru-RU" sz="1600" dirty="0">
                  <a:solidFill>
                    <a:schemeClr val="bg2">
                      <a:lumMod val="25000"/>
                    </a:schemeClr>
                  </a:solidFill>
                </a:rPr>
              </a:br>
              <a:r>
                <a:rPr lang="ru-RU" sz="1600" dirty="0">
                  <a:solidFill>
                    <a:schemeClr val="bg2">
                      <a:lumMod val="25000"/>
                    </a:schemeClr>
                  </a:solidFill>
                </a:rPr>
                <a:t>Профиль подготовки: Организация и технология защиты информации</a:t>
              </a:r>
            </a:p>
            <a:p>
              <a:pPr marL="0" indent="0">
                <a:buNone/>
              </a:pPr>
              <a:r>
                <a:rPr lang="ru-RU" sz="1600" dirty="0">
                  <a:solidFill>
                    <a:schemeClr val="bg2">
                      <a:lumMod val="25000"/>
                    </a:schemeClr>
                  </a:solidFill>
                </a:rPr>
                <a:t>Роль в проекте</a:t>
              </a:r>
              <a:r>
                <a:rPr lang="en-US" sz="1600" dirty="0">
                  <a:solidFill>
                    <a:schemeClr val="bg2">
                      <a:lumMod val="25000"/>
                    </a:schemeClr>
                  </a:solidFill>
                </a:rPr>
                <a:t>: </a:t>
              </a:r>
              <a:r>
                <a:rPr lang="ru-RU" sz="1600" dirty="0">
                  <a:solidFill>
                    <a:schemeClr val="bg2">
                      <a:lumMod val="25000"/>
                    </a:schemeClr>
                  </a:solidFill>
                </a:rPr>
                <a:t>Администратор</a:t>
              </a:r>
            </a:p>
            <a:p>
              <a:pPr marL="0" indent="0">
                <a:buNone/>
              </a:pPr>
              <a:endParaRPr lang="ru-RU" sz="1600" dirty="0">
                <a:solidFill>
                  <a:schemeClr val="bg2">
                    <a:lumMod val="25000"/>
                  </a:schemeClr>
                </a:solidFill>
              </a:endParaRPr>
            </a:p>
            <a:p>
              <a:endParaRPr lang="ru-RU" sz="1600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6" name="Текст 29">
              <a:extLst>
                <a:ext uri="{FF2B5EF4-FFF2-40B4-BE49-F238E27FC236}">
                  <a16:creationId xmlns:a16="http://schemas.microsoft.com/office/drawing/2014/main" id="{B281DA22-9146-9361-C4FB-058493306EA9}"/>
                </a:ext>
              </a:extLst>
            </p:cNvPr>
            <p:cNvSpPr txBox="1">
              <a:spLocks/>
            </p:cNvSpPr>
            <p:nvPr/>
          </p:nvSpPr>
          <p:spPr>
            <a:xfrm>
              <a:off x="7068025" y="3574023"/>
              <a:ext cx="1884682" cy="333103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ru-RU" sz="1800" dirty="0">
                  <a:solidFill>
                    <a:schemeClr val="bg2">
                      <a:lumMod val="25000"/>
                    </a:schemeClr>
                  </a:solidFill>
                </a:rPr>
                <a:t>Орлова Ирина</a:t>
              </a:r>
            </a:p>
          </p:txBody>
        </p:sp>
        <p:sp>
          <p:nvSpPr>
            <p:cNvPr id="17" name="Текст 30">
              <a:extLst>
                <a:ext uri="{FF2B5EF4-FFF2-40B4-BE49-F238E27FC236}">
                  <a16:creationId xmlns:a16="http://schemas.microsoft.com/office/drawing/2014/main" id="{FD32DE5B-6917-2736-DA1D-C4763BA5029F}"/>
                </a:ext>
              </a:extLst>
            </p:cNvPr>
            <p:cNvSpPr txBox="1">
              <a:spLocks/>
            </p:cNvSpPr>
            <p:nvPr/>
          </p:nvSpPr>
          <p:spPr>
            <a:xfrm>
              <a:off x="9621140" y="4039117"/>
              <a:ext cx="2462274" cy="2103120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ru-RU" sz="1600" dirty="0">
                  <a:solidFill>
                    <a:schemeClr val="bg2">
                      <a:lumMod val="25000"/>
                    </a:schemeClr>
                  </a:solidFill>
                </a:rPr>
                <a:t>Студентка Северного (Арктического) Федерального университета</a:t>
              </a:r>
              <a:br>
                <a:rPr lang="ru-RU" sz="1600" dirty="0">
                  <a:solidFill>
                    <a:schemeClr val="bg2">
                      <a:lumMod val="25000"/>
                    </a:schemeClr>
                  </a:solidFill>
                </a:rPr>
              </a:br>
              <a:r>
                <a:rPr lang="ru-RU" sz="1600" dirty="0">
                  <a:solidFill>
                    <a:schemeClr val="bg2">
                      <a:lumMod val="25000"/>
                    </a:schemeClr>
                  </a:solidFill>
                </a:rPr>
                <a:t>Профиль подготовки: Организация и технология защиты информации</a:t>
              </a:r>
            </a:p>
            <a:p>
              <a:pPr marL="0" indent="0">
                <a:buNone/>
              </a:pPr>
              <a:r>
                <a:rPr lang="ru-RU" sz="1600" dirty="0">
                  <a:solidFill>
                    <a:schemeClr val="bg2">
                      <a:lumMod val="25000"/>
                    </a:schemeClr>
                  </a:solidFill>
                </a:rPr>
                <a:t>Роль в проекте</a:t>
              </a:r>
              <a:r>
                <a:rPr lang="en-US" sz="1600" dirty="0">
                  <a:solidFill>
                    <a:schemeClr val="bg2">
                      <a:lumMod val="25000"/>
                    </a:schemeClr>
                  </a:solidFill>
                </a:rPr>
                <a:t>: </a:t>
              </a:r>
              <a:r>
                <a:rPr lang="ru-RU" sz="1600" dirty="0">
                  <a:solidFill>
                    <a:schemeClr val="bg2">
                      <a:lumMod val="25000"/>
                    </a:schemeClr>
                  </a:solidFill>
                </a:rPr>
                <a:t>Интегратор </a:t>
              </a:r>
            </a:p>
          </p:txBody>
        </p:sp>
        <p:grpSp>
          <p:nvGrpSpPr>
            <p:cNvPr id="21" name="Группа 20">
              <a:extLst>
                <a:ext uri="{FF2B5EF4-FFF2-40B4-BE49-F238E27FC236}">
                  <a16:creationId xmlns:a16="http://schemas.microsoft.com/office/drawing/2014/main" id="{68B67FFC-5B65-2649-CECD-FA4D07A8F52C}"/>
                </a:ext>
              </a:extLst>
            </p:cNvPr>
            <p:cNvGrpSpPr/>
            <p:nvPr/>
          </p:nvGrpSpPr>
          <p:grpSpPr>
            <a:xfrm>
              <a:off x="7141909" y="1673257"/>
              <a:ext cx="4391278" cy="1766956"/>
              <a:chOff x="7141909" y="1673257"/>
              <a:chExt cx="4391278" cy="1766956"/>
            </a:xfrm>
          </p:grpSpPr>
          <p:pic>
            <p:nvPicPr>
              <p:cNvPr id="15" name="Рисунок 14">
                <a:extLst>
                  <a:ext uri="{FF2B5EF4-FFF2-40B4-BE49-F238E27FC236}">
                    <a16:creationId xmlns:a16="http://schemas.microsoft.com/office/drawing/2014/main" id="{1FE89FB2-5872-5AA5-6424-EEEF87324D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 t="410" b="410"/>
              <a:stretch>
                <a:fillRect/>
              </a:stretch>
            </p:blipFill>
            <p:spPr>
              <a:xfrm>
                <a:off x="7141909" y="1702010"/>
                <a:ext cx="1736915" cy="1738203"/>
              </a:xfrm>
              <a:prstGeom prst="rect">
                <a:avLst/>
              </a:prstGeom>
            </p:spPr>
          </p:pic>
          <p:pic>
            <p:nvPicPr>
              <p:cNvPr id="18" name="Рисунок 17">
                <a:extLst>
                  <a:ext uri="{FF2B5EF4-FFF2-40B4-BE49-F238E27FC236}">
                    <a16:creationId xmlns:a16="http://schemas.microsoft.com/office/drawing/2014/main" id="{34231E44-6BA3-B3E1-2D34-795AF6A227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rcRect l="8024" r="8024"/>
              <a:stretch>
                <a:fillRect/>
              </a:stretch>
            </p:blipFill>
            <p:spPr>
              <a:xfrm>
                <a:off x="9778746" y="1673257"/>
                <a:ext cx="1754441" cy="1755743"/>
              </a:xfrm>
              <a:prstGeom prst="rect">
                <a:avLst/>
              </a:prstGeom>
            </p:spPr>
          </p:pic>
        </p:grpSp>
        <p:sp>
          <p:nvSpPr>
            <p:cNvPr id="19" name="Текст 32">
              <a:extLst>
                <a:ext uri="{FF2B5EF4-FFF2-40B4-BE49-F238E27FC236}">
                  <a16:creationId xmlns:a16="http://schemas.microsoft.com/office/drawing/2014/main" id="{B4FE3E0B-AD51-9D48-A3E7-7F2CF9C85C0F}"/>
                </a:ext>
              </a:extLst>
            </p:cNvPr>
            <p:cNvSpPr txBox="1">
              <a:spLocks/>
            </p:cNvSpPr>
            <p:nvPr/>
          </p:nvSpPr>
          <p:spPr>
            <a:xfrm>
              <a:off x="9617519" y="3593852"/>
              <a:ext cx="1884682" cy="438912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ru-RU" sz="1800" dirty="0">
                  <a:solidFill>
                    <a:schemeClr val="bg2">
                      <a:lumMod val="25000"/>
                    </a:schemeClr>
                  </a:solidFill>
                </a:rPr>
                <a:t>Кочанова Анна</a:t>
              </a:r>
            </a:p>
          </p:txBody>
        </p:sp>
      </p:grpSp>
      <p:pic>
        <p:nvPicPr>
          <p:cNvPr id="3" name="!!лого1">
            <a:extLst>
              <a:ext uri="{FF2B5EF4-FFF2-40B4-BE49-F238E27FC236}">
                <a16:creationId xmlns:a16="http://schemas.microsoft.com/office/drawing/2014/main" id="{E4355441-1FFE-8D10-286D-31791D92D4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6006" y="6305112"/>
            <a:ext cx="1626869" cy="2891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80E9D166-67FB-94F8-8A20-02BB36C513C8}"/>
              </a:ext>
            </a:extLst>
          </p:cNvPr>
          <p:cNvGrpSpPr/>
          <p:nvPr/>
        </p:nvGrpSpPr>
        <p:grpSpPr>
          <a:xfrm>
            <a:off x="604203" y="7836545"/>
            <a:ext cx="7096887" cy="1360418"/>
            <a:chOff x="460249" y="115888"/>
            <a:chExt cx="7096887" cy="1360418"/>
          </a:xfrm>
        </p:grpSpPr>
        <p:sp>
          <p:nvSpPr>
            <p:cNvPr id="25" name="Текст 2">
              <a:extLst>
                <a:ext uri="{FF2B5EF4-FFF2-40B4-BE49-F238E27FC236}">
                  <a16:creationId xmlns:a16="http://schemas.microsoft.com/office/drawing/2014/main" id="{C05ED07A-3F1F-9BAC-A6E0-C62EEDE6A21C}"/>
                </a:ext>
              </a:extLst>
            </p:cNvPr>
            <p:cNvSpPr txBox="1">
              <a:spLocks/>
            </p:cNvSpPr>
            <p:nvPr/>
          </p:nvSpPr>
          <p:spPr>
            <a:xfrm>
              <a:off x="460249" y="912744"/>
              <a:ext cx="7096887" cy="563562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ru-RU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ru-RU" sz="1800" dirty="0">
                  <a:solidFill>
                    <a:schemeClr val="bg2">
                      <a:lumMod val="25000"/>
                    </a:schemeClr>
                  </a:solidFill>
                </a:rPr>
                <a:t>Логотип – приложения </a:t>
              </a:r>
              <a:r>
                <a:rPr lang="en-US" sz="1800" dirty="0">
                  <a:solidFill>
                    <a:schemeClr val="bg2">
                      <a:lumMod val="25000"/>
                    </a:schemeClr>
                  </a:solidFill>
                </a:rPr>
                <a:t>GRADLINK</a:t>
              </a:r>
              <a:endParaRPr lang="ru-RU" sz="1800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6" name="Заголовок 1">
              <a:extLst>
                <a:ext uri="{FF2B5EF4-FFF2-40B4-BE49-F238E27FC236}">
                  <a16:creationId xmlns:a16="http://schemas.microsoft.com/office/drawing/2014/main" id="{77A45725-67C5-91AB-B91F-73E46C53FF8B}"/>
                </a:ext>
              </a:extLst>
            </p:cNvPr>
            <p:cNvSpPr txBox="1">
              <a:spLocks/>
            </p:cNvSpPr>
            <p:nvPr/>
          </p:nvSpPr>
          <p:spPr>
            <a:xfrm>
              <a:off x="460249" y="115888"/>
              <a:ext cx="4828031" cy="76414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ru-RU" b="1" dirty="0">
                  <a:solidFill>
                    <a:schemeClr val="bg2">
                      <a:lumMod val="25000"/>
                    </a:schemeClr>
                  </a:solidFill>
                </a:rPr>
                <a:t>Текущие результаты</a:t>
              </a:r>
              <a:endParaRPr lang="ru-RU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204541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лого2">
            <a:extLst>
              <a:ext uri="{FF2B5EF4-FFF2-40B4-BE49-F238E27FC236}">
                <a16:creationId xmlns:a16="http://schemas.microsoft.com/office/drawing/2014/main" id="{504A20BB-1135-39AA-1C10-D9B619AD06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72" b="21872"/>
          <a:stretch/>
        </p:blipFill>
        <p:spPr bwMode="auto">
          <a:xfrm>
            <a:off x="10324090" y="-2751569"/>
            <a:ext cx="4250169" cy="425016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!!лого1">
            <a:extLst>
              <a:ext uri="{FF2B5EF4-FFF2-40B4-BE49-F238E27FC236}">
                <a16:creationId xmlns:a16="http://schemas.microsoft.com/office/drawing/2014/main" id="{871A4239-77E8-6B24-1ED4-AEA51A00C2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6006" y="6305112"/>
            <a:ext cx="1626869" cy="2891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Текст 2">
            <a:extLst>
              <a:ext uri="{FF2B5EF4-FFF2-40B4-BE49-F238E27FC236}">
                <a16:creationId xmlns:a16="http://schemas.microsoft.com/office/drawing/2014/main" id="{1BD6D615-6B00-F03D-A1CC-5B35D0E8DF46}"/>
              </a:ext>
            </a:extLst>
          </p:cNvPr>
          <p:cNvSpPr txBox="1">
            <a:spLocks/>
          </p:cNvSpPr>
          <p:nvPr/>
        </p:nvSpPr>
        <p:spPr>
          <a:xfrm>
            <a:off x="12577764" y="813833"/>
            <a:ext cx="5775642" cy="7641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>
                <a:solidFill>
                  <a:schemeClr val="bg2">
                    <a:lumMod val="25000"/>
                  </a:schemeClr>
                </a:solidFill>
              </a:rPr>
              <a:t>Ключевые члены ваше команды (</a:t>
            </a:r>
            <a:r>
              <a:rPr lang="en" sz="1800" dirty="0">
                <a:solidFill>
                  <a:schemeClr val="bg2">
                    <a:lumMod val="25000"/>
                  </a:schemeClr>
                </a:solidFill>
              </a:rPr>
              <a:t>CEO, CTO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</a:rPr>
              <a:t>и С</a:t>
            </a:r>
            <a:r>
              <a:rPr lang="en" sz="1800" dirty="0">
                <a:solidFill>
                  <a:schemeClr val="bg2">
                    <a:lumMod val="25000"/>
                  </a:schemeClr>
                </a:solidFill>
              </a:rPr>
              <a:t>MO),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</a:rPr>
              <a:t>опыт и компетенции;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321F5340-300A-41B5-BF87-622E9BC53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7763" y="115888"/>
            <a:ext cx="2401062" cy="684389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4300" b="1" dirty="0">
                <a:solidFill>
                  <a:schemeClr val="bg2">
                    <a:lumMod val="25000"/>
                  </a:schemeClr>
                </a:solidFill>
              </a:rPr>
              <a:t>Команда</a:t>
            </a:r>
            <a:endParaRPr lang="ru-RU" sz="4300" dirty="0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2218A75C-7E56-856B-9C8E-EE8F9FCC6CDA}"/>
              </a:ext>
            </a:extLst>
          </p:cNvPr>
          <p:cNvGrpSpPr/>
          <p:nvPr/>
        </p:nvGrpSpPr>
        <p:grpSpPr>
          <a:xfrm>
            <a:off x="550863" y="151766"/>
            <a:ext cx="5082353" cy="1696493"/>
            <a:chOff x="550863" y="151766"/>
            <a:chExt cx="5082353" cy="1696493"/>
          </a:xfrm>
        </p:grpSpPr>
        <p:sp>
          <p:nvSpPr>
            <p:cNvPr id="19" name="Заголовок 1">
              <a:extLst>
                <a:ext uri="{FF2B5EF4-FFF2-40B4-BE49-F238E27FC236}">
                  <a16:creationId xmlns:a16="http://schemas.microsoft.com/office/drawing/2014/main" id="{EE61A111-506E-6B86-0655-A4FDAC4EA8CA}"/>
                </a:ext>
              </a:extLst>
            </p:cNvPr>
            <p:cNvSpPr txBox="1">
              <a:spLocks/>
            </p:cNvSpPr>
            <p:nvPr/>
          </p:nvSpPr>
          <p:spPr>
            <a:xfrm>
              <a:off x="550863" y="151766"/>
              <a:ext cx="3951732" cy="61263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0000" lnSpcReduction="1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ru-RU" b="1" dirty="0">
                  <a:solidFill>
                    <a:schemeClr val="bg2">
                      <a:lumMod val="25000"/>
                    </a:schemeClr>
                  </a:solidFill>
                </a:rPr>
                <a:t>Планы развития</a:t>
              </a:r>
              <a:endParaRPr lang="ru-RU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1BAFC3B-5C96-A868-3490-2EEFFEE52E86}"/>
                </a:ext>
              </a:extLst>
            </p:cNvPr>
            <p:cNvSpPr txBox="1"/>
            <p:nvPr/>
          </p:nvSpPr>
          <p:spPr>
            <a:xfrm>
              <a:off x="550863" y="924929"/>
              <a:ext cx="50823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342900" indent="-342900">
                <a:buAutoNum type="arabicPeriod"/>
              </a:pPr>
              <a:r>
                <a:rPr lang="ru-RU" dirty="0"/>
                <a:t>Разработка мобильного приложения </a:t>
              </a:r>
            </a:p>
            <a:p>
              <a:pPr marL="342900" indent="-342900">
                <a:buAutoNum type="arabicPeriod"/>
              </a:pPr>
              <a:r>
                <a:rPr lang="ru-RU" dirty="0"/>
                <a:t>Тестирование мобильного приложения </a:t>
              </a:r>
            </a:p>
            <a:p>
              <a:pPr marL="342900" indent="-342900">
                <a:buAutoNum type="arabicPeriod"/>
              </a:pPr>
              <a:r>
                <a:rPr lang="ru-RU" dirty="0"/>
                <a:t>Устранение ошибок мобильного приложения</a:t>
              </a:r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105405AD-9C90-2E6E-0AA6-AAFADF8AE736}"/>
              </a:ext>
            </a:extLst>
          </p:cNvPr>
          <p:cNvGrpSpPr/>
          <p:nvPr/>
        </p:nvGrpSpPr>
        <p:grpSpPr>
          <a:xfrm>
            <a:off x="-5697376" y="1577976"/>
            <a:ext cx="5551931" cy="4566604"/>
            <a:chOff x="544068" y="1685548"/>
            <a:chExt cx="5551931" cy="4566604"/>
          </a:xfrm>
        </p:grpSpPr>
        <p:sp>
          <p:nvSpPr>
            <p:cNvPr id="9" name="Текст 21">
              <a:extLst>
                <a:ext uri="{FF2B5EF4-FFF2-40B4-BE49-F238E27FC236}">
                  <a16:creationId xmlns:a16="http://schemas.microsoft.com/office/drawing/2014/main" id="{800DBF71-5B5A-F046-3F52-952CDAF49BB8}"/>
                </a:ext>
              </a:extLst>
            </p:cNvPr>
            <p:cNvSpPr txBox="1">
              <a:spLocks/>
            </p:cNvSpPr>
            <p:nvPr/>
          </p:nvSpPr>
          <p:spPr>
            <a:xfrm>
              <a:off x="544068" y="4125751"/>
              <a:ext cx="2401062" cy="2103120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ru-RU" sz="1600" dirty="0">
                  <a:solidFill>
                    <a:schemeClr val="bg2">
                      <a:lumMod val="25000"/>
                    </a:schemeClr>
                  </a:solidFill>
                </a:rPr>
                <a:t>Студент Северного (Арктического) Федерального университета</a:t>
              </a:r>
              <a:br>
                <a:rPr lang="ru-RU" sz="1600" dirty="0">
                  <a:solidFill>
                    <a:schemeClr val="bg2">
                      <a:lumMod val="25000"/>
                    </a:schemeClr>
                  </a:solidFill>
                </a:rPr>
              </a:br>
              <a:r>
                <a:rPr lang="ru-RU" sz="1600" dirty="0">
                  <a:solidFill>
                    <a:schemeClr val="bg2">
                      <a:lumMod val="25000"/>
                    </a:schemeClr>
                  </a:solidFill>
                </a:rPr>
                <a:t>Профиль подготовки: Организация и технология защиты информации</a:t>
              </a:r>
            </a:p>
            <a:p>
              <a:pPr marL="0" indent="0">
                <a:buNone/>
              </a:pPr>
              <a:r>
                <a:rPr lang="ru-RU" sz="1600" dirty="0">
                  <a:solidFill>
                    <a:schemeClr val="bg2">
                      <a:lumMod val="25000"/>
                    </a:schemeClr>
                  </a:solidFill>
                </a:rPr>
                <a:t>Роль в проекте</a:t>
              </a:r>
              <a:r>
                <a:rPr lang="en-US" sz="1600" dirty="0">
                  <a:solidFill>
                    <a:schemeClr val="bg2">
                      <a:lumMod val="25000"/>
                    </a:schemeClr>
                  </a:solidFill>
                </a:rPr>
                <a:t>: </a:t>
              </a:r>
              <a:r>
                <a:rPr lang="ru-RU" sz="1600" dirty="0">
                  <a:solidFill>
                    <a:schemeClr val="bg2">
                      <a:lumMod val="25000"/>
                    </a:schemeClr>
                  </a:solidFill>
                </a:rPr>
                <a:t>Лидер</a:t>
              </a:r>
            </a:p>
          </p:txBody>
        </p:sp>
        <p:sp>
          <p:nvSpPr>
            <p:cNvPr id="10" name="Текст 23">
              <a:extLst>
                <a:ext uri="{FF2B5EF4-FFF2-40B4-BE49-F238E27FC236}">
                  <a16:creationId xmlns:a16="http://schemas.microsoft.com/office/drawing/2014/main" id="{6CD2E8CB-1780-4318-C26C-453D7BDC3A61}"/>
                </a:ext>
              </a:extLst>
            </p:cNvPr>
            <p:cNvSpPr txBox="1">
              <a:spLocks/>
            </p:cNvSpPr>
            <p:nvPr/>
          </p:nvSpPr>
          <p:spPr>
            <a:xfrm>
              <a:off x="550863" y="3621677"/>
              <a:ext cx="2512377" cy="333103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ru-RU" sz="1800" dirty="0" err="1">
                  <a:solidFill>
                    <a:schemeClr val="bg2">
                      <a:lumMod val="25000"/>
                    </a:schemeClr>
                  </a:solidFill>
                </a:rPr>
                <a:t>Северенюк</a:t>
              </a:r>
              <a:r>
                <a:rPr lang="ru-RU" sz="1800" dirty="0">
                  <a:solidFill>
                    <a:schemeClr val="bg2">
                      <a:lumMod val="25000"/>
                    </a:schemeClr>
                  </a:solidFill>
                </a:rPr>
                <a:t> Михаил</a:t>
              </a:r>
            </a:p>
          </p:txBody>
        </p:sp>
        <p:sp>
          <p:nvSpPr>
            <p:cNvPr id="11" name="Текст 24">
              <a:extLst>
                <a:ext uri="{FF2B5EF4-FFF2-40B4-BE49-F238E27FC236}">
                  <a16:creationId xmlns:a16="http://schemas.microsoft.com/office/drawing/2014/main" id="{51805507-54A6-AF2E-BB21-1953E1492804}"/>
                </a:ext>
              </a:extLst>
            </p:cNvPr>
            <p:cNvSpPr txBox="1">
              <a:spLocks/>
            </p:cNvSpPr>
            <p:nvPr/>
          </p:nvSpPr>
          <p:spPr>
            <a:xfrm>
              <a:off x="3496630" y="4149032"/>
              <a:ext cx="2599369" cy="2103120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ru-RU" sz="1600" dirty="0">
                  <a:solidFill>
                    <a:schemeClr val="bg2">
                      <a:lumMod val="25000"/>
                    </a:schemeClr>
                  </a:solidFill>
                </a:rPr>
                <a:t>Студент Северного (Арктического) Федерального университета</a:t>
              </a:r>
              <a:br>
                <a:rPr lang="ru-RU" sz="1600" dirty="0">
                  <a:solidFill>
                    <a:schemeClr val="bg2">
                      <a:lumMod val="25000"/>
                    </a:schemeClr>
                  </a:solidFill>
                </a:rPr>
              </a:br>
              <a:r>
                <a:rPr lang="ru-RU" sz="1600" dirty="0">
                  <a:solidFill>
                    <a:schemeClr val="bg2">
                      <a:lumMod val="25000"/>
                    </a:schemeClr>
                  </a:solidFill>
                </a:rPr>
                <a:t>Профиль подготовки: Организация и технология защиты информации</a:t>
              </a:r>
            </a:p>
            <a:p>
              <a:pPr marL="0" indent="0">
                <a:buNone/>
              </a:pPr>
              <a:r>
                <a:rPr lang="ru-RU" sz="1600" dirty="0">
                  <a:solidFill>
                    <a:schemeClr val="bg2">
                      <a:lumMod val="25000"/>
                    </a:schemeClr>
                  </a:solidFill>
                </a:rPr>
                <a:t>Роль в проекте</a:t>
              </a:r>
              <a:r>
                <a:rPr lang="en-US" sz="1600" dirty="0">
                  <a:solidFill>
                    <a:schemeClr val="bg2">
                      <a:lumMod val="25000"/>
                    </a:schemeClr>
                  </a:solidFill>
                </a:rPr>
                <a:t>: </a:t>
              </a:r>
              <a:r>
                <a:rPr lang="ru-RU" sz="1600" dirty="0">
                  <a:solidFill>
                    <a:schemeClr val="bg2">
                      <a:lumMod val="25000"/>
                    </a:schemeClr>
                  </a:solidFill>
                </a:rPr>
                <a:t>Производитель</a:t>
              </a:r>
            </a:p>
          </p:txBody>
        </p:sp>
        <p:grpSp>
          <p:nvGrpSpPr>
            <p:cNvPr id="12" name="Группа 11">
              <a:extLst>
                <a:ext uri="{FF2B5EF4-FFF2-40B4-BE49-F238E27FC236}">
                  <a16:creationId xmlns:a16="http://schemas.microsoft.com/office/drawing/2014/main" id="{F2DE8A00-4C16-202E-9031-5B15A171E72E}"/>
                </a:ext>
              </a:extLst>
            </p:cNvPr>
            <p:cNvGrpSpPr/>
            <p:nvPr/>
          </p:nvGrpSpPr>
          <p:grpSpPr>
            <a:xfrm>
              <a:off x="658813" y="1685548"/>
              <a:ext cx="4734623" cy="1743452"/>
              <a:chOff x="658813" y="1685548"/>
              <a:chExt cx="4734623" cy="1743452"/>
            </a:xfrm>
          </p:grpSpPr>
          <p:pic>
            <p:nvPicPr>
              <p:cNvPr id="14" name="Рисунок 13">
                <a:extLst>
                  <a:ext uri="{FF2B5EF4-FFF2-40B4-BE49-F238E27FC236}">
                    <a16:creationId xmlns:a16="http://schemas.microsoft.com/office/drawing/2014/main" id="{F95326C5-FFC1-8E35-27C2-6267B3863F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3606" r="3606"/>
              <a:stretch>
                <a:fillRect/>
              </a:stretch>
            </p:blipFill>
            <p:spPr>
              <a:xfrm>
                <a:off x="658813" y="1690796"/>
                <a:ext cx="1736915" cy="1738204"/>
              </a:xfrm>
              <a:prstGeom prst="rect">
                <a:avLst/>
              </a:prstGeom>
            </p:spPr>
          </p:pic>
          <p:pic>
            <p:nvPicPr>
              <p:cNvPr id="15" name="Рисунок 14">
                <a:extLst>
                  <a:ext uri="{FF2B5EF4-FFF2-40B4-BE49-F238E27FC236}">
                    <a16:creationId xmlns:a16="http://schemas.microsoft.com/office/drawing/2014/main" id="{1784C971-4E99-0030-0D73-4E36289243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t="5445" b="5445"/>
              <a:stretch>
                <a:fillRect/>
              </a:stretch>
            </p:blipFill>
            <p:spPr>
              <a:xfrm>
                <a:off x="3656521" y="1685548"/>
                <a:ext cx="1736915" cy="1738204"/>
              </a:xfrm>
              <a:prstGeom prst="rect">
                <a:avLst/>
              </a:prstGeom>
            </p:spPr>
          </p:pic>
        </p:grpSp>
        <p:sp>
          <p:nvSpPr>
            <p:cNvPr id="13" name="Текст 26">
              <a:extLst>
                <a:ext uri="{FF2B5EF4-FFF2-40B4-BE49-F238E27FC236}">
                  <a16:creationId xmlns:a16="http://schemas.microsoft.com/office/drawing/2014/main" id="{CEA84ACB-0CF6-0DF8-7397-0653F12F0D00}"/>
                </a:ext>
              </a:extLst>
            </p:cNvPr>
            <p:cNvSpPr txBox="1">
              <a:spLocks/>
            </p:cNvSpPr>
            <p:nvPr/>
          </p:nvSpPr>
          <p:spPr>
            <a:xfrm>
              <a:off x="3509265" y="3621677"/>
              <a:ext cx="2249930" cy="333103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ru-RU" sz="1800" dirty="0">
                  <a:solidFill>
                    <a:schemeClr val="bg2">
                      <a:lumMod val="25000"/>
                    </a:schemeClr>
                  </a:solidFill>
                </a:rPr>
                <a:t>Гневашев Андрей</a:t>
              </a:r>
            </a:p>
          </p:txBody>
        </p:sp>
      </p:grp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88FE1E7F-A2C8-FEBE-7F13-5294E3D4A9C4}"/>
              </a:ext>
            </a:extLst>
          </p:cNvPr>
          <p:cNvGrpSpPr/>
          <p:nvPr/>
        </p:nvGrpSpPr>
        <p:grpSpPr>
          <a:xfrm>
            <a:off x="12577763" y="1577976"/>
            <a:ext cx="5015389" cy="4468980"/>
            <a:chOff x="7068025" y="1673257"/>
            <a:chExt cx="5015389" cy="4468980"/>
          </a:xfrm>
        </p:grpSpPr>
        <p:sp>
          <p:nvSpPr>
            <p:cNvPr id="17" name="Текст 27">
              <a:extLst>
                <a:ext uri="{FF2B5EF4-FFF2-40B4-BE49-F238E27FC236}">
                  <a16:creationId xmlns:a16="http://schemas.microsoft.com/office/drawing/2014/main" id="{627626C5-428E-99B0-2744-7EA015C42F57}"/>
                </a:ext>
              </a:extLst>
            </p:cNvPr>
            <p:cNvSpPr txBox="1">
              <a:spLocks/>
            </p:cNvSpPr>
            <p:nvPr/>
          </p:nvSpPr>
          <p:spPr>
            <a:xfrm>
              <a:off x="7068025" y="4032764"/>
              <a:ext cx="2462274" cy="2103120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ru-RU" sz="1600" dirty="0">
                  <a:solidFill>
                    <a:schemeClr val="bg2">
                      <a:lumMod val="25000"/>
                    </a:schemeClr>
                  </a:solidFill>
                </a:rPr>
                <a:t>Студентка Северного (Арктического) Федерального университета</a:t>
              </a:r>
              <a:br>
                <a:rPr lang="ru-RU" sz="1600" dirty="0">
                  <a:solidFill>
                    <a:schemeClr val="bg2">
                      <a:lumMod val="25000"/>
                    </a:schemeClr>
                  </a:solidFill>
                </a:rPr>
              </a:br>
              <a:r>
                <a:rPr lang="ru-RU" sz="1600" dirty="0">
                  <a:solidFill>
                    <a:schemeClr val="bg2">
                      <a:lumMod val="25000"/>
                    </a:schemeClr>
                  </a:solidFill>
                </a:rPr>
                <a:t>Профиль подготовки: Организация и технология защиты информации</a:t>
              </a:r>
            </a:p>
            <a:p>
              <a:pPr marL="0" indent="0">
                <a:buNone/>
              </a:pPr>
              <a:r>
                <a:rPr lang="ru-RU" sz="1600" dirty="0">
                  <a:solidFill>
                    <a:schemeClr val="bg2">
                      <a:lumMod val="25000"/>
                    </a:schemeClr>
                  </a:solidFill>
                </a:rPr>
                <a:t>Роль в проекте</a:t>
              </a:r>
              <a:r>
                <a:rPr lang="en-US" sz="1600" dirty="0">
                  <a:solidFill>
                    <a:schemeClr val="bg2">
                      <a:lumMod val="25000"/>
                    </a:schemeClr>
                  </a:solidFill>
                </a:rPr>
                <a:t>: </a:t>
              </a:r>
              <a:r>
                <a:rPr lang="ru-RU" sz="1600" dirty="0">
                  <a:solidFill>
                    <a:schemeClr val="bg2">
                      <a:lumMod val="25000"/>
                    </a:schemeClr>
                  </a:solidFill>
                </a:rPr>
                <a:t>Администратор</a:t>
              </a:r>
            </a:p>
            <a:p>
              <a:pPr marL="0" indent="0">
                <a:buNone/>
              </a:pPr>
              <a:endParaRPr lang="ru-RU" sz="1600" dirty="0">
                <a:solidFill>
                  <a:schemeClr val="bg2">
                    <a:lumMod val="25000"/>
                  </a:schemeClr>
                </a:solidFill>
              </a:endParaRPr>
            </a:p>
            <a:p>
              <a:endParaRPr lang="ru-RU" sz="1600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8" name="Текст 29">
              <a:extLst>
                <a:ext uri="{FF2B5EF4-FFF2-40B4-BE49-F238E27FC236}">
                  <a16:creationId xmlns:a16="http://schemas.microsoft.com/office/drawing/2014/main" id="{93FFEDE0-2733-1BA5-15A4-DBEA37AF3097}"/>
                </a:ext>
              </a:extLst>
            </p:cNvPr>
            <p:cNvSpPr txBox="1">
              <a:spLocks/>
            </p:cNvSpPr>
            <p:nvPr/>
          </p:nvSpPr>
          <p:spPr>
            <a:xfrm>
              <a:off x="7068025" y="3574023"/>
              <a:ext cx="1884682" cy="333103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ru-RU" sz="1800" dirty="0">
                  <a:solidFill>
                    <a:schemeClr val="bg2">
                      <a:lumMod val="25000"/>
                    </a:schemeClr>
                  </a:solidFill>
                </a:rPr>
                <a:t>Орлова Ирина</a:t>
              </a:r>
            </a:p>
          </p:txBody>
        </p:sp>
        <p:sp>
          <p:nvSpPr>
            <p:cNvPr id="36" name="Текст 30">
              <a:extLst>
                <a:ext uri="{FF2B5EF4-FFF2-40B4-BE49-F238E27FC236}">
                  <a16:creationId xmlns:a16="http://schemas.microsoft.com/office/drawing/2014/main" id="{52A33DB1-A94C-182D-7296-25EB83FB6D7A}"/>
                </a:ext>
              </a:extLst>
            </p:cNvPr>
            <p:cNvSpPr txBox="1">
              <a:spLocks/>
            </p:cNvSpPr>
            <p:nvPr/>
          </p:nvSpPr>
          <p:spPr>
            <a:xfrm>
              <a:off x="9621140" y="4039117"/>
              <a:ext cx="2462274" cy="2103120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ru-RU" sz="1600" dirty="0">
                  <a:solidFill>
                    <a:schemeClr val="bg2">
                      <a:lumMod val="25000"/>
                    </a:schemeClr>
                  </a:solidFill>
                </a:rPr>
                <a:t>Студентка Северного (Арктического) Федерального университета</a:t>
              </a:r>
              <a:br>
                <a:rPr lang="ru-RU" sz="1600" dirty="0">
                  <a:solidFill>
                    <a:schemeClr val="bg2">
                      <a:lumMod val="25000"/>
                    </a:schemeClr>
                  </a:solidFill>
                </a:rPr>
              </a:br>
              <a:r>
                <a:rPr lang="ru-RU" sz="1600" dirty="0">
                  <a:solidFill>
                    <a:schemeClr val="bg2">
                      <a:lumMod val="25000"/>
                    </a:schemeClr>
                  </a:solidFill>
                </a:rPr>
                <a:t>Профиль подготовки: Организация и технология защиты информации</a:t>
              </a:r>
            </a:p>
            <a:p>
              <a:pPr marL="0" indent="0">
                <a:buNone/>
              </a:pPr>
              <a:r>
                <a:rPr lang="ru-RU" sz="1600" dirty="0">
                  <a:solidFill>
                    <a:schemeClr val="bg2">
                      <a:lumMod val="25000"/>
                    </a:schemeClr>
                  </a:solidFill>
                </a:rPr>
                <a:t>Роль в проекте</a:t>
              </a:r>
              <a:r>
                <a:rPr lang="en-US" sz="1600" dirty="0">
                  <a:solidFill>
                    <a:schemeClr val="bg2">
                      <a:lumMod val="25000"/>
                    </a:schemeClr>
                  </a:solidFill>
                </a:rPr>
                <a:t>: </a:t>
              </a:r>
              <a:r>
                <a:rPr lang="ru-RU" sz="1600" dirty="0">
                  <a:solidFill>
                    <a:schemeClr val="bg2">
                      <a:lumMod val="25000"/>
                    </a:schemeClr>
                  </a:solidFill>
                </a:rPr>
                <a:t>Интегратор </a:t>
              </a:r>
            </a:p>
          </p:txBody>
        </p:sp>
        <p:grpSp>
          <p:nvGrpSpPr>
            <p:cNvPr id="37" name="Группа 36">
              <a:extLst>
                <a:ext uri="{FF2B5EF4-FFF2-40B4-BE49-F238E27FC236}">
                  <a16:creationId xmlns:a16="http://schemas.microsoft.com/office/drawing/2014/main" id="{7B7C4646-DA53-7997-20C0-D5BD6B080DDA}"/>
                </a:ext>
              </a:extLst>
            </p:cNvPr>
            <p:cNvGrpSpPr/>
            <p:nvPr/>
          </p:nvGrpSpPr>
          <p:grpSpPr>
            <a:xfrm>
              <a:off x="7141909" y="1673257"/>
              <a:ext cx="4391278" cy="1766956"/>
              <a:chOff x="7141909" y="1673257"/>
              <a:chExt cx="4391278" cy="1766956"/>
            </a:xfrm>
          </p:grpSpPr>
          <p:pic>
            <p:nvPicPr>
              <p:cNvPr id="39" name="Рисунок 38">
                <a:extLst>
                  <a:ext uri="{FF2B5EF4-FFF2-40B4-BE49-F238E27FC236}">
                    <a16:creationId xmlns:a16="http://schemas.microsoft.com/office/drawing/2014/main" id="{7DEE9309-45E1-7B35-D1C6-8B13DA5DBD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 t="410" b="410"/>
              <a:stretch>
                <a:fillRect/>
              </a:stretch>
            </p:blipFill>
            <p:spPr>
              <a:xfrm>
                <a:off x="7141909" y="1702010"/>
                <a:ext cx="1736915" cy="1738203"/>
              </a:xfrm>
              <a:prstGeom prst="rect">
                <a:avLst/>
              </a:prstGeom>
            </p:spPr>
          </p:pic>
          <p:pic>
            <p:nvPicPr>
              <p:cNvPr id="40" name="Рисунок 39">
                <a:extLst>
                  <a:ext uri="{FF2B5EF4-FFF2-40B4-BE49-F238E27FC236}">
                    <a16:creationId xmlns:a16="http://schemas.microsoft.com/office/drawing/2014/main" id="{71FDBEB0-0A07-A34A-8D1D-2D682198B7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rcRect l="8024" r="8024"/>
              <a:stretch>
                <a:fillRect/>
              </a:stretch>
            </p:blipFill>
            <p:spPr>
              <a:xfrm>
                <a:off x="9778746" y="1673257"/>
                <a:ext cx="1754441" cy="1755743"/>
              </a:xfrm>
              <a:prstGeom prst="rect">
                <a:avLst/>
              </a:prstGeom>
            </p:spPr>
          </p:pic>
        </p:grpSp>
        <p:sp>
          <p:nvSpPr>
            <p:cNvPr id="38" name="Текст 32">
              <a:extLst>
                <a:ext uri="{FF2B5EF4-FFF2-40B4-BE49-F238E27FC236}">
                  <a16:creationId xmlns:a16="http://schemas.microsoft.com/office/drawing/2014/main" id="{CD2F1BA6-BD2E-A52F-8924-13DB70243CF6}"/>
                </a:ext>
              </a:extLst>
            </p:cNvPr>
            <p:cNvSpPr txBox="1">
              <a:spLocks/>
            </p:cNvSpPr>
            <p:nvPr/>
          </p:nvSpPr>
          <p:spPr>
            <a:xfrm>
              <a:off x="9617519" y="3593852"/>
              <a:ext cx="1884682" cy="438912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ru-RU" sz="1800" dirty="0">
                  <a:solidFill>
                    <a:schemeClr val="bg2">
                      <a:lumMod val="25000"/>
                    </a:schemeClr>
                  </a:solidFill>
                </a:rPr>
                <a:t>Кочанова Анна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896412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лого2">
            <a:extLst>
              <a:ext uri="{FF2B5EF4-FFF2-40B4-BE49-F238E27FC236}">
                <a16:creationId xmlns:a16="http://schemas.microsoft.com/office/drawing/2014/main" id="{DABFF1BF-2181-DE28-7B9C-47B472C455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72" b="21872"/>
          <a:stretch/>
        </p:blipFill>
        <p:spPr bwMode="auto">
          <a:xfrm>
            <a:off x="10324090" y="-2751569"/>
            <a:ext cx="4250169" cy="425016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!!лого1">
            <a:extLst>
              <a:ext uri="{FF2B5EF4-FFF2-40B4-BE49-F238E27FC236}">
                <a16:creationId xmlns:a16="http://schemas.microsoft.com/office/drawing/2014/main" id="{731E8AD6-DBD8-DCB1-DBDE-43C0020429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6006" y="6305112"/>
            <a:ext cx="1626869" cy="2891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Текст 2">
            <a:extLst>
              <a:ext uri="{FF2B5EF4-FFF2-40B4-BE49-F238E27FC236}">
                <a16:creationId xmlns:a16="http://schemas.microsoft.com/office/drawing/2014/main" id="{600EFDA1-9824-3BC2-8E4B-71250DA6D10B}"/>
              </a:ext>
            </a:extLst>
          </p:cNvPr>
          <p:cNvSpPr txBox="1">
            <a:spLocks/>
          </p:cNvSpPr>
          <p:nvPr/>
        </p:nvSpPr>
        <p:spPr>
          <a:xfrm>
            <a:off x="658812" y="4048111"/>
            <a:ext cx="9733829" cy="273208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Font typeface="Arial" panose="020B0604020202020204" pitchFamily="34" charset="0"/>
              <a:buNone/>
            </a:pPr>
            <a:r>
              <a:rPr lang="ru-RU" sz="1800" dirty="0">
                <a:solidFill>
                  <a:schemeClr val="bg2">
                    <a:lumMod val="25000"/>
                  </a:schemeClr>
                </a:solidFill>
              </a:rPr>
              <a:t>Сайт </a:t>
            </a:r>
          </a:p>
          <a:p>
            <a:pPr>
              <a:lnSpc>
                <a:spcPts val="4360"/>
              </a:lnSpc>
              <a:buFont typeface="Arial" panose="020B0604020202020204" pitchFamily="34" charset="0"/>
              <a:buNone/>
            </a:pPr>
            <a:r>
              <a:rPr lang="ru-RU" sz="1800" dirty="0">
                <a:solidFill>
                  <a:schemeClr val="bg2">
                    <a:lumMod val="25000"/>
                  </a:schemeClr>
                </a:solidFill>
              </a:rPr>
              <a:t>Телефон</a:t>
            </a:r>
          </a:p>
          <a:p>
            <a:pPr>
              <a:lnSpc>
                <a:spcPts val="4360"/>
              </a:lnSpc>
              <a:buFont typeface="Arial" panose="020B0604020202020204" pitchFamily="34" charset="0"/>
              <a:buNone/>
            </a:pPr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email</a:t>
            </a:r>
            <a:endParaRPr lang="ru-RU" sz="1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DE38119F-292F-1AD8-F7E0-F34D23A5C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813" y="981075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Контакты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3" name="Текст 2">
            <a:extLst>
              <a:ext uri="{FF2B5EF4-FFF2-40B4-BE49-F238E27FC236}">
                <a16:creationId xmlns:a16="http://schemas.microsoft.com/office/drawing/2014/main" id="{A3A3C4A0-717D-00B4-0522-2A797FA7152F}"/>
              </a:ext>
            </a:extLst>
          </p:cNvPr>
          <p:cNvSpPr txBox="1">
            <a:spLocks/>
          </p:cNvSpPr>
          <p:nvPr/>
        </p:nvSpPr>
        <p:spPr>
          <a:xfrm>
            <a:off x="2421110" y="4048111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2800" dirty="0">
                <a:solidFill>
                  <a:schemeClr val="bg2">
                    <a:lumMod val="25000"/>
                  </a:schemeClr>
                </a:solidFill>
              </a:rPr>
              <a:t>@ego15tt</a:t>
            </a: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lnSpc>
                <a:spcPts val="4360"/>
              </a:lnSpc>
              <a:buClrTx/>
            </a:pPr>
            <a:r>
              <a:rPr lang="en-US" sz="2800" dirty="0">
                <a:solidFill>
                  <a:schemeClr val="bg2">
                    <a:lumMod val="25000"/>
                  </a:schemeClr>
                </a:solidFill>
              </a:rPr>
              <a:t>+7 (996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) </a:t>
            </a:r>
            <a:r>
              <a:rPr lang="en-US" sz="2800" dirty="0">
                <a:solidFill>
                  <a:schemeClr val="bg2">
                    <a:lumMod val="25000"/>
                  </a:schemeClr>
                </a:solidFill>
              </a:rPr>
              <a:t>926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-</a:t>
            </a:r>
            <a:r>
              <a:rPr lang="en-US" sz="2800" dirty="0">
                <a:solidFill>
                  <a:schemeClr val="bg2">
                    <a:lumMod val="25000"/>
                  </a:schemeClr>
                </a:solidFill>
              </a:rPr>
              <a:t>00-63 </a:t>
            </a: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lnSpc>
                <a:spcPts val="4360"/>
              </a:lnSpc>
              <a:buClrTx/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lolka22832211@gmail.com</a:t>
            </a: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5F6B30B0-54E8-C4AB-B542-7A32331DA84A}"/>
              </a:ext>
            </a:extLst>
          </p:cNvPr>
          <p:cNvGrpSpPr/>
          <p:nvPr/>
        </p:nvGrpSpPr>
        <p:grpSpPr>
          <a:xfrm>
            <a:off x="550863" y="7810031"/>
            <a:ext cx="5082353" cy="1696493"/>
            <a:chOff x="550863" y="151766"/>
            <a:chExt cx="5082353" cy="1696493"/>
          </a:xfrm>
        </p:grpSpPr>
        <p:sp>
          <p:nvSpPr>
            <p:cNvPr id="5" name="Заголовок 1">
              <a:extLst>
                <a:ext uri="{FF2B5EF4-FFF2-40B4-BE49-F238E27FC236}">
                  <a16:creationId xmlns:a16="http://schemas.microsoft.com/office/drawing/2014/main" id="{A8A69266-1584-B7E5-9EFE-A4DBA4AD73D5}"/>
                </a:ext>
              </a:extLst>
            </p:cNvPr>
            <p:cNvSpPr txBox="1">
              <a:spLocks/>
            </p:cNvSpPr>
            <p:nvPr/>
          </p:nvSpPr>
          <p:spPr>
            <a:xfrm>
              <a:off x="550863" y="151766"/>
              <a:ext cx="3951732" cy="61263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0000" lnSpcReduction="1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ru-RU" b="1" dirty="0">
                  <a:solidFill>
                    <a:schemeClr val="bg2">
                      <a:lumMod val="25000"/>
                    </a:schemeClr>
                  </a:solidFill>
                </a:rPr>
                <a:t>Планы развития</a:t>
              </a:r>
              <a:endParaRPr lang="ru-RU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967D661-17D4-D85D-7577-E753A16CD7C7}"/>
                </a:ext>
              </a:extLst>
            </p:cNvPr>
            <p:cNvSpPr txBox="1"/>
            <p:nvPr/>
          </p:nvSpPr>
          <p:spPr>
            <a:xfrm>
              <a:off x="550863" y="924929"/>
              <a:ext cx="50823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342900" indent="-342900">
                <a:buAutoNum type="arabicPeriod"/>
              </a:pPr>
              <a:r>
                <a:rPr lang="ru-RU" dirty="0"/>
                <a:t>Разработка мобильного приложения </a:t>
              </a:r>
            </a:p>
            <a:p>
              <a:pPr marL="342900" indent="-342900">
                <a:buAutoNum type="arabicPeriod"/>
              </a:pPr>
              <a:r>
                <a:rPr lang="ru-RU" dirty="0"/>
                <a:t>Тестирование мобильного приложения </a:t>
              </a:r>
            </a:p>
            <a:p>
              <a:pPr marL="342900" indent="-342900">
                <a:buAutoNum type="arabicPeriod"/>
              </a:pPr>
              <a:r>
                <a:rPr lang="ru-RU" dirty="0"/>
                <a:t>Устранение ошибок мобильного приложения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33176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</TotalTime>
  <Words>1824</Words>
  <Application>Microsoft Office PowerPoint</Application>
  <PresentationFormat>Широкоэкранный</PresentationFormat>
  <Paragraphs>167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Актуальность проекта</vt:lpstr>
      <vt:lpstr>Актуальность проекта</vt:lpstr>
      <vt:lpstr>Решение</vt:lpstr>
      <vt:lpstr>Рынок</vt:lpstr>
      <vt:lpstr>Бизнес-модель</vt:lpstr>
      <vt:lpstr>Бизнес-модель</vt:lpstr>
      <vt:lpstr>Текущие результаты</vt:lpstr>
      <vt:lpstr>Текущие результаты</vt:lpstr>
      <vt:lpstr>Текущие результаты</vt:lpstr>
      <vt:lpstr>Текущие результаты</vt:lpstr>
      <vt:lpstr>Команда</vt:lpstr>
      <vt:lpstr>Команда</vt:lpstr>
      <vt:lpstr>Контакты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Гневашев Андрей Алексеевич</dc:creator>
  <cp:lastModifiedBy>Гневашев Андрей Алексеевич</cp:lastModifiedBy>
  <cp:revision>4</cp:revision>
  <dcterms:created xsi:type="dcterms:W3CDTF">2023-11-03T15:54:37Z</dcterms:created>
  <dcterms:modified xsi:type="dcterms:W3CDTF">2023-11-08T23:49:00Z</dcterms:modified>
</cp:coreProperties>
</file>