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3"/>
  </p:notesMasterIdLst>
  <p:sldIdLst>
    <p:sldId id="256" r:id="rId4"/>
    <p:sldId id="297" r:id="rId5"/>
    <p:sldId id="285" r:id="rId6"/>
    <p:sldId id="288" r:id="rId7"/>
    <p:sldId id="303" r:id="rId8"/>
    <p:sldId id="263" r:id="rId9"/>
    <p:sldId id="309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28" autoAdjust="0"/>
  </p:normalViewPr>
  <p:slideViewPr>
    <p:cSldViewPr>
      <p:cViewPr varScale="1">
        <p:scale>
          <a:sx n="109" d="100"/>
          <a:sy n="109" d="100"/>
        </p:scale>
        <p:origin x="200" y="48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>
              <a:latin typeface="Arial Narrow" pitchFamily="34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chemeClr val="bg1"/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dirty="0">
              <a:latin typeface="Arial Narrow" pitchFamily="34" charset="0"/>
            </a:rPr>
            <a:t>Калифорнийские черви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chemeClr val="bg1"/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dirty="0">
              <a:latin typeface="Arial Narrow" pitchFamily="34" charset="0"/>
            </a:rPr>
            <a:t>Калифорниские черви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>
              <a:latin typeface="Arial Narrow" pitchFamily="34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dirty="0">
              <a:latin typeface="Arial Narrow" pitchFamily="34" charset="0"/>
            </a:rPr>
            <a:t>Vermilife</a:t>
          </a:r>
          <a:endParaRPr lang="ru-RU" dirty="0">
            <a:latin typeface="Arial Narrow" pitchFamily="34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dirty="0">
              <a:latin typeface="Arial Narrow" pitchFamily="34" charset="0"/>
            </a:rPr>
            <a:t>БиоЭроГрупп</a:t>
          </a:r>
          <a:r>
            <a:rPr lang="ru-RU" baseline="0" dirty="0">
              <a:latin typeface="Arial Narrow" pitchFamily="34" charset="0"/>
            </a:rPr>
            <a:t> </a:t>
          </a:r>
          <a:endParaRPr lang="ru-RU" dirty="0">
            <a:latin typeface="Arial Narrow" pitchFamily="34" charset="0"/>
          </a:endParaRP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>
              <a:latin typeface="Arial Narrow" pitchFamily="34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dirty="0">
              <a:latin typeface="Arial Narrow" pitchFamily="34" charset="0"/>
            </a:rPr>
            <a:t>Цена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ru-RU" b="0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rPr>
            <a:t>Дифференциальное ценообразование с объемными скидками (при покупке товара от 4 кг скидка 10%)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-4138" custLinFactNeighborY="154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582242"/>
          <a:ext cx="3059169" cy="861656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Arial Narrow" pitchFamily="34" charset="0"/>
            </a:rPr>
            <a:t>Конкуренты Продукты/Услуги</a:t>
          </a:r>
        </a:p>
      </dsp:txBody>
      <dsp:txXfrm>
        <a:off x="3137" y="582242"/>
        <a:ext cx="3059169" cy="861656"/>
      </dsp:txXfrm>
    </dsp:sp>
    <dsp:sp modelId="{B206DAC4-D1DF-4053-8506-5DE426BC8BEF}">
      <dsp:nvSpPr>
        <dsp:cNvPr id="0" name=""/>
        <dsp:cNvSpPr/>
      </dsp:nvSpPr>
      <dsp:spPr>
        <a:xfrm>
          <a:off x="0" y="1401490"/>
          <a:ext cx="3059169" cy="2734277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tx1">
              <a:alpha val="9000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latin typeface="Arial Narrow" pitchFamily="34" charset="0"/>
            </a:rPr>
            <a:t>Калифорнийские черви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latin typeface="Arial Narrow" pitchFamily="34" charset="0"/>
            </a:rPr>
            <a:t>Калифорниские черви</a:t>
          </a:r>
        </a:p>
      </dsp:txBody>
      <dsp:txXfrm>
        <a:off x="0" y="1401490"/>
        <a:ext cx="3059169" cy="2734277"/>
      </dsp:txXfrm>
    </dsp:sp>
    <dsp:sp modelId="{34E68AF3-FEED-4A3D-869A-6E2B7BBFBA4D}">
      <dsp:nvSpPr>
        <dsp:cNvPr id="0" name=""/>
        <dsp:cNvSpPr/>
      </dsp:nvSpPr>
      <dsp:spPr>
        <a:xfrm>
          <a:off x="3490590" y="582242"/>
          <a:ext cx="3059169" cy="861656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Arial Narrow" pitchFamily="34" charset="0"/>
            </a:rPr>
            <a:t>Фирмы конкуренты</a:t>
          </a:r>
        </a:p>
      </dsp:txBody>
      <dsp:txXfrm>
        <a:off x="3490590" y="582242"/>
        <a:ext cx="3059169" cy="861656"/>
      </dsp:txXfrm>
    </dsp:sp>
    <dsp:sp modelId="{400F4E5D-F016-41EA-97FB-BF5BA36522C2}">
      <dsp:nvSpPr>
        <dsp:cNvPr id="0" name=""/>
        <dsp:cNvSpPr/>
      </dsp:nvSpPr>
      <dsp:spPr>
        <a:xfrm>
          <a:off x="3364002" y="1448109"/>
          <a:ext cx="3059169" cy="2734277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Arial Narrow" pitchFamily="34" charset="0"/>
            </a:rPr>
            <a:t>Vermilife</a:t>
          </a:r>
          <a:endParaRPr lang="ru-RU" sz="2500" kern="1200" dirty="0">
            <a:latin typeface="Arial Narrow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latin typeface="Arial Narrow" pitchFamily="34" charset="0"/>
            </a:rPr>
            <a:t>БиоЭроГрупп</a:t>
          </a:r>
          <a:r>
            <a:rPr lang="ru-RU" sz="2500" kern="1200" baseline="0" dirty="0">
              <a:latin typeface="Arial Narrow" pitchFamily="34" charset="0"/>
            </a:rPr>
            <a:t> </a:t>
          </a:r>
          <a:endParaRPr lang="ru-RU" sz="2500" kern="1200" dirty="0">
            <a:latin typeface="Arial Narrow" pitchFamily="34" charset="0"/>
          </a:endParaRPr>
        </a:p>
      </dsp:txBody>
      <dsp:txXfrm>
        <a:off x="3364002" y="1448109"/>
        <a:ext cx="3059169" cy="2734277"/>
      </dsp:txXfrm>
    </dsp:sp>
    <dsp:sp modelId="{869E6585-1C72-4E82-914E-39E2C4E28665}">
      <dsp:nvSpPr>
        <dsp:cNvPr id="0" name=""/>
        <dsp:cNvSpPr/>
      </dsp:nvSpPr>
      <dsp:spPr>
        <a:xfrm>
          <a:off x="6981180" y="575108"/>
          <a:ext cx="3059169" cy="861656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Arial Narrow" pitchFamily="34" charset="0"/>
            </a:rPr>
            <a:t>Наши преимущества</a:t>
          </a:r>
        </a:p>
      </dsp:txBody>
      <dsp:txXfrm>
        <a:off x="6981180" y="575108"/>
        <a:ext cx="3059169" cy="861656"/>
      </dsp:txXfrm>
    </dsp:sp>
    <dsp:sp modelId="{0C85A15E-56D2-44B3-8E52-7FFFB1AE2983}">
      <dsp:nvSpPr>
        <dsp:cNvPr id="0" name=""/>
        <dsp:cNvSpPr/>
      </dsp:nvSpPr>
      <dsp:spPr>
        <a:xfrm>
          <a:off x="6978043" y="1443899"/>
          <a:ext cx="3059169" cy="2734277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>
              <a:latin typeface="Arial Narrow" pitchFamily="34" charset="0"/>
            </a:rPr>
            <a:t>Цена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b="0" kern="1200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rPr>
            <a:t>Дифференциальное ценообразование с объемными скидками (при покупке товара от 4 кг скидка 10%)</a:t>
          </a:r>
        </a:p>
      </dsp:txBody>
      <dsp:txXfrm>
        <a:off x="6978043" y="1443899"/>
        <a:ext cx="3059169" cy="2734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48F5B-CD11-4526-B6DA-BB7826712B5C}" type="datetimeFigureOut">
              <a:rPr lang="ru-RU" smtClean="0"/>
              <a:t>16.07.2023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4DEB9-655C-41C5-AB71-2A34775C7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8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4DEB9-655C-41C5-AB71-2A34775C790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296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0949"/>
            <a:ext cx="10224888" cy="5751499"/>
          </a:xfrm>
          <a:prstGeom prst="rect">
            <a:avLst/>
          </a:prstGeom>
        </p:spPr>
      </p:pic>
      <p:sp>
        <p:nvSpPr>
          <p:cNvPr id="232" name="Прямоугольник 231"/>
          <p:cNvSpPr/>
          <p:nvPr/>
        </p:nvSpPr>
        <p:spPr>
          <a:xfrm>
            <a:off x="9077" y="891059"/>
            <a:ext cx="4104110" cy="2383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spc="-1" dirty="0">
                <a:latin typeface="Arial"/>
              </a:rPr>
              <a:t>Червячки</a:t>
            </a:r>
          </a:p>
          <a:p>
            <a:pPr algn="ctr">
              <a:lnSpc>
                <a:spcPct val="100000"/>
              </a:lnSpc>
            </a:pPr>
            <a:r>
              <a:rPr lang="ru-RU" sz="4000" spc="-1" dirty="0">
                <a:latin typeface="Arial"/>
              </a:rPr>
              <a:t>Гумусята</a:t>
            </a:r>
            <a:endParaRPr lang="ru-RU" sz="40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" y="-58413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62624" y="103520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7376" y="-44793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Arial Narrow" pitchFamily="34" charset="0"/>
                <a:ea typeface="MS Gothic" pitchFamily="49" charset="-128"/>
              </a:rPr>
              <a:t>Команда проекта</a:t>
            </a:r>
            <a:endParaRPr sz="40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71692" y="3265130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latin typeface="Arial Narrow" pitchFamily="34" charset="0"/>
              </a:rPr>
              <a:t>Миннигалиев Алмаз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latin typeface="Arial Narrow" pitchFamily="34" charset="0"/>
              </a:rPr>
              <a:t>Полезные навык</a:t>
            </a:r>
            <a:r>
              <a:rPr lang="en-US" sz="1400" i="1" dirty="0">
                <a:latin typeface="Arial Narrow" pitchFamily="34" charset="0"/>
              </a:rPr>
              <a:t>: </a:t>
            </a:r>
            <a:r>
              <a:rPr lang="ru-RU" sz="1400" i="1" dirty="0">
                <a:latin typeface="Arial Narrow" pitchFamily="34" charset="0"/>
              </a:rPr>
              <a:t>Компетентен, Решительность, Управленческие навыки, Стратегическое мышление, Финансовая грамотность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latin typeface="Arial Narrow" pitchFamily="34" charset="0"/>
              </a:rPr>
              <a:t>Лидер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latin typeface="Arial Narrow" pitchFamily="34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086832" y="3235003"/>
            <a:ext cx="2883092" cy="67748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5600" i="1" dirty="0">
                <a:latin typeface="Arial Narrow" pitchFamily="34" charset="0"/>
              </a:rPr>
              <a:t>Вотяков Иван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56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5600" i="1" dirty="0">
                <a:latin typeface="Arial Narrow" pitchFamily="34" charset="0"/>
              </a:rPr>
              <a:t>Полезные навыки</a:t>
            </a:r>
            <a:r>
              <a:rPr lang="en-US" sz="5600" i="1" dirty="0">
                <a:latin typeface="Arial Narrow" pitchFamily="34" charset="0"/>
              </a:rPr>
              <a:t>:</a:t>
            </a:r>
            <a:r>
              <a:rPr lang="ru-RU" sz="5600" i="1" dirty="0">
                <a:latin typeface="Arial Narrow" pitchFamily="34" charset="0"/>
              </a:rPr>
              <a:t> Этика и социальная </a:t>
            </a:r>
            <a:r>
              <a:rPr lang="ru-RU" sz="5600" i="1" dirty="0" err="1">
                <a:latin typeface="Arial Narrow" pitchFamily="34" charset="0"/>
              </a:rPr>
              <a:t>ответственность,креативность</a:t>
            </a:r>
            <a:endParaRPr lang="ru-RU" sz="56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56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5600" i="1" dirty="0">
                <a:latin typeface="Arial Narrow" pitchFamily="34" charset="0"/>
              </a:rPr>
              <a:t>Роль в команде</a:t>
            </a:r>
            <a:r>
              <a:rPr lang="en-US" sz="5600" i="1" dirty="0">
                <a:latin typeface="Arial Narrow" pitchFamily="34" charset="0"/>
              </a:rPr>
              <a:t>: </a:t>
            </a:r>
            <a:r>
              <a:rPr lang="ru-RU" sz="5600" i="1" dirty="0">
                <a:latin typeface="Arial Narrow" pitchFamily="34" charset="0"/>
              </a:rPr>
              <a:t>Специалист по рекламе и связи с общественностью.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5600" i="1" dirty="0">
                <a:latin typeface="Arial Narrow" pitchFamily="34" charset="0"/>
              </a:rPr>
              <a:t>Продвижение пиар-компании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  <a:latin typeface="Arial Narrow" pitchFamily="34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  <a:latin typeface="Arial Narrow" pitchFamily="34" charset="0"/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87460" y="3235003"/>
            <a:ext cx="2883092" cy="67748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err="1">
                <a:latin typeface="Arial Narrow" pitchFamily="34" charset="0"/>
              </a:rPr>
              <a:t>Галиев</a:t>
            </a:r>
            <a:r>
              <a:rPr lang="ru-RU" sz="1400" i="1" dirty="0">
                <a:latin typeface="Arial Narrow" pitchFamily="34" charset="0"/>
              </a:rPr>
              <a:t> </a:t>
            </a:r>
            <a:r>
              <a:rPr lang="ru-RU" sz="1400" i="1" dirty="0" err="1">
                <a:latin typeface="Arial Narrow" pitchFamily="34" charset="0"/>
              </a:rPr>
              <a:t>Ильсаф</a:t>
            </a:r>
            <a:endParaRPr lang="ru-RU" sz="14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latin typeface="Arial Narrow" pitchFamily="34" charset="0"/>
              </a:rPr>
              <a:t>Полезные навыки</a:t>
            </a:r>
            <a:r>
              <a:rPr lang="en-US" sz="1400" i="1" dirty="0">
                <a:latin typeface="Arial Narrow" pitchFamily="34" charset="0"/>
              </a:rPr>
              <a:t>:</a:t>
            </a:r>
            <a:r>
              <a:rPr lang="ru-RU" sz="1400" i="1" dirty="0">
                <a:latin typeface="Arial Narrow" pitchFamily="34" charset="0"/>
              </a:rPr>
              <a:t> Командный дух, упорство, адаптивность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latin typeface="Arial Narrow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latin typeface="Arial Narrow" pitchFamily="34" charset="0"/>
              </a:rPr>
              <a:t>Роль в команде</a:t>
            </a:r>
            <a:r>
              <a:rPr lang="en-US" sz="1400" i="1" dirty="0">
                <a:latin typeface="Arial Narrow" pitchFamily="34" charset="0"/>
              </a:rPr>
              <a:t>: </a:t>
            </a:r>
            <a:r>
              <a:rPr lang="ru-RU" sz="1400" i="1" dirty="0">
                <a:latin typeface="Arial Narrow" pitchFamily="34" charset="0"/>
              </a:rPr>
              <a:t>Вермикомпостер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  <a:latin typeface="Arial Narrow" pitchFamily="34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0812" y="970171"/>
            <a:ext cx="9853376" cy="1587220"/>
          </a:xfrm>
        </p:spPr>
        <p:txBody>
          <a:bodyPr/>
          <a:lstStyle/>
          <a:p>
            <a:r>
              <a:rPr lang="ru-RU" sz="1400" dirty="0">
                <a:latin typeface="Arial Narrow" pitchFamily="34" charset="0"/>
                <a:cs typeface="Times New Roman" panose="02020603050405020304" pitchFamily="18" charset="0"/>
              </a:rPr>
              <a:t>Наш проект решает проблему эффективного утилизации органических отходов и создания устойчивой среды для сельскохозяйственных и садовых культур.</a:t>
            </a:r>
            <a:endParaRPr sz="1400" dirty="0">
              <a:latin typeface="Arial Narrow" pitchFamily="34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Arial Narrow" pitchFamily="34" charset="0"/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dirty="0">
                <a:latin typeface="Arial Narrow" pitchFamily="34" charset="0"/>
                <a:cs typeface="Times New Roman" panose="02020603050405020304" pitchFamily="18" charset="0"/>
              </a:rPr>
              <a:t>Мы предлагаем доступные и качественные черви, которые позволяют нашим клиентам эффективно компостировать отходы и получать ценный органический удобрения для своих посадок.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MS Gothic" pitchFamily="49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Arial Narrow" pitchFamily="34" charset="0"/>
                <a:ea typeface="MS Gothic" pitchFamily="49" charset="-128"/>
              </a:rPr>
              <a:t>Проблема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Arial Narrow" pitchFamily="34" charset="0"/>
              </a:rPr>
              <a:t>О проекте. </a:t>
            </a:r>
            <a:br>
              <a:rPr lang="ru-RU" sz="4400" dirty="0">
                <a:latin typeface="Arial Narrow" pitchFamily="34" charset="0"/>
              </a:rPr>
            </a:br>
            <a:r>
              <a:rPr lang="ru-RU" sz="4400" dirty="0">
                <a:latin typeface="Arial Narrow" pitchFamily="34" charset="0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dirty="0">
                <a:latin typeface="Arial Narrow" pitchFamily="34" charset="0"/>
                <a:cs typeface="Times New Roman" panose="02020603050405020304" pitchFamily="18" charset="0"/>
              </a:rPr>
              <a:t>Червячки - разведение калифорнийских червей для переработки органических отходов. Мы предоставляем высококачественных червей, способствующих здоровому питанию домашних животных и устойчивому садоводству </a:t>
            </a:r>
            <a:endParaRPr lang="en-US" sz="1400" dirty="0">
              <a:latin typeface="Arial Narrow" pitchFamily="34" charset="0"/>
              <a:cs typeface="Times New Roman" panose="02020603050405020304" pitchFamily="18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dirty="0">
                <a:latin typeface="Arial Narrow" pitchFamily="34" charset="0"/>
                <a:cs typeface="Times New Roman" panose="02020603050405020304" pitchFamily="18" charset="0"/>
              </a:rPr>
              <a:t>Мы создали бизнес-план, рассчитали доходы  и расходы, изучили конкурентов, рассмотрели технологии для выращивания червей, оценили целевую аудиторию и т.д.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dirty="0">
                <a:latin typeface="Arial Narrow" pitchFamily="34" charset="0"/>
                <a:cs typeface="Times New Roman" panose="02020603050405020304" pitchFamily="18" charset="0"/>
              </a:rPr>
              <a:t>Для нашего проекта, связанного с разведением калифорнийских червей, </a:t>
            </a:r>
            <a:r>
              <a:rPr lang="en-US" sz="1400" dirty="0">
                <a:latin typeface="Arial Narrow" pitchFamily="34" charset="0"/>
                <a:cs typeface="Times New Roman" panose="02020603050405020304" pitchFamily="18" charset="0"/>
              </a:rPr>
              <a:t>MVP </a:t>
            </a:r>
            <a:r>
              <a:rPr lang="ru-RU" sz="1400" dirty="0">
                <a:latin typeface="Arial Narrow" pitchFamily="34" charset="0"/>
                <a:cs typeface="Times New Roman" panose="02020603050405020304" pitchFamily="18" charset="0"/>
              </a:rPr>
              <a:t>может представлять собой следующие основные элементы:</a:t>
            </a:r>
            <a:endParaRPr lang="en-US" sz="1400" dirty="0">
              <a:latin typeface="Arial Narrow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 Narrow" pitchFamily="34" charset="0"/>
                <a:cs typeface="Times New Roman" panose="02020603050405020304" pitchFamily="18" charset="0"/>
              </a:rPr>
              <a:t>Основные функции учета и отчетности: Реализация системы учета заказов и складского учета для отслеживания количества и доступности червей. Также могут быть предоставлены базовые отчеты о продажах, запасах и финансовых показателях.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 Narrow" pitchFamily="34" charset="0"/>
                <a:cs typeface="Times New Roman" panose="02020603050405020304" pitchFamily="18" charset="0"/>
              </a:rPr>
              <a:t>Контактная информация и поддержка: Предоставление контактных данных для связи с командой проекта, вопросов и обратной связи. Также может быть предоставлена базовая поддержка и консультации по вопросам разведения червей.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  <a:latin typeface="Arial Narrow" pitchFamily="34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  <a:latin typeface="Arial Narrow" pitchFamily="34" charset="0"/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Arial Narrow" pitchFamily="34" charset="0"/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latin typeface="Arial Narrow" pitchFamily="34" charset="0"/>
                <a:ea typeface="MS Gothic" pitchFamily="49" charset="-128"/>
              </a:rPr>
            </a:br>
            <a:r>
              <a:rPr lang="ru-RU" sz="2800" dirty="0">
                <a:latin typeface="Arial Narrow" pitchFamily="34" charset="0"/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latin typeface="Arial Narrow" pitchFamily="34" charset="0"/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724297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/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/>
                        <a:t>Россия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effectLst/>
                        </a:rPr>
                        <a:t>TechNet</a:t>
                      </a:r>
                      <a:endParaRPr lang="ru-RU" sz="1800" dirty="0">
                        <a:effectLst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effectLst/>
                        </a:rPr>
                        <a:t>SafeNet</a:t>
                      </a:r>
                      <a:endParaRPr lang="ru-RU" sz="1800" dirty="0">
                        <a:effectLst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effectLst/>
                        </a:rPr>
                        <a:t>NeuroNet </a:t>
                      </a:r>
                      <a:endParaRPr lang="ru-RU" sz="1800" dirty="0">
                        <a:effectLst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 err="1">
                          <a:effectLst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effectLst/>
                        </a:rPr>
                        <a:t>HealthNet</a:t>
                      </a:r>
                      <a:endParaRPr lang="ru-RU" sz="1800" dirty="0">
                        <a:effectLst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effectLst/>
                        </a:rPr>
                        <a:t>SportNet</a:t>
                      </a:r>
                      <a:endParaRPr lang="ru-RU" sz="1800" dirty="0">
                        <a:effectLst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effectLst/>
                        </a:rPr>
                        <a:t>WearNet</a:t>
                      </a:r>
                      <a:endParaRPr lang="ru-RU" sz="1800" dirty="0">
                        <a:effectLst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effectLst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424" y="3771379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2" y="-45455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 Narrow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Arial Narrow" pitchFamily="34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Arial Narrow" pitchFamily="34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>
                <a:latin typeface="Arial Narrow" pitchFamily="34" charset="0"/>
              </a:rPr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Arial Narrow" pitchFamily="34" charset="0"/>
              </a:rPr>
              <a:t>Целевая аудитория проекта</a:t>
            </a:r>
            <a:endParaRPr lang="ru-RU" sz="4000" dirty="0">
              <a:latin typeface="Arial Narrow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" y="1158868"/>
            <a:ext cx="1008062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Narrow" pitchFamily="34" charset="0"/>
              </a:rPr>
              <a:t>Целевая аудитория нашего проекта включает в себя: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 Narrow" pitchFamily="34" charset="0"/>
              </a:rPr>
              <a:t>Домашних садоводов и огородников, которые заинтересованы в эффективной утилизации органических отходов и получении качественного органического удобрения для своих посадок. Это могут быть люди, ведущие небольшие садовые участки или имеющие горшочные растения в доме.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Arial Narrow" pitchFamily="34" charset="0"/>
              </a:rPr>
              <a:t>Сельскохозяйственные предприятия и фермеры, которые нуждаются в эффективном способе утилизации органических отходов с целью сокращения затрат на удобрения и повышения плодородия почвы.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Arial Narrow" pitchFamily="34" charset="0"/>
              </a:rPr>
              <a:t>Экологически осознанные потребители, которые стремятся внести свой вклад в охрану окружающей среды и поддерживать устойчивые практики. Они ищут способы сокращения своего экологического следа и готовы использовать органические удобрения в своих садах и огородах.</a:t>
            </a:r>
          </a:p>
          <a:p>
            <a:br>
              <a:rPr lang="ru-RU" sz="14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</a:br>
            <a:endParaRPr lang="ru-RU" sz="1400" dirty="0">
              <a:solidFill>
                <a:schemeClr val="bg1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Портрет потребителя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504028" y="1107083"/>
            <a:ext cx="9216832" cy="4028956"/>
          </a:xfrm>
        </p:spPr>
        <p:txBody>
          <a:bodyPr>
            <a:normAutofit fontScale="85000" lnSpcReduction="20000"/>
          </a:bodyPr>
          <a:lstStyle/>
          <a:p>
            <a:r>
              <a:rPr lang="ru-RU" sz="1800" dirty="0"/>
              <a:t>Имя: Иван Петрович </a:t>
            </a:r>
          </a:p>
          <a:p>
            <a:r>
              <a:rPr lang="ru-RU" sz="1800" dirty="0"/>
              <a:t>Возраст: 50 лет </a:t>
            </a:r>
          </a:p>
          <a:p>
            <a:r>
              <a:rPr lang="ru-RU" sz="1800" dirty="0"/>
              <a:t>Занятость: фермер, владелец сельскохозяйственной фермы </a:t>
            </a:r>
          </a:p>
          <a:p>
            <a:r>
              <a:rPr lang="ru-RU" sz="1800" dirty="0"/>
              <a:t>Заработок: в зависимости от сезона, средний доход варьируется от 150 000 до 300 000 рублей в месяц </a:t>
            </a:r>
          </a:p>
          <a:p>
            <a:r>
              <a:rPr lang="ru-RU" sz="1800" dirty="0"/>
              <a:t>Ценности: экологическая безопасность, высокое качество продукции, эффективность использования ресурсов.</a:t>
            </a:r>
          </a:p>
          <a:p>
            <a:r>
              <a:rPr lang="ru-RU" sz="1800" dirty="0"/>
              <a:t>Причины использования: Иван Петрович использует калифорнийских червей для производства компоста, который затем используется как удобрение для кормления скота на его ферме. Калифорнийские черви представляют собой экологически чистый и эффективный способ обогащения почвы и повышения ее плодородности, что приводит к увеличению урожайности и улучшению качества продукции.</a:t>
            </a:r>
          </a:p>
          <a:p>
            <a:r>
              <a:rPr lang="ru-RU" sz="1800" dirty="0"/>
              <a:t>Социальный статус: Иван Петрович является владельцем среднего по размеру сельскохозяйственного предприятия, что дает ему значительное влияние на местное сообщество и статус уважаемого бизнесмена. Он также активно участвует в общественной жизни своего населенного пункта, финансируя местные инициативы и поддерживая социально значимые мероприятия.</a:t>
            </a:r>
          </a:p>
          <a:p>
            <a:r>
              <a:rPr lang="ru-RU" sz="1800" dirty="0"/>
              <a:t>Иван Петрович является ответственным и этичным фермером, который ценит качество продукции и экологическую безопасность. Использование калифорнийских червей для производства удобрений соответствует его ценностям и позволяет ему производить экологически чистую продукцию высокого качества, что повышает его репутацию и доверие потребителей.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800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>
                <a:latin typeface="Arial Narrow" pitchFamily="34" charset="0"/>
              </a:rPr>
              <a:t>Потенциальный объем рынка</a:t>
            </a:r>
            <a:endParaRPr sz="44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2237939" y="1179091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000" b="1" i="1" dirty="0">
                <a:effectLst/>
                <a:latin typeface="Arial Narrow" pitchFamily="34" charset="0"/>
              </a:rPr>
              <a:t>PAM (Potential Available Market) – </a:t>
            </a:r>
            <a:r>
              <a:rPr lang="en-US" sz="2000" i="1" dirty="0">
                <a:latin typeface="Arial Narrow" pitchFamily="34" charset="0"/>
              </a:rPr>
              <a:t>60000</a:t>
            </a:r>
            <a:r>
              <a:rPr lang="ru-RU" sz="2000" i="1" dirty="0">
                <a:latin typeface="Arial Narrow" pitchFamily="34" charset="0"/>
              </a:rPr>
              <a:t> чел. 90,000,000. рублей</a:t>
            </a:r>
            <a:endParaRPr lang="ru-RU" sz="2000" b="0" i="1" dirty="0">
              <a:effectLst/>
              <a:latin typeface="Arial Narrow" pitchFamily="34" charset="0"/>
            </a:endParaRPr>
          </a:p>
          <a:p>
            <a:pPr algn="l"/>
            <a:endParaRPr lang="ru-RU" sz="2000" b="1" i="1" dirty="0">
              <a:effectLst/>
              <a:latin typeface="Arial Narrow" pitchFamily="34" charset="0"/>
            </a:endParaRPr>
          </a:p>
          <a:p>
            <a:r>
              <a:rPr lang="ru-RU" sz="2000" b="1" i="1" dirty="0">
                <a:effectLst/>
                <a:latin typeface="Arial Narrow" pitchFamily="34" charset="0"/>
              </a:rPr>
              <a:t>TAM (Total Addressable Market) – </a:t>
            </a:r>
            <a:r>
              <a:rPr lang="ru-RU" sz="2000" i="1" dirty="0">
                <a:latin typeface="Arial Narrow" pitchFamily="34" charset="0"/>
              </a:rPr>
              <a:t>40000 чел. 60,000,000. рублей</a:t>
            </a:r>
            <a:endParaRPr lang="ru-RU" sz="2000" b="0" i="1" dirty="0">
              <a:effectLst/>
              <a:latin typeface="Arial Narrow" pitchFamily="34" charset="0"/>
            </a:endParaRPr>
          </a:p>
          <a:p>
            <a:pPr algn="l"/>
            <a:endParaRPr lang="ru-RU" sz="2000" b="1" i="1" dirty="0">
              <a:effectLst/>
              <a:latin typeface="Arial Narrow" pitchFamily="34" charset="0"/>
            </a:endParaRPr>
          </a:p>
          <a:p>
            <a:r>
              <a:rPr lang="ru-RU" sz="2000" b="1" i="1" dirty="0">
                <a:effectLst/>
                <a:latin typeface="Arial Narrow" pitchFamily="34" charset="0"/>
              </a:rPr>
              <a:t>SAM (Serviceable Available Market) – </a:t>
            </a:r>
            <a:r>
              <a:rPr lang="ru-RU" sz="2000" i="1" dirty="0">
                <a:latin typeface="Arial Narrow" pitchFamily="34" charset="0"/>
              </a:rPr>
              <a:t>20000 чел. 30,000,000. рублей</a:t>
            </a:r>
            <a:endParaRPr lang="ru-RU" sz="2000" b="0" i="1" dirty="0">
              <a:effectLst/>
              <a:latin typeface="Arial Narrow" pitchFamily="34" charset="0"/>
            </a:endParaRPr>
          </a:p>
          <a:p>
            <a:pPr algn="l"/>
            <a:endParaRPr lang="ru-RU" sz="2000" b="1" i="1" dirty="0">
              <a:effectLst/>
              <a:latin typeface="Arial Narrow" pitchFamily="34" charset="0"/>
            </a:endParaRPr>
          </a:p>
          <a:p>
            <a:pPr algn="l"/>
            <a:r>
              <a:rPr lang="ru-RU" sz="2000" b="1" i="1" dirty="0">
                <a:effectLst/>
                <a:latin typeface="Arial Narrow" pitchFamily="34" charset="0"/>
              </a:rPr>
              <a:t>SOM (Serviceable &amp; Obtainable Market) – </a:t>
            </a:r>
            <a:r>
              <a:rPr lang="ru-RU" sz="2000" i="1" dirty="0">
                <a:latin typeface="Arial Narrow" pitchFamily="34" charset="0"/>
              </a:rPr>
              <a:t>6000 чел 9000000. рублей</a:t>
            </a:r>
            <a:endParaRPr lang="ru-RU" sz="2000" b="0" i="1" dirty="0">
              <a:effectLst/>
              <a:latin typeface="Arial Narrow" pitchFamily="34" charset="0"/>
            </a:endParaRP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  <a:latin typeface="Arial Narrow" pitchFamily="34" charset="0"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latin typeface="Arial Narrow" pitchFamily="34" charset="0"/>
                <a:ea typeface="MS Gothic" pitchFamily="49" charset="-128"/>
              </a:rPr>
              <a:t>Анализ конкурентов</a:t>
            </a:r>
            <a:endParaRPr sz="4400" dirty="0">
              <a:latin typeface="Arial Narrow" pitchFamily="34" charset="0"/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1074948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latin typeface="Arial Narrow" pitchFamily="34" charset="0"/>
                <a:ea typeface="MS Gothic" pitchFamily="49" charset="-128"/>
              </a:rPr>
              <a:t>Бизнес-модель</a:t>
            </a:r>
            <a:endParaRPr sz="44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338679"/>
              </p:ext>
            </p:extLst>
          </p:nvPr>
        </p:nvGraphicFramePr>
        <p:xfrm>
          <a:off x="48021" y="933771"/>
          <a:ext cx="10080626" cy="4640271"/>
        </p:xfrm>
        <a:graphic>
          <a:graphicData uri="http://schemas.openxmlformats.org/drawingml/2006/table">
            <a:tbl>
              <a:tblPr firstRow="1" bandRow="1"/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Ключевые партнёры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Ключевые виды деятельности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1400" dirty="0"/>
                        <a:t>Ценностные предложения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Взаимоотношения с клиентами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Потребительские сегменты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Ключевые ресурсы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Каналы сбыта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Структура издержек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Потоки поступления доходов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213610" y="1555869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Arial Narrow" pitchFamily="34" charset="0"/>
              </a:rPr>
              <a:t>Нишевой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7738" y="1735676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latin typeface="Arial Narrow" pitchFamily="34" charset="0"/>
              </a:rPr>
              <a:t>Цена</a:t>
            </a:r>
            <a:br>
              <a:rPr lang="ru-RU" sz="1200" i="1" dirty="0">
                <a:latin typeface="Arial Narrow" pitchFamily="34" charset="0"/>
              </a:rPr>
            </a:br>
            <a:r>
              <a:rPr lang="ru-RU" sz="1200" i="1" dirty="0">
                <a:latin typeface="Arial Narrow" pitchFamily="34" charset="0"/>
              </a:rPr>
              <a:t>Удобство</a:t>
            </a:r>
            <a:br>
              <a:rPr lang="ru-RU" sz="1200" i="1" dirty="0">
                <a:latin typeface="Arial Narrow" pitchFamily="34" charset="0"/>
              </a:rPr>
            </a:br>
            <a:r>
              <a:rPr lang="ru-RU" sz="1200" i="1" dirty="0">
                <a:latin typeface="Arial Narrow" pitchFamily="34" charset="0"/>
              </a:rPr>
              <a:t>Устойчивая и экологическая альтернатива</a:t>
            </a:r>
            <a:br>
              <a:rPr lang="ru-RU" sz="1200" i="1" dirty="0">
                <a:latin typeface="Arial Narrow" pitchFamily="34" charset="0"/>
              </a:rPr>
            </a:br>
            <a:r>
              <a:rPr lang="ru-RU" sz="1200" i="1" dirty="0">
                <a:latin typeface="Arial Narrow" pitchFamily="34" charset="0"/>
              </a:rPr>
              <a:t>Персонализированный подход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9258" y="2936005"/>
            <a:ext cx="18719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latin typeface="Arial Narrow" pitchFamily="34" charset="0"/>
              </a:rPr>
              <a:t>Прямые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95438" y="173851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atin typeface="Arial Narrow" pitchFamily="34" charset="0"/>
              </a:rPr>
              <a:t>Сообщество в социальной сети</a:t>
            </a:r>
            <a:br>
              <a:rPr lang="ru-RU" sz="1200" i="1" dirty="0">
                <a:latin typeface="Arial Narrow" pitchFamily="34" charset="0"/>
              </a:rPr>
            </a:br>
            <a:r>
              <a:rPr lang="ru-RU" sz="1200" i="1" dirty="0">
                <a:latin typeface="Arial Narrow" pitchFamily="34" charset="0"/>
              </a:rPr>
              <a:t>Торговая площадка </a:t>
            </a:r>
            <a:r>
              <a:rPr lang="en-US" sz="1200" i="1" dirty="0">
                <a:latin typeface="Arial Narrow" pitchFamily="34" charset="0"/>
              </a:rPr>
              <a:t>“</a:t>
            </a:r>
            <a:r>
              <a:rPr lang="ru-RU" sz="1200" i="1" dirty="0">
                <a:latin typeface="Arial Narrow" pitchFamily="34" charset="0"/>
              </a:rPr>
              <a:t>Авито</a:t>
            </a:r>
            <a:r>
              <a:rPr lang="en-US" sz="1200" i="1" dirty="0">
                <a:latin typeface="Arial Narrow" pitchFamily="34" charset="0"/>
              </a:rPr>
              <a:t>”</a:t>
            </a:r>
            <a:endParaRPr lang="ru-RU" sz="1200" i="1" dirty="0">
              <a:latin typeface="Arial Narrow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12444" y="4406317"/>
            <a:ext cx="5008001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latin typeface="Arial Narrow" pitchFamily="34" charset="0"/>
              </a:rPr>
              <a:t> Разовые сделки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107447" y="2884575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latin typeface="Arial Narrow" pitchFamily="34" charset="0"/>
              </a:rPr>
              <a:t>Черви</a:t>
            </a:r>
            <a:br>
              <a:rPr lang="ru-RU" sz="1200" i="1" dirty="0">
                <a:latin typeface="Arial Narrow" pitchFamily="34" charset="0"/>
              </a:rPr>
            </a:br>
            <a:r>
              <a:rPr lang="ru-RU" sz="1200" i="1" dirty="0">
                <a:latin typeface="Arial Narrow" pitchFamily="34" charset="0"/>
              </a:rPr>
              <a:t>корм</a:t>
            </a:r>
            <a:br>
              <a:rPr lang="ru-RU" sz="1200" i="1" dirty="0">
                <a:latin typeface="Arial Narrow" pitchFamily="34" charset="0"/>
              </a:rPr>
            </a:br>
            <a:r>
              <a:rPr lang="ru-RU" sz="1200" i="1" dirty="0">
                <a:latin typeface="Arial Narrow" pitchFamily="34" charset="0"/>
              </a:rPr>
              <a:t>Контейнер для выращивания</a:t>
            </a:r>
            <a:br>
              <a:rPr lang="ru-RU" sz="1200" i="1" dirty="0">
                <a:latin typeface="Arial Narrow" pitchFamily="34" charset="0"/>
              </a:rPr>
            </a:br>
            <a:r>
              <a:rPr lang="ru-RU" sz="1200" i="1" dirty="0">
                <a:latin typeface="Arial Narrow" pitchFamily="34" charset="0"/>
              </a:rPr>
              <a:t>Почва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atin typeface="Arial Narrow" pitchFamily="34" charset="0"/>
              </a:rPr>
              <a:t>Разведение калифорнийских червей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48021" y="1392691"/>
            <a:ext cx="18719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Arial Narrow" pitchFamily="34" charset="0"/>
              </a:rPr>
              <a:t>Фермество 16(начальная партия червей)</a:t>
            </a:r>
            <a:br>
              <a:rPr lang="ru-RU" sz="1400" i="1" dirty="0">
                <a:latin typeface="Arial Narrow" pitchFamily="34" charset="0"/>
              </a:rPr>
            </a:br>
            <a:r>
              <a:rPr lang="en-US" sz="1400" i="1" dirty="0">
                <a:latin typeface="Arial Narrow" pitchFamily="34" charset="0"/>
              </a:rPr>
              <a:t>Chaozhou Chaoan Weisheng Plastic Co., Ltd</a:t>
            </a:r>
            <a:r>
              <a:rPr lang="ru-RU" sz="1400" i="1" dirty="0">
                <a:latin typeface="Arial Narrow" pitchFamily="34" charset="0"/>
              </a:rPr>
              <a:t>(контейнеры для перевозки)</a:t>
            </a:r>
            <a:br>
              <a:rPr lang="ru-RU" sz="1400" i="1" dirty="0">
                <a:latin typeface="Arial Narrow" pitchFamily="34" charset="0"/>
              </a:rPr>
            </a:br>
            <a:r>
              <a:rPr lang="ru-RU" sz="1400" i="1" dirty="0">
                <a:latin typeface="Arial Narrow" pitchFamily="34" charset="0"/>
              </a:rPr>
              <a:t>Ижнавоз</a:t>
            </a:r>
            <a:br>
              <a:rPr lang="ru-RU" sz="1400" i="1" dirty="0">
                <a:latin typeface="Arial Narrow" pitchFamily="34" charset="0"/>
              </a:rPr>
            </a:br>
            <a:r>
              <a:rPr lang="ru-RU" sz="1400" i="1" dirty="0">
                <a:latin typeface="Arial Narrow" pitchFamily="34" charset="0"/>
              </a:rPr>
              <a:t> ООО "МФК Точка Опоры«(вермикомпостеры)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54629" y="4395955"/>
            <a:ext cx="5040314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latin typeface="Arial Narrow" pitchFamily="34" charset="0"/>
              </a:rPr>
              <a:t>Фиксированные (постоянные) издержки</a:t>
            </a:r>
            <a:r>
              <a:rPr lang="en-US" sz="1400" i="1" dirty="0">
                <a:latin typeface="Arial Narrow" pitchFamily="34" charset="0"/>
              </a:rPr>
              <a:t>:</a:t>
            </a:r>
            <a:br>
              <a:rPr lang="ru-RU" sz="1400" i="1" dirty="0">
                <a:latin typeface="Arial Narrow" pitchFamily="34" charset="0"/>
              </a:rPr>
            </a:br>
            <a:r>
              <a:rPr lang="ru-RU" sz="1400" i="1" dirty="0">
                <a:latin typeface="Arial Narrow" pitchFamily="34" charset="0"/>
              </a:rPr>
              <a:t>Реклама</a:t>
            </a:r>
            <a:br>
              <a:rPr lang="ru-RU" sz="1400" i="1" dirty="0">
                <a:latin typeface="Arial Narrow" pitchFamily="34" charset="0"/>
              </a:rPr>
            </a:br>
            <a:r>
              <a:rPr lang="ru-RU" sz="1400" i="1" dirty="0">
                <a:latin typeface="Arial Narrow" pitchFamily="34" charset="0"/>
              </a:rPr>
              <a:t>Электроэнергия</a:t>
            </a:r>
          </a:p>
          <a:p>
            <a:endParaRPr lang="ru-RU" sz="1400" i="1" dirty="0">
              <a:latin typeface="Arial Narrow" pitchFamily="34" charset="0"/>
            </a:endParaRPr>
          </a:p>
          <a:p>
            <a:endParaRPr lang="ru-RU" sz="1400" i="1" dirty="0">
              <a:latin typeface="Arial Narrow" pitchFamily="34" charset="0"/>
            </a:endParaRPr>
          </a:p>
          <a:p>
            <a:endParaRPr lang="ru-RU" sz="1400" i="1" dirty="0">
              <a:latin typeface="Arial Narrow" pitchFamily="34" charset="0"/>
            </a:endParaRPr>
          </a:p>
          <a:p>
            <a:endParaRPr lang="ru-RU" sz="1400" i="1" dirty="0">
              <a:latin typeface="Arial Narrow" pitchFamily="34" charset="0"/>
            </a:endParaRPr>
          </a:p>
          <a:p>
            <a:endParaRPr lang="ru-RU" sz="1400" i="1" dirty="0">
              <a:latin typeface="Arial Narrow" pitchFamily="34" charset="0"/>
            </a:endParaRPr>
          </a:p>
          <a:p>
            <a:r>
              <a:rPr lang="ru-RU" sz="1400" i="1" dirty="0">
                <a:latin typeface="Arial Narrow" pitchFamily="34" charset="0"/>
              </a:rPr>
              <a:t> Переменные издержки</a:t>
            </a:r>
            <a:r>
              <a:rPr lang="en-US" sz="1400" i="1" dirty="0">
                <a:latin typeface="Arial Narrow" pitchFamily="34" charset="0"/>
              </a:rPr>
              <a:t>:</a:t>
            </a:r>
            <a:br>
              <a:rPr lang="en-US" sz="1400" i="1" dirty="0">
                <a:latin typeface="Arial Narrow" pitchFamily="34" charset="0"/>
              </a:rPr>
            </a:br>
            <a:r>
              <a:rPr lang="ru-RU" sz="1400" i="1" dirty="0">
                <a:latin typeface="Arial Narrow" pitchFamily="34" charset="0"/>
              </a:rPr>
              <a:t>Тары и сырье</a:t>
            </a:r>
            <a:br>
              <a:rPr lang="ru-RU" sz="1400" i="1" dirty="0">
                <a:latin typeface="Arial Narrow" pitchFamily="34" charset="0"/>
              </a:rPr>
            </a:br>
            <a:r>
              <a:rPr lang="ru-RU" sz="1400" i="1" dirty="0">
                <a:latin typeface="Arial Narrow" pitchFamily="34" charset="0"/>
              </a:rPr>
              <a:t>транспорт 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Arial Narrow" pitchFamily="34" charset="0"/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7329" y="1201854"/>
            <a:ext cx="92890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itchFamily="34" charset="0"/>
              </a:rPr>
              <a:t>Процесс производства товара в нашем проекте включает несколько этапов:</a:t>
            </a:r>
          </a:p>
          <a:p>
            <a:pPr>
              <a:buFont typeface="+mj-lt"/>
              <a:buAutoNum type="arabicPeriod"/>
            </a:pPr>
            <a:r>
              <a:rPr lang="ru-RU" dirty="0">
                <a:latin typeface="Arial Narrow" pitchFamily="34" charset="0"/>
              </a:rPr>
              <a:t>Закупка и подготовка сырья: Мы закупаем высококачественные и экологически чистые материалы для производства нашего товара. Это может быть почва, органические компоненты, удобрения и другие необходимые ингредиенты.</a:t>
            </a:r>
          </a:p>
          <a:p>
            <a:pPr>
              <a:buFont typeface="+mj-lt"/>
              <a:buAutoNum type="arabicPeriod"/>
            </a:pPr>
            <a:r>
              <a:rPr lang="ru-RU" dirty="0">
                <a:latin typeface="Arial Narrow" pitchFamily="34" charset="0"/>
              </a:rPr>
              <a:t>Разведение и уход за червями: Мы создаем специальные условия для разведения и развития червей. Это может включать контролируемую температуру, влажность, питание и другие факторы, необходимые для их оптимального роста и размножения.</a:t>
            </a:r>
          </a:p>
          <a:p>
            <a:r>
              <a:rPr lang="ru-RU" dirty="0">
                <a:latin typeface="Arial Narrow" pitchFamily="34" charset="0"/>
              </a:rPr>
              <a:t>3.Упаковка и готовность к отправке: Черви упаковывается в удобные и герметичные контейнеры. Мы готовим его к отправке клиентам, следя за качеством упаковки и соблюдая все необходимые стандарты и требования.</a:t>
            </a:r>
          </a:p>
          <a:p>
            <a:r>
              <a:rPr lang="ru-RU" dirty="0">
                <a:latin typeface="Arial Narrow" pitchFamily="34" charset="0"/>
              </a:rPr>
              <a:t>4.Доставка и распределение: Мы организуем доставку и распределение нашего товара клиентам. Мы можем использовать собственную логистическую сеть или сотрудничать с надежными партнерами, чтобы обеспечить своевременную доставку и максимальное удобство для клиентов.</a:t>
            </a:r>
          </a:p>
          <a:p>
            <a:pPr>
              <a:buFont typeface="+mj-lt"/>
              <a:buAutoNum type="arabicPeriod"/>
            </a:pPr>
            <a:endParaRPr lang="ru-RU" b="0" i="0" dirty="0">
              <a:solidFill>
                <a:srgbClr val="D1D5DB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Arial Narrow" pitchFamily="34" charset="0"/>
              </a:rPr>
              <a:t>Цель проекта по </a:t>
            </a:r>
            <a:r>
              <a:rPr lang="en-US" sz="4000" dirty="0">
                <a:latin typeface="Arial Narrow" pitchFamily="34" charset="0"/>
              </a:rPr>
              <a:t>SMART</a:t>
            </a:r>
            <a:endParaRPr sz="40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60474" y="843629"/>
            <a:ext cx="75596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itchFamily="34" charset="0"/>
              </a:rPr>
              <a:t>Цель нашего проекта </a:t>
            </a:r>
            <a:r>
              <a:rPr lang="en-US" dirty="0">
                <a:latin typeface="Arial Narrow" pitchFamily="34" charset="0"/>
              </a:rPr>
              <a:t>SMART:</a:t>
            </a:r>
          </a:p>
          <a:p>
            <a:r>
              <a:rPr lang="ru-RU" dirty="0">
                <a:latin typeface="Arial Narrow" pitchFamily="34" charset="0"/>
              </a:rPr>
              <a:t>Специфичная (</a:t>
            </a:r>
            <a:r>
              <a:rPr lang="en-US" dirty="0">
                <a:latin typeface="Arial Narrow" pitchFamily="34" charset="0"/>
              </a:rPr>
              <a:t>Specific): </a:t>
            </a:r>
            <a:r>
              <a:rPr lang="ru-RU" dirty="0">
                <a:latin typeface="Arial Narrow" pitchFamily="34" charset="0"/>
              </a:rPr>
              <a:t>Наша цель состоит в создании и успешном развитии бизнеса по разведению и продаже калифорнийских червей для использования их в сельском хозяйстве.</a:t>
            </a:r>
          </a:p>
          <a:p>
            <a:r>
              <a:rPr lang="ru-RU" dirty="0">
                <a:latin typeface="Arial Narrow" pitchFamily="34" charset="0"/>
              </a:rPr>
              <a:t>Измеримая (</a:t>
            </a:r>
            <a:r>
              <a:rPr lang="en-US" dirty="0">
                <a:latin typeface="Arial Narrow" pitchFamily="34" charset="0"/>
              </a:rPr>
              <a:t>Measurable): </a:t>
            </a:r>
            <a:r>
              <a:rPr lang="ru-RU" dirty="0">
                <a:latin typeface="Arial Narrow" pitchFamily="34" charset="0"/>
              </a:rPr>
              <a:t>Мы планируем достичь ежегодного объема продаж не менее 200 килограммов червей и обеспечить удовлетворение потребностей наших клиентов.</a:t>
            </a:r>
          </a:p>
          <a:p>
            <a:r>
              <a:rPr lang="ru-RU" dirty="0">
                <a:latin typeface="Arial Narrow" pitchFamily="34" charset="0"/>
              </a:rPr>
              <a:t>Достижимая (</a:t>
            </a:r>
            <a:r>
              <a:rPr lang="en-US" dirty="0">
                <a:latin typeface="Arial Narrow" pitchFamily="34" charset="0"/>
              </a:rPr>
              <a:t>Achievable): </a:t>
            </a:r>
            <a:r>
              <a:rPr lang="ru-RU" dirty="0">
                <a:latin typeface="Arial Narrow" pitchFamily="34" charset="0"/>
              </a:rPr>
              <a:t>Мы имеем необходимые ресурсы, знания и опыт для реализации проекта, а также стратегию маркетинга и продаж, чтобы привлечь достаточное количество клиентов.</a:t>
            </a:r>
          </a:p>
          <a:p>
            <a:r>
              <a:rPr lang="ru-RU" dirty="0">
                <a:latin typeface="Arial Narrow" pitchFamily="34" charset="0"/>
              </a:rPr>
              <a:t>Релевантная (</a:t>
            </a:r>
            <a:r>
              <a:rPr lang="en-US" dirty="0">
                <a:latin typeface="Arial Narrow" pitchFamily="34" charset="0"/>
              </a:rPr>
              <a:t>Relevant): </a:t>
            </a:r>
            <a:r>
              <a:rPr lang="ru-RU" dirty="0">
                <a:latin typeface="Arial Narrow" pitchFamily="34" charset="0"/>
              </a:rPr>
              <a:t>Наш проект направлен на решение проблемы эффективной утилизации органических отходов и предоставления клиентам качественных червей.</a:t>
            </a:r>
          </a:p>
          <a:p>
            <a:r>
              <a:rPr lang="ru-RU" dirty="0">
                <a:latin typeface="Arial Narrow" pitchFamily="34" charset="0"/>
              </a:rPr>
              <a:t>Ограниченная по времени (</a:t>
            </a:r>
            <a:r>
              <a:rPr lang="en-US" dirty="0">
                <a:latin typeface="Arial Narrow" pitchFamily="34" charset="0"/>
              </a:rPr>
              <a:t>Time-bound): </a:t>
            </a:r>
            <a:r>
              <a:rPr lang="ru-RU" dirty="0">
                <a:latin typeface="Arial Narrow" pitchFamily="34" charset="0"/>
              </a:rPr>
              <a:t>Мы планируем достичь поставленной цели в течение 3 лет, уделяя особое внимание развитию клиентской базы, увеличению объемов продаж и улучшению качества нашего продукта.</a:t>
            </a:r>
            <a:endParaRPr lang="ru-RU" b="0" i="0" dirty="0"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Arial Narrow" pitchFamily="34" charset="0"/>
              </a:rPr>
              <a:t>Стартовые инвестиции</a:t>
            </a:r>
            <a:endParaRPr sz="4000" dirty="0">
              <a:latin typeface="Arial Narrow" pitchFamily="34" charset="0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456476"/>
              </p:ext>
            </p:extLst>
          </p:nvPr>
        </p:nvGraphicFramePr>
        <p:xfrm>
          <a:off x="143766" y="984512"/>
          <a:ext cx="9793089" cy="4194254"/>
        </p:xfrm>
        <a:graphic>
          <a:graphicData uri="http://schemas.openxmlformats.org/drawingml/2006/table">
            <a:tbl>
              <a:tblPr firstRow="1" bandRow="1"/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30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Статья затрат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Сумма, руб.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Источник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9590">
                <a:tc>
                  <a:txBody>
                    <a:bodyPr/>
                    <a:lstStyle/>
                    <a:p>
                      <a:r>
                        <a:rPr lang="ru-RU" sz="1400" dirty="0"/>
                        <a:t>Купить специальное оборудование для хранения и разведения червей и контейнеры</a:t>
                      </a:r>
                      <a:r>
                        <a:rPr lang="ru-RU" sz="1400" baseline="0" dirty="0"/>
                        <a:t> для перевозки</a:t>
                      </a:r>
                      <a:r>
                        <a:rPr lang="ru-RU" sz="1400" dirty="0"/>
                        <a:t> (например, баки, ящики, кормушки)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Свои</a:t>
                      </a:r>
                      <a:r>
                        <a:rPr lang="ru-RU" sz="1400" baseline="0" dirty="0"/>
                        <a:t> денежные средства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174">
                <a:tc>
                  <a:txBody>
                    <a:bodyPr/>
                    <a:lstStyle/>
                    <a:p>
                      <a:r>
                        <a:rPr lang="ru-RU" sz="1400" dirty="0"/>
                        <a:t>Закупка начального запаса корма для червей, который должен хватить на несколько месяцев 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Свои</a:t>
                      </a:r>
                      <a:r>
                        <a:rPr lang="ru-RU" sz="1400" baseline="0" dirty="0"/>
                        <a:t> денежные средства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898">
                <a:tc>
                  <a:txBody>
                    <a:bodyPr/>
                    <a:lstStyle/>
                    <a:p>
                      <a:r>
                        <a:rPr lang="ru-RU" sz="1400" dirty="0"/>
                        <a:t>Закупка начальной партии червей для разведения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Свои денежные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074">
                <a:tc>
                  <a:txBody>
                    <a:bodyPr/>
                    <a:lstStyle/>
                    <a:p>
                      <a:r>
                        <a:rPr lang="ru-RU" sz="1400" dirty="0"/>
                        <a:t>Регистрация бизнеса, получение необходимых лицензий и разрешений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Свои денежные</a:t>
                      </a:r>
                      <a:r>
                        <a:rPr lang="ru-RU" sz="1400" baseline="0" dirty="0"/>
                        <a:t> средства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321247099"/>
                  </a:ext>
                </a:extLst>
              </a:tr>
              <a:tr h="183074">
                <a:tc>
                  <a:txBody>
                    <a:bodyPr/>
                    <a:lstStyle/>
                    <a:p>
                      <a:r>
                        <a:rPr lang="ru-RU" sz="1400" dirty="0"/>
                        <a:t>Реклама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10600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Свои</a:t>
                      </a:r>
                      <a:r>
                        <a:rPr lang="ru-RU" sz="1400" baseline="0" dirty="0"/>
                        <a:t> денежные средства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741449463"/>
                  </a:ext>
                </a:extLst>
              </a:tr>
              <a:tr h="183074">
                <a:tc>
                  <a:txBody>
                    <a:bodyPr/>
                    <a:lstStyle/>
                    <a:p>
                      <a:r>
                        <a:rPr lang="ru-RU" sz="1400" dirty="0"/>
                        <a:t>ИТОГО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102600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Свои денежные средства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85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Arial Narrow" pitchFamily="34" charset="0"/>
              </a:rPr>
              <a:t>Организационный план</a:t>
            </a:r>
            <a:endParaRPr sz="40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72662" y="151077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latin typeface="Arial Narrow" pitchFamily="34" charset="0"/>
                <a:ea typeface="MS Gothic" pitchFamily="49" charset="-128"/>
              </a:rPr>
              <a:t>Выбранная нами организационно-правовая форма-  ИП, ориентированное на сельское хозяйство.</a:t>
            </a:r>
          </a:p>
          <a:p>
            <a:r>
              <a:rPr lang="ru-RU" sz="3200" dirty="0">
                <a:latin typeface="Arial Narrow" pitchFamily="34" charset="0"/>
                <a:ea typeface="MS Gothic" pitchFamily="49" charset="-128"/>
              </a:rPr>
              <a:t>Выбранная нами система налогообложения ЕСХН (6%)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61069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Bahnschrift Condensed" pitchFamily="34" charset="0"/>
              </a:rPr>
              <a:t>Финансовый план</a:t>
            </a:r>
            <a:endParaRPr sz="4000" dirty="0">
              <a:latin typeface="Bahnschrift Condensed" pitchFamily="34" charset="0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476719"/>
              </p:ext>
            </p:extLst>
          </p:nvPr>
        </p:nvGraphicFramePr>
        <p:xfrm>
          <a:off x="151881" y="531019"/>
          <a:ext cx="9921126" cy="4852925"/>
        </p:xfrm>
        <a:graphic>
          <a:graphicData uri="http://schemas.openxmlformats.org/drawingml/2006/table">
            <a:tbl>
              <a:tblPr firstRow="1" bandRow="1"/>
              <a:tblGrid>
                <a:gridCol w="28004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276708237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826484">
                  <a:extLst>
                    <a:ext uri="{9D8B030D-6E8A-4147-A177-3AD203B41FA5}">
                      <a16:colId xmlns:a16="http://schemas.microsoft.com/office/drawing/2014/main" val="2889199752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2315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Статья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Ед. </a:t>
                      </a:r>
                      <a:r>
                        <a:rPr lang="ru-RU" sz="1200" u="none" strike="noStrike" dirty="0" err="1">
                          <a:effectLst/>
                          <a:latin typeface="Bahnschrift Condensed" pitchFamily="34" charset="0"/>
                        </a:rPr>
                        <a:t>изм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Месяц (за 1 год/либо до срока окупаемости)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ИТОГО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31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u="none" strike="noStrike" dirty="0">
                          <a:effectLst/>
                          <a:latin typeface="Bahnschrift Condensed" pitchFamily="34" charset="0"/>
                        </a:rPr>
                        <a:t>    </a:t>
                      </a:r>
                      <a:r>
                        <a:rPr lang="en-US" sz="1200" u="none" strike="noStrike" baseline="0" dirty="0">
                          <a:effectLst/>
                          <a:latin typeface="Bahnschrift Condensed" pitchFamily="34" charset="0"/>
                        </a:rPr>
                        <a:t> </a:t>
                      </a: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</a:t>
                      </a:r>
                      <a:endParaRPr lang="ru-RU" sz="1200" dirty="0"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31460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БЮДЖЕТ ОПЕРАЦИОННОЙ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25500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25500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306000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15100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 15100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181200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Постоянные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11100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11100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133200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161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2.1.1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Электроэнергия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6000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603668065"/>
                  </a:ext>
                </a:extLst>
              </a:tr>
              <a:tr h="161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2.1.2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Реклама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127200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968238167"/>
                  </a:ext>
                </a:extLst>
              </a:tr>
              <a:tr h="161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2.1.3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Аренда …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Переменные расходы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48000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2.2.1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Сырье и тары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36000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2.2.2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12000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161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ПРИБЫЛЬ ДО НАЛОГООБЛОЖЕНИЯ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124800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08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НАЛОГИ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1733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20800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161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ЧИСТАЯ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8667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104000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26405"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159003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Стартовые инвестиции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Bahnschrift Condensed" pitchFamily="34" charset="0"/>
                        </a:rPr>
                        <a:t> 100600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anose="020B0502040204020203" pitchFamily="34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latin typeface="Arial Narrow" pitchFamily="34" charset="0"/>
                <a:ea typeface="MS Gothic" pitchFamily="49" charset="-128"/>
              </a:rPr>
              <a:t>Экономика проекта</a:t>
            </a:r>
            <a:br>
              <a:rPr lang="ru-RU" sz="4000" dirty="0">
                <a:latin typeface="Arial Narrow" pitchFamily="34" charset="0"/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120821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/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  <a:latin typeface="Arial Narrow" pitchFamily="34" charset="0"/>
                        </a:rPr>
                        <a:t>Ед.изм</a:t>
                      </a:r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кг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204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306000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руб.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181200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руб.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104000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кг.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18000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Срок окупаемости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100600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 Narrow" pitchFamily="34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Рентабельность затрат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-72256" y="1683147"/>
            <a:ext cx="131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График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Ганта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" y="1032043"/>
            <a:ext cx="10080624" cy="1917761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/>
          </p:nvPr>
        </p:nvSpPr>
        <p:spPr>
          <a:xfrm>
            <a:off x="935856" y="3123427"/>
            <a:ext cx="4426920" cy="15685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latin typeface="Arial Narrow" pitchFamily="34" charset="0"/>
                <a:ea typeface="MS Gothic" pitchFamily="49" charset="-128"/>
              </a:rPr>
              <a:t>План реализации проекта</a:t>
            </a:r>
            <a:endParaRPr sz="40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571" y="1032043"/>
            <a:ext cx="10080625" cy="1917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1"/>
            <a:ext cx="10224888" cy="56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Arial Narrow" pitchFamily="34" charset="0"/>
                <a:ea typeface="MS Gothic" pitchFamily="49" charset="-128"/>
              </a:rPr>
              <a:t>Координаты команды проекта</a:t>
            </a:r>
            <a:endParaRPr sz="4000" dirty="0">
              <a:latin typeface="Arial Narrow" pitchFamily="34" charset="0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000" b="1" dirty="0">
                <a:latin typeface="Arial Narrow" pitchFamily="34" charset="0"/>
              </a:rPr>
              <a:t>Алмаз Миннигалиев</a:t>
            </a:r>
            <a:br>
              <a:rPr lang="ru-RU" sz="2000" b="1" dirty="0">
                <a:latin typeface="Arial Narrow" pitchFamily="34" charset="0"/>
              </a:rPr>
            </a:br>
            <a:r>
              <a:rPr lang="ru-RU" sz="2000" b="1" dirty="0">
                <a:latin typeface="Arial Narrow" pitchFamily="34" charset="0"/>
              </a:rPr>
              <a:t>+79191410831</a:t>
            </a:r>
            <a:br>
              <a:rPr lang="ru-RU" sz="2000" b="1" dirty="0">
                <a:latin typeface="Arial Narrow" pitchFamily="34" charset="0"/>
              </a:rPr>
            </a:br>
            <a:r>
              <a:rPr lang="en-US" sz="2000" b="1" dirty="0">
                <a:latin typeface="Arial Narrow" pitchFamily="34" charset="0"/>
              </a:rPr>
              <a:t>osnovafigaro@mail.ru</a:t>
            </a:r>
            <a:endParaRPr lang="ru-RU" sz="2000" b="1" dirty="0">
              <a:latin typeface="Arial Narrow" pitchFamily="34" charset="0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000" b="1" dirty="0">
                <a:latin typeface="Arial Narrow" pitchFamily="34" charset="0"/>
              </a:rPr>
              <a:t>Галиев Ильсаф</a:t>
            </a:r>
            <a:br>
              <a:rPr lang="ru-RU" sz="2000" b="1" dirty="0">
                <a:latin typeface="Arial Narrow" pitchFamily="34" charset="0"/>
              </a:rPr>
            </a:br>
            <a:r>
              <a:rPr lang="en-US" sz="2000" b="1" dirty="0">
                <a:latin typeface="Arial Narrow" pitchFamily="34" charset="0"/>
              </a:rPr>
              <a:t>galievilsaf5@gmail.com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latin typeface="Arial Narrow" pitchFamily="34" charset="0"/>
              </a:rPr>
              <a:t>Вотяков Иван</a:t>
            </a:r>
            <a:br>
              <a:rPr lang="ru-RU" sz="2000" b="1" dirty="0">
                <a:latin typeface="Arial Narrow" pitchFamily="34" charset="0"/>
              </a:rPr>
            </a:br>
            <a:r>
              <a:rPr lang="en-US" sz="2000" b="1" dirty="0">
                <a:latin typeface="Arial Narrow" pitchFamily="34" charset="0"/>
              </a:rPr>
              <a:t>lamabeachivan@gmail.com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</a:rPr>
            </a:b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AppData\Local\Temp\Rar$DRa15420.45824\4931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22"/>
            <a:ext cx="10224888" cy="574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latin typeface="Arial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8181</TotalTime>
  <Words>1711</Words>
  <Application>Microsoft Macintosh PowerPoint</Application>
  <PresentationFormat>Произвольный</PresentationFormat>
  <Paragraphs>440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MS Gothic</vt:lpstr>
      <vt:lpstr>Arial</vt:lpstr>
      <vt:lpstr>Arial Narrow</vt:lpstr>
      <vt:lpstr>Bahnschrift Condensed</vt:lpstr>
      <vt:lpstr>Calibri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Наш проект решает проблему эффективного утилизации органических отходов и создания устойчивой среды для сельскохозяйственных и садовых культур.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Портрет потребителя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Microsoft Office User</cp:lastModifiedBy>
  <cp:revision>56</cp:revision>
  <dcterms:created xsi:type="dcterms:W3CDTF">2022-10-14T10:42:52Z</dcterms:created>
  <dcterms:modified xsi:type="dcterms:W3CDTF">2023-07-16T15:47:45Z</dcterms:modified>
  <dc:language>ru-RU</dc:language>
</cp:coreProperties>
</file>