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trictFirstAndLastChars="0">
  <p:sldMasterIdLst>
    <p:sldMasterId id="2147483648" r:id="rId1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D7AC3CCA-C797-4891-BE02-D94E43425B78}">
  <a:tblStyle styleId="{D7AC3CCA-C797-4891-BE02-D94E43425B78}" styleName="Medium Style 4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  <a:fill>
          <a:solidFill>
            <a:schemeClr val="dk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dk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733"/>
        <p:guide pos="1502" orient="horz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2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Необходимо кратко и чётко обосновать, почему ваш проект важен и нужен в настоящее время.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1.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Опишите текущую ситуацию в вашей области. Укажите на тренды, изменения и новые вызовы.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"В последние годы в мире наблюдается значительный рост интереса к устойчивому развитию и экологически чистым технологиям."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Укажите на потребности рынка или общества, которые ваш проект удовлетворяет.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"Существует острая необходимость в инновационных решениях для переработки отходов, так как объемы отходов продолжают расти, создавая нагрузку на существующие системы.«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3. Объясните, как проект влияет на общество, улучшая жизнь людей, решая важные социальные проблемы.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"Проект способствует снижению уровня загрязнения, что напрямую влияет на здоровье населения и качество жизни.«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ИЛИ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4. Опишите экономические выгоды, которые проект может принести, как для отдельных потребителей, так и для экономики в целом.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"Эффективная переработка отходов создаст новые рабочие места и может привести к экономии бюджетных средств на экологические программы."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b="0" i="0">
              <a:solidFill>
                <a:srgbClr val="0D0D0D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b="0" i="0">
              <a:solidFill>
                <a:srgbClr val="0D0D0D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3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1. Опишите существующую проблему, которую решает ваш проект. Используйте статистику, факты и данные, чтобы подчеркнуть серьёзность проблемы.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"В России ежегодно производится 70 млн тонн мусора, из которых перерабатывается только 7%."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2. У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кажите негативные последствия, если проблема не будет решена.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"Загрязнение окружающей среды увеличивается, что приводит к ухудшению здоровья населения и потерям биоразнообразия."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Опишите, какие текущие решения существуют и почему они недостаточны.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"Существующие методы переработки не справляются с объёмами мусора и требуют модернизации."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4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1.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Представьте общее описание вашего решения, подчеркнув его уникальность.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"Наше решение (ваше название из п.1 паспорта) – это инновационная технология переработки отходов, которая использует биодеградируемые материалы и возобновляемые источники энергии."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Перечислите основные компоненты или этапы вашего решения.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Использование современных методов сортировки и обработки отходов.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Внедрение энергоэффективных процессов.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Создание замкнутого цикла переработки.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Схематично опишите, как работает ваше решение, объясните процессы и технологии.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"Технология включает несколько этапов: автоматическая сортировка, биологическая обработка органических отходов и переработка пластика в производственные материалы."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4.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Укажите основные преимущества вашего решения по сравнению с текущими методами (аналогами).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Увеличение эффективности переработки на 50%.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Снижение затрат на утилизацию отходов.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Экологичность и минимальное воздействие на окружающую среду.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" name="Google Shape;147;p5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Перечислите основные целевые сегменты, на которых вы фокусируетесь. Для каждого сегмента предоставьте краткое описание по методу 5W.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Используйте визуальные элементы для представления каждого сегмента. Это могут быть иконки, фотографии, графики и схемы.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b="0" i="0">
              <a:solidFill>
                <a:srgbClr val="0D0D0D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Google Shape;164;p6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1. Опишите, какой рынок вы исследуете – географическое положение (местный, региональный, национальный, глобальный) и сегменты (B2B, B2C).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"Наш целевой рынок – это рынок экологически чистых продуктов в России, с фокусом на потребителей среднего и высокого дохода.«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2. Опишите кратко 3 главных тренда на рынке в 2024 году.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3. Посчитайте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размер рынка (TAM, SAM, SOM), используя отчеты, статистику: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TAM - общий объем рынка, если ваш продукт или услуга будут использоваться всеми потенциальными клиентами без ограничений.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SAM - часть TAM, на которую вы реально можете выйти с учетом текущих ограничений.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SOM - часть SAM, которую вы можете завоевать в ближайшее время с текущими ресурсами.</a:t>
            </a:r>
            <a:endParaRPr/>
          </a:p>
          <a:p>
            <a:pPr marL="45720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</a:t>
            </a:r>
            <a:endParaRPr/>
          </a:p>
          <a:p>
            <a:pPr marL="11430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TAM: $10 миллиардов (мировой рынок экологически чистых продуктов).</a:t>
            </a:r>
            <a:endParaRPr/>
          </a:p>
          <a:p>
            <a:pPr marL="11430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SAM: $1 миллиард (российский рынок экологически чистых продуктов).</a:t>
            </a:r>
            <a:endParaRPr/>
          </a:p>
          <a:p>
            <a:pPr marL="11430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SOM: $100 миллионов (доля рынка, которую мы планируем завоевать в первые 3 года).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p7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1. Опишите ключевые уникальные преимущества вашего продукта или услуги.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Перечислите основные выгоды, которые получают клиенты от использования вашего продукта.</a:t>
            </a:r>
            <a:endParaRPr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ru-RU"/>
              <a:t>3. </a:t>
            </a:r>
            <a:r>
              <a:rPr lang="ru-RU" sz="1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Воспользуйтесь шаблоном для составления ценностного предложения: «Наш </a:t>
            </a:r>
            <a:r>
              <a:rPr lang="ru-RU" sz="1800" u="sng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продукт</a:t>
            </a:r>
            <a:r>
              <a:rPr lang="ru-RU" sz="1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помогает </a:t>
            </a:r>
            <a:r>
              <a:rPr lang="ru-RU" sz="1800" u="sng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клиенту,</a:t>
            </a:r>
            <a:r>
              <a:rPr lang="ru-RU" sz="1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который хочет </a:t>
            </a:r>
            <a:r>
              <a:rPr lang="ru-RU" sz="1800" u="sng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закрыть проблему/задачу</a:t>
            </a:r>
            <a:r>
              <a:rPr lang="ru-RU" sz="1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, тем, что </a:t>
            </a:r>
            <a:r>
              <a:rPr lang="ru-RU" sz="1800" u="sng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решает задачу или помогает достигнуть выгоды</a:t>
            </a:r>
            <a:r>
              <a:rPr lang="ru-RU" sz="1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с помощью особых характеристик или </a:t>
            </a:r>
            <a:r>
              <a:rPr lang="ru-RU" sz="1800" u="sng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дополнительных преимуществ</a:t>
            </a:r>
            <a:r>
              <a:rPr lang="ru-RU" sz="1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.»</a:t>
            </a:r>
            <a:endParaRPr sz="1800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Пример: Наш </a:t>
            </a:r>
            <a:r>
              <a:rPr lang="ru-RU" sz="1800" u="sng">
                <a:solidFill>
                  <a:srgbClr val="984806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очиститель стёкол</a:t>
            </a:r>
            <a:r>
              <a:rPr lang="ru-RU" sz="1800">
                <a:solidFill>
                  <a:srgbClr val="984806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помогает </a:t>
            </a:r>
            <a:r>
              <a:rPr lang="ru-RU" sz="1800" u="sng">
                <a:solidFill>
                  <a:srgbClr val="215868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автолюбителям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, которые хотят </a:t>
            </a:r>
            <a:r>
              <a:rPr lang="ru-RU" sz="1800" u="sng">
                <a:solidFill>
                  <a:srgbClr val="403152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содержать стекло в чистоте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, тем, что дольше </a:t>
            </a:r>
            <a:r>
              <a:rPr lang="ru-RU" sz="1800" u="sng">
                <a:solidFill>
                  <a:srgbClr val="4F6228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сохраняет стекло чистым благодаря наночастицам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, и </a:t>
            </a:r>
            <a:r>
              <a:rPr lang="ru-RU" sz="1800" u="sng">
                <a:solidFill>
                  <a:srgbClr val="24406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обеспечивает приятный аромат дорого кофе в салоне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</a:rPr>
              <a:t>.</a:t>
            </a:r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7" name="Google Shape;297;p10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8" name="Google Shape;298;p10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1. Кратко опишите, что вы предлагаете.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"Мы предоставляем услугу переработки отходов с использованием инновационной технологии."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Определите основные целевые сегменты клиентов.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"Наши клиенты – это муниципалитеты, крупные промышленные предприятия и частные компании, занимающиеся переработкой отходов."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Кратко опишите, какие уникальные преимущества ваш продукт или услуга предлагает клиентам.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"Мы предлагаем экологически чистые, экономически выгодные и эффективные решения по переработке отходов."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4.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Опишите, как вы планируете доставлять свой продукт или услугу клиентам.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"Прямые продажи через коммерческих представителей, онлайн-платформа для заказов, партнерства с муниципальными организациями."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5.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Объясните, как вы будете строить и поддерживать взаимоотношения с клиентами.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"Регулярные отчеты и консультации, поддержка клиентов через горячую линию и онлайн-чат, программы лояльности для постоянных клиентов."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6.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Определите основные ресурсы, необходимые для реализации бизнес-модели.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"Инновационная технология переработки, высококвалифицированные специалисты, оборудование для переработки отходов."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7.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Опишите основные виды деятельности, которые необходимы для работы бизнеса.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"Сбор и транспортировка отходов, переработка и утилизация, исследования и разработки новых технологий."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8.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Определите основных партнеров и поставщиков, которые помогут в реализации бизнес-модели.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"Муниципалитеты, поставщики оборудования, научно-исследовательские институты."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9.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Опишите основные затраты и издержки, связанные с ведением бизнеса.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"Затраты на оборудование, зарплата сотрудников, расходы на транспортировку, маркетинг и продажи."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/>
              <a:t>10.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Опишите, откуда будут поступать доходы (модель монетизации).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 "Доходы от продажи услуг переработки, абонентская плата за регулярное обслуживание, продажа переработанных материалов."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7" name="Google Shape;407;p11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8" name="Google Shape;408;p11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Перечислите ключевые результаты, достигнутые на данный момент. Это могут быть количественные и качественные показатели.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Включите фотографии, скриншоты или инфографику, подтверждающие ваши достижения. Например, фото с пилотных испытаний, скриншоты отчетов, фотографии встреч с партнерами.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Используйте визуальные элементы для наглядности и убедительности, чтобы сделать ваш слайд более привлекательным и легко воспринимаемым.</a:t>
            </a:r>
            <a:br>
              <a:rPr lang="ru-RU"/>
            </a:br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1" name="Google Shape;421;p12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2" name="Google Shape;422;p12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1. Опишите, что планируете достичь в ближайшие полгода.</a:t>
            </a:r>
            <a:endParaRPr/>
          </a:p>
          <a:p>
            <a:pPr marL="2286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Например: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Завершение пилотных испытаний.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Запуск первой коммерческой версии продукта.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Привлечение первых 50 клиентов.</a:t>
            </a:r>
            <a:endParaRPr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Расширение команды на 10 человек.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Представьте дорожную карту с ключевыми этапами и сроками выполнения. Укажите, какие ресурсы и инвестиции потребуются для реализации планов.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Рекомендуется оформить данный слайд в виде диаграммы Ганта или таблицы.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8" name="Google Shape;438;p13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9" name="Google Shape;439;p13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Добавьте фотографии, имена и роли всех членов команды.</a:t>
            </a:r>
            <a:endParaRPr/>
          </a:p>
          <a:p>
            <a: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Фотографии членов команды в верхней части слайда.</a:t>
            </a:r>
            <a:endParaRPr b="0" i="0">
              <a:solidFill>
                <a:srgbClr val="0D0D0D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>
            <a: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Имена и роли под каждой фотографией.</a:t>
            </a:r>
            <a:endParaRPr b="0" i="0">
              <a:solidFill>
                <a:srgbClr val="0D0D0D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>
            <a: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Краткое описание ключевых компетенций рядом с каждой фотографией.</a:t>
            </a:r>
            <a:endParaRPr b="0" i="0">
              <a:solidFill>
                <a:srgbClr val="0D0D0D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7" name="Google Shape;457;p14:notes"/>
          <p:cNvSpPr/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8" name="Google Shape;458;p14:notes"/>
          <p:cNvSpPr txBox="1"/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Слайд "Контакты" в презентации проекта – это важный элемент, который позволяет заинтересованным сторонам связаться с вами для получения дополнительной информации или обсуждения возможных сотрудничеств. 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Укажите имя ключевого контактного лица.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Добавьте вашу фотографию для персонализации контактной информации.</a:t>
            </a:r>
            <a:endParaRPr/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Укажите способы связи с вами, такие как адрес электронной почты, номер телефона, ссылки на профили в социальных сетях (можно qr-код).</a:t>
            </a:r>
            <a:endParaRPr/>
          </a:p>
          <a:p>
            <a:pPr marL="457200" marR="0" lvl="0" indent="-139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b="0" i="0">
              <a:solidFill>
                <a:srgbClr val="0D0D0D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>
            <a: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итульный слайд" preserve="0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6"/>
          <p:cNvSpPr txBox="1"/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>
                <a:latin typeface="Arial"/>
                <a:ea typeface="Arial"/>
                <a:cs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6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Пустой слайд" preserve="0" showMasterPhAnim="0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и объект" preserve="0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latin typeface="Arial"/>
                <a:ea typeface="Arial"/>
                <a:cs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18"/>
          <p:cNvSpPr txBox="1"/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latin typeface="Arial"/>
                <a:ea typeface="Arial"/>
                <a:cs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18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раздела" preserve="0" showMasterPhAnim="0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/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19"/>
          <p:cNvSpPr txBox="1"/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19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Сравнение" preserve="0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25;p20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" name="Google Shape;26;p20" descr="Рисунок 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0"/>
          <p:cNvSpPr txBox="1"/>
          <p:nvPr/>
        </p:nvSpPr>
        <p:spPr bwMode="auto">
          <a:xfrm>
            <a:off x="6249911" y="65755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Google Shape;28;p20"/>
          <p:cNvSpPr txBox="1"/>
          <p:nvPr/>
        </p:nvSpPr>
        <p:spPr bwMode="auto">
          <a:xfrm>
            <a:off x="6141718" y="3003411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Google Shape;29;p20"/>
          <p:cNvSpPr txBox="1"/>
          <p:nvPr/>
        </p:nvSpPr>
        <p:spPr bwMode="auto">
          <a:xfrm>
            <a:off x="9319724" y="1464172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Google Shape;30;p20"/>
          <p:cNvSpPr txBox="1"/>
          <p:nvPr/>
        </p:nvSpPr>
        <p:spPr bwMode="auto">
          <a:xfrm>
            <a:off x="9832523" y="3926839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Google Shape;31;p20"/>
          <p:cNvSpPr txBox="1"/>
          <p:nvPr/>
        </p:nvSpPr>
        <p:spPr bwMode="auto">
          <a:xfrm>
            <a:off x="6207392" y="4738556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Google Shape;32;p20"/>
          <p:cNvSpPr txBox="1"/>
          <p:nvPr/>
        </p:nvSpPr>
        <p:spPr bwMode="auto">
          <a:xfrm>
            <a:off x="6297379" y="1736275"/>
            <a:ext cx="156501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Google Shape;33;p20"/>
          <p:cNvSpPr txBox="1"/>
          <p:nvPr/>
        </p:nvSpPr>
        <p:spPr bwMode="auto">
          <a:xfrm>
            <a:off x="9353136" y="3153597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Google Shape;34;p20"/>
          <p:cNvSpPr txBox="1"/>
          <p:nvPr/>
        </p:nvSpPr>
        <p:spPr bwMode="auto">
          <a:xfrm>
            <a:off x="9901276" y="5614599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Google Shape;35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6" name="Google Shape;36;p20" descr="Рисунок 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oogle Shape;37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8" name="Google Shape;38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Google Shape;39;p20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0" name="Google Shape;40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1" name="Google Shape;41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Google Shape;42;p20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3" name="Google Shape;43;p20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" name="Google Shape;44;p20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" name="Google Shape;45;p20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Google Shape;46;p20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Google Shape;47;p20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олько заголовок" preserve="0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" name="Google Shape;50;p21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Объект с подписью" preserve="0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" name="Google Shape;53;p22"/>
          <p:cNvSpPr txBox="1"/>
          <p:nvPr/>
        </p:nvSpPr>
        <p:spPr bwMode="auto">
          <a:xfrm>
            <a:off x="540509" y="771575"/>
            <a:ext cx="65189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4" name="Google Shape;54;p22" descr="Рисунок 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5" name="Google Shape;55;p22"/>
          <p:cNvGraphicFramePr>
            <a:graphicFrameLocks xmlns:a="http://schemas.openxmlformats.org/drawingml/2006/main"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  <a:beve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56" name="Google Shape;56;p22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57" name="Google Shape;57;p22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Google Shape;58;p22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9" name="Google Shape;59;p22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0" name="Google Shape;60;p22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1;p22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2" name="Google Shape;62;p22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3" name="Google Shape;63;p22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4" name="Google Shape;64;p22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5" name="Google Shape;65;p22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Рисунок с подписью" preserve="0" showMasterPhAnim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7" name="Google Shape;67;p23" descr="2022-11-09 02.38.22.jpg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3" descr="Рисунок 9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3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" name="Google Shape;70;p23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1" name="Google Shape;71;p23" descr="Рисунок 9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23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23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Google Shape;74;p23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5" name="Google Shape;75;p23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23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77;p23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8" name="Google Shape;78;p23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23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Google Shape;80;p23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1" name="Google Shape;81;p23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" name="Google Shape;82;p23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5"/>
          <p:cNvSpPr txBox="1"/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5"/>
          <p:cNvSpPr txBox="1"/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5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15.png"/><Relationship Id="rId8" Type="http://schemas.openxmlformats.org/officeDocument/2006/relationships/image" Target="../media/image16.jpg"/><Relationship Id="rId9" Type="http://schemas.openxmlformats.org/officeDocument/2006/relationships/image" Target="../media/image17.jpg"/><Relationship Id="rId10" Type="http://schemas.openxmlformats.org/officeDocument/2006/relationships/image" Target="../media/image18.jpg"/><Relationship Id="rId11" Type="http://schemas.openxmlformats.org/officeDocument/2006/relationships/image" Target="../media/image19.jpg"/><Relationship Id="rId12" Type="http://schemas.openxmlformats.org/officeDocument/2006/relationships/image" Target="../media/image20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21.jpg"/><Relationship Id="rId8" Type="http://schemas.openxmlformats.org/officeDocument/2006/relationships/image" Target="../media/image22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" name="Google Shape;87;p1"/>
          <p:cNvSpPr/>
          <p:nvPr/>
        </p:nvSpPr>
        <p:spPr bwMode="auto">
          <a:xfrm flipH="0" flipV="0">
            <a:off x="7295428" y="1515462"/>
            <a:ext cx="3783464" cy="4529332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" name="Google Shape;88;p1"/>
          <p:cNvSpPr/>
          <p:nvPr/>
        </p:nvSpPr>
        <p:spPr bwMode="auto">
          <a:xfrm rot="16199969" flipH="0" flipV="0">
            <a:off x="8772678" y="4567546"/>
            <a:ext cx="828964" cy="378346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9" name="Google Shape;89;p1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 flipH="0" flipV="0">
            <a:off x="11078893" y="1628451"/>
            <a:ext cx="1143740" cy="524530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 bwMode="auto">
          <a:xfrm>
            <a:off x="-4252" y="961577"/>
            <a:ext cx="12228912" cy="66687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" name="Google Shape;91;p1"/>
          <p:cNvSpPr txBox="1"/>
          <p:nvPr/>
        </p:nvSpPr>
        <p:spPr bwMode="auto">
          <a:xfrm flipH="0" flipV="0">
            <a:off x="204783" y="2000248"/>
            <a:ext cx="6574766" cy="2194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/>
            </a:pPr>
            <a:r>
              <a:rPr lang="ru-RU" sz="3600" b="1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Сервис для заказа товаров</a:t>
            </a:r>
            <a:endParaRPr sz="3600" b="1" i="0" u="none" strike="noStrike" cap="none" spc="0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/>
            </a:pPr>
            <a:r>
              <a:rPr lang="ru-RU" sz="5400" b="1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«OLIMPORT»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/>
            </a:pP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/>
            </a:pPr>
            <a:r>
              <a:rPr lang="ru-RU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Рынок</a:t>
            </a:r>
            <a:r>
              <a:rPr lang="ru-RU" sz="2800" b="1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: HomeNet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" name="Google Shape;92;p1"/>
          <p:cNvSpPr/>
          <p:nvPr/>
        </p:nvSpPr>
        <p:spPr bwMode="auto">
          <a:xfrm>
            <a:off x="0" y="-2"/>
            <a:ext cx="12224663" cy="96496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3" name="Google Shape;93;p1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96898" y="391127"/>
            <a:ext cx="1166836" cy="298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4278785" y="165983"/>
            <a:ext cx="978461" cy="748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7217230" y="239531"/>
            <a:ext cx="1389761" cy="48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10581184" y="48867"/>
            <a:ext cx="849798" cy="84979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 bwMode="auto">
          <a:xfrm flipH="0" flipV="0">
            <a:off x="204783" y="5079897"/>
            <a:ext cx="3050030" cy="1036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/>
            </a:pPr>
            <a:r>
              <a:rPr lang="ru-RU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Код команды</a:t>
            </a:r>
            <a:r>
              <a:rPr lang="ru-RU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:</a:t>
            </a:r>
            <a:br>
              <a:rPr lang="ru-RU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lang="ru-RU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</a:rPr>
              <a:t>НГУЭУ.2024.028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" name="Google Shape;98;p1"/>
          <p:cNvSpPr txBox="1"/>
          <p:nvPr/>
        </p:nvSpPr>
        <p:spPr bwMode="auto">
          <a:xfrm>
            <a:off x="0" y="1064306"/>
            <a:ext cx="12223354" cy="460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i="0" u="none" strike="noStrike" cap="none">
                <a:solidFill>
                  <a:srgbClr val="7E17F4"/>
                </a:solidFill>
                <a:latin typeface="Arial"/>
                <a:ea typeface="Arial"/>
                <a:cs typeface="Arial"/>
              </a:rPr>
              <a:t>Межвузовский акселератор студенческих технологических стартапов «БизнесТут», I этап</a:t>
            </a:r>
            <a:endParaRPr>
              <a:solidFill>
                <a:srgbClr val="7E17F4"/>
              </a:solidFill>
            </a:endParaRPr>
          </a:p>
        </p:txBody>
      </p:sp>
      <p:pic>
        <p:nvPicPr>
          <p:cNvPr id="100413537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7793902" y="2292616"/>
            <a:ext cx="2787280" cy="2787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2"/>
          <p:cNvSpPr/>
          <p:nvPr/>
        </p:nvSpPr>
        <p:spPr bwMode="auto">
          <a:xfrm>
            <a:off x="355185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" name="Google Shape;106;p2"/>
          <p:cNvSpPr/>
          <p:nvPr/>
        </p:nvSpPr>
        <p:spPr bwMode="auto">
          <a:xfrm>
            <a:off x="-6774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" name="Google Shape;107;p2"/>
          <p:cNvSpPr/>
          <p:nvPr/>
        </p:nvSpPr>
        <p:spPr bwMode="auto">
          <a:xfrm>
            <a:off x="-6774" y="2784391"/>
            <a:ext cx="389159" cy="341647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" name="Google Shape;108;p2"/>
          <p:cNvSpPr/>
          <p:nvPr/>
        </p:nvSpPr>
        <p:spPr bwMode="auto">
          <a:xfrm>
            <a:off x="366268" y="2779939"/>
            <a:ext cx="847391" cy="3416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" name="Google Shape;109;p2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" name="Google Shape;110;p2"/>
          <p:cNvSpPr txBox="1"/>
          <p:nvPr/>
        </p:nvSpPr>
        <p:spPr bwMode="auto">
          <a:xfrm flipH="0" flipV="0">
            <a:off x="1702973" y="9036"/>
            <a:ext cx="9325393" cy="97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49" tIns="77749" rIns="77749" bIns="77749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 ПРОЕКТА</a:t>
            </a:r>
            <a:endParaRPr/>
          </a:p>
        </p:txBody>
      </p:sp>
      <p:sp>
        <p:nvSpPr>
          <p:cNvPr id="111" name="Google Shape;111;p2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2" name="Google Shape;112;p2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2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4" name="Google Shape;114;p2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  <a:noFill/>
          <a:ln>
            <a:noFill/>
          </a:ln>
        </p:spPr>
      </p:pic>
      <p:sp>
        <p:nvSpPr>
          <p:cNvPr id="63989287" name=""/>
          <p:cNvSpPr txBox="1"/>
          <p:nvPr/>
        </p:nvSpPr>
        <p:spPr bwMode="auto">
          <a:xfrm flipH="0" flipV="0">
            <a:off x="1845280" y="1244509"/>
            <a:ext cx="9344311" cy="29569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lvl="1" algn="just">
              <a:defRPr/>
            </a:pPr>
            <a:r>
              <a:rPr lang="en-US" sz="2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 последние годы рынок кроссовок переживает бум. </a:t>
            </a:r>
            <a:endParaRPr lang="en-US" sz="2000" b="0" i="0" u="none" strike="noStrike" cap="none" spc="0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lvl="1" algn="just">
              <a:defRPr/>
            </a:pPr>
            <a:r>
              <a:rPr lang="en-US" sz="2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Однако, сложности с  доставкой и  отсутствием доверия к продавцам создают препятствия для  покупателей, желающих приобрести редкие модели из Китая.</a:t>
            </a:r>
            <a:endParaRPr sz="2000" b="0">
              <a:latin typeface="Liberation Sans"/>
              <a:cs typeface="Liberation Sans"/>
            </a:endParaRPr>
          </a:p>
          <a:p>
            <a:pPr algn="just">
              <a:defRPr/>
            </a:pPr>
            <a:endParaRPr sz="2800" b="0"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2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рынке существует острая потребность в  доверенной платформе, которая предоставляет  доступ к  широкому ассортименту китайских кроссовок, гарантирует качество и  безопасность сделки, а также предлагает удобный  сервис доставки. </a:t>
            </a:r>
            <a:endParaRPr sz="2000" b="0">
              <a:latin typeface="Liberation Sans"/>
              <a:cs typeface="Liberatio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" name="Google Shape;123;p3"/>
          <p:cNvSpPr/>
          <p:nvPr/>
        </p:nvSpPr>
        <p:spPr bwMode="auto">
          <a:xfrm>
            <a:off x="-6775" y="-34425"/>
            <a:ext cx="5838900" cy="9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" name="Google Shape;124;p3"/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" name="Google Shape;125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6" name="Google Shape;126;p3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3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 txBox="1"/>
          <p:nvPr/>
        </p:nvSpPr>
        <p:spPr bwMode="auto">
          <a:xfrm>
            <a:off x="1441315" y="-34424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ПРОБЛЕМА</a:t>
            </a:r>
            <a:endParaRPr/>
          </a:p>
        </p:txBody>
      </p:sp>
      <p:pic>
        <p:nvPicPr>
          <p:cNvPr id="129" name="Google Shape;129;p3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3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sp>
        <p:nvSpPr>
          <p:cNvPr id="705927225" name=""/>
          <p:cNvSpPr txBox="1"/>
          <p:nvPr/>
        </p:nvSpPr>
        <p:spPr bwMode="auto">
          <a:xfrm flipH="0" flipV="0">
            <a:off x="1257992" y="1170758"/>
            <a:ext cx="9877307" cy="411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en-US" sz="20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1.</a:t>
            </a:r>
            <a:r>
              <a:rPr lang="en-US" sz="2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lang="en-US" sz="20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</a:t>
            </a:r>
            <a:endParaRPr sz="2000">
              <a:latin typeface="Liberation Sans"/>
              <a:cs typeface="Liberation Sans"/>
            </a:endParaRPr>
          </a:p>
          <a:p>
            <a:pPr marL="305908" indent="-305908" algn="just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Отсутствие централизованной площадки для перепродажи кроссовок из Китая.</a:t>
            </a:r>
            <a:endParaRPr sz="18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305908" indent="-305908" algn="just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Высокие затраты на логистику и таможенное оформление.</a:t>
            </a:r>
            <a:endParaRPr sz="18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305908" indent="-305908" algn="just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Недостаток информации о подлинности и качестве товара.</a:t>
            </a:r>
            <a:endParaRPr sz="18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endParaRPr sz="2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sz="20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2.</a:t>
            </a:r>
            <a:r>
              <a:rPr sz="2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20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Негативные последствия</a:t>
            </a:r>
            <a:endParaRPr sz="2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305908" indent="-305908" algn="just">
              <a:buFont typeface="Arial"/>
              <a:buChar char="•"/>
              <a:defRPr/>
            </a:pPr>
            <a:r>
              <a:rPr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Отсутствие выбора на </a:t>
            </a:r>
            <a:r>
              <a:rPr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рынке </a:t>
            </a:r>
            <a:r>
              <a:rPr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РФ</a:t>
            </a:r>
            <a:endParaRPr sz="18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305908" indent="-305908" algn="just">
              <a:buFont typeface="Arial"/>
              <a:buChar char="•"/>
              <a:defRPr/>
            </a:pPr>
            <a:r>
              <a:rPr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Риск мошенничества</a:t>
            </a:r>
            <a:endParaRPr sz="18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endParaRPr sz="2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endParaRPr sz="2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20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3.</a:t>
            </a:r>
            <a:r>
              <a:rPr lang="en-US" sz="2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lang="en-US" sz="20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Текущие решения</a:t>
            </a:r>
            <a:endParaRPr sz="2000">
              <a:latin typeface="Liberation Sans"/>
              <a:cs typeface="Liberation Sans"/>
            </a:endParaRPr>
          </a:p>
          <a:p>
            <a:pPr marL="305908" indent="-305908" algn="just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Онлайн-платформы: Ebay, Avito, Instagram, Telegram-боты. </a:t>
            </a:r>
            <a:endParaRPr sz="18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marL="305908" indent="-305908" algn="just"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Магазины комиссионных товаров: Ограниченный ассортимент, высокое комиссионное вознаграждение.</a:t>
            </a:r>
            <a:endParaRPr sz="1800">
              <a:latin typeface="Liberation Sans"/>
              <a:cs typeface="Liberatio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" name="Google Shape;136;p4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" name="Google Shape;137;p4"/>
          <p:cNvSpPr/>
          <p:nvPr/>
        </p:nvSpPr>
        <p:spPr bwMode="auto">
          <a:xfrm>
            <a:off x="-6775" y="-34425"/>
            <a:ext cx="5481600" cy="9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" name="Google Shape;138;p4"/>
          <p:cNvSpPr/>
          <p:nvPr/>
        </p:nvSpPr>
        <p:spPr bwMode="auto">
          <a:xfrm>
            <a:off x="-10171" y="-34423"/>
            <a:ext cx="1284789" cy="9880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" name="Google Shape;139;p4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4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0" name="Google Shape;140;p4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4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 bwMode="auto">
          <a:xfrm>
            <a:off x="1523127" y="-53425"/>
            <a:ext cx="5127300" cy="9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РЕШЕНИЕ</a:t>
            </a:r>
            <a:endParaRPr/>
          </a:p>
        </p:txBody>
      </p:sp>
      <p:pic>
        <p:nvPicPr>
          <p:cNvPr id="143" name="Google Shape;143;p4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4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sp>
        <p:nvSpPr>
          <p:cNvPr id="827920770" name=""/>
          <p:cNvSpPr txBox="1"/>
          <p:nvPr/>
        </p:nvSpPr>
        <p:spPr bwMode="auto">
          <a:xfrm flipH="0" flipV="0">
            <a:off x="1274618" y="1804510"/>
            <a:ext cx="3882726" cy="5185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28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Онлайн - платформа</a:t>
            </a:r>
            <a:endParaRPr sz="2800" b="1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</p:txBody>
      </p:sp>
      <p:sp>
        <p:nvSpPr>
          <p:cNvPr id="714844796" name=""/>
          <p:cNvSpPr txBox="1"/>
          <p:nvPr/>
        </p:nvSpPr>
        <p:spPr bwMode="auto">
          <a:xfrm flipH="0" flipV="0">
            <a:off x="1274618" y="2384424"/>
            <a:ext cx="10037240" cy="2286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sz="1800">
                <a:latin typeface="Liberation Sans"/>
                <a:ea typeface="Liberation Sans"/>
                <a:cs typeface="Liberation Sans"/>
              </a:rPr>
              <a:t>Онлайн-сервис для безопасной продажи и покупки товаров с платформы «Poizon», который будет предлагать как оригинальные вещи, так и их реплики с чёткой маркировкой.</a:t>
            </a:r>
            <a:br>
              <a:rPr sz="1800">
                <a:latin typeface="Liberation Sans"/>
                <a:ea typeface="Liberation Sans"/>
                <a:cs typeface="Liberation Sans"/>
              </a:rPr>
            </a:br>
            <a:br>
              <a:rPr sz="1800">
                <a:latin typeface="Liberation Sans"/>
                <a:ea typeface="Liberation Sans"/>
                <a:cs typeface="Liberation Sans"/>
              </a:rPr>
            </a:br>
            <a:r>
              <a:rPr sz="1800">
                <a:latin typeface="Liberation Sans"/>
                <a:ea typeface="Liberation Sans"/>
                <a:cs typeface="Liberation Sans"/>
              </a:rPr>
              <a:t>Главной особенностью нашего решения является обязательная верификация продавцов, исключающая мо</a:t>
            </a:r>
            <a:r>
              <a:rPr sz="1800">
                <a:latin typeface="Liberation Sans"/>
                <a:ea typeface="Liberation Sans"/>
                <a:cs typeface="Liberation Sans"/>
              </a:rPr>
              <a:t>шенничество.</a:t>
            </a:r>
            <a:endParaRPr sz="1800">
              <a:latin typeface="Liberation Sans"/>
              <a:ea typeface="Liberation Sans"/>
              <a:cs typeface="Liberation Sans"/>
            </a:endParaRPr>
          </a:p>
          <a:p>
            <a:pPr algn="just">
              <a:defRPr/>
            </a:pPr>
            <a:endParaRPr sz="1800"/>
          </a:p>
          <a:p>
            <a:pPr algn="just">
              <a:defRPr/>
            </a:pPr>
            <a:r>
              <a:rPr sz="1800">
                <a:latin typeface="Liberation Sans"/>
                <a:ea typeface="Liberation Sans"/>
                <a:cs typeface="Liberation Sans"/>
              </a:rPr>
              <a:t>Платформа обеспечивает проверку подлинности товаров, прозрачные сделки и бонусную систему для экономии.</a:t>
            </a:r>
            <a:endParaRPr sz="1800">
              <a:latin typeface="Liberation Sans"/>
              <a:ea typeface="Liberation Sans"/>
              <a:cs typeface="Liberatio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" name="Google Shape;150;p5"/>
          <p:cNvSpPr/>
          <p:nvPr/>
        </p:nvSpPr>
        <p:spPr bwMode="auto">
          <a:xfrm>
            <a:off x="355185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" name="Google Shape;151;p5"/>
          <p:cNvSpPr/>
          <p:nvPr/>
        </p:nvSpPr>
        <p:spPr bwMode="auto">
          <a:xfrm>
            <a:off x="-6774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" name="Google Shape;152;p5"/>
          <p:cNvSpPr/>
          <p:nvPr/>
        </p:nvSpPr>
        <p:spPr bwMode="auto">
          <a:xfrm>
            <a:off x="-6774" y="2784391"/>
            <a:ext cx="389159" cy="341647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" name="Google Shape;153;p5"/>
          <p:cNvSpPr/>
          <p:nvPr/>
        </p:nvSpPr>
        <p:spPr bwMode="auto">
          <a:xfrm>
            <a:off x="366268" y="2779939"/>
            <a:ext cx="847391" cy="3416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" name="Google Shape;154;p5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" name="Google Shape;155;p5"/>
          <p:cNvSpPr txBox="1"/>
          <p:nvPr/>
        </p:nvSpPr>
        <p:spPr bwMode="auto">
          <a:xfrm>
            <a:off x="1312660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ЦЕЛЕВЫЕ СЕГМЕНТЫ</a:t>
            </a:r>
            <a:endParaRPr/>
          </a:p>
        </p:txBody>
      </p:sp>
      <p:sp>
        <p:nvSpPr>
          <p:cNvPr id="156" name="Google Shape;156;p5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7" name="Google Shape;157;p5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5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5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9" name="Google Shape;159;p5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5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  <a:noFill/>
          <a:ln>
            <a:noFill/>
          </a:ln>
        </p:spPr>
      </p:pic>
      <p:sp>
        <p:nvSpPr>
          <p:cNvPr id="1764904804" name=""/>
          <p:cNvSpPr txBox="1"/>
          <p:nvPr/>
        </p:nvSpPr>
        <p:spPr bwMode="auto">
          <a:xfrm flipH="0" flipV="0">
            <a:off x="1512722" y="1165044"/>
            <a:ext cx="10300319" cy="53038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1.  Игроки в баскетбол/бег/фитнес/экстремальные виды спорта</a:t>
            </a:r>
            <a:r>
              <a:rPr sz="1400" b="1">
                <a:latin typeface="Liberation Sans"/>
                <a:ea typeface="Liberation Sans"/>
                <a:cs typeface="Liberation Sans"/>
              </a:rPr>
              <a:t> (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~ </a:t>
            </a:r>
            <a:r>
              <a:rPr sz="1400" b="1">
                <a:latin typeface="Liberation Sans"/>
                <a:ea typeface="Liberation Sans"/>
                <a:cs typeface="Liberation Sans"/>
              </a:rPr>
              <a:t>30% целевого рынка)</a:t>
            </a:r>
            <a:endParaRPr sz="1400" b="1">
              <a:latin typeface="Liberation Sans"/>
              <a:cs typeface="Liberation Sans"/>
            </a:endParaRPr>
          </a:p>
          <a:p>
            <a:pPr algn="just">
              <a:defRPr/>
            </a:pPr>
            <a:endParaRPr sz="14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Что? Любители и профессиональные спортсмены, которым нужна качественная и доступная спортивная обувь.</a:t>
            </a:r>
            <a:endParaRPr sz="1000" b="1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Почему?  Игроки нуждаются в удобной и функциональной обуви, которая обеспечит им максимальную производительность во время тренировок и соревнований.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Где?  Спортивные клубы, фитнес-центры, онлайн-сообщества спортсменов.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Когда?  При необходимости обновить спортивную обувь или получить доступ к эксклюзивным моделям.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Как?  Проводя рекламные кампании в спортивных онлайн-сообществах, сотрудничая с спортивными клубами и фитнес-центрами.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 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Стилист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ы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fashion-блогеры</a:t>
            </a:r>
            <a:r>
              <a:rPr sz="1400" b="1">
                <a:latin typeface="Liberation Sans"/>
                <a:ea typeface="Liberation Sans"/>
                <a:cs typeface="Liberation Sans"/>
              </a:rPr>
              <a:t>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(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~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20% целевого рынка)</a:t>
            </a:r>
            <a:endParaRPr sz="1400" b="1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Что? Лица, формирующие тренды в мире моды и влияющие на покупательские решения.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Почему?  Стилисты и блогеры всегда в поиске актуальных и стильных моделей кроссовок для своих образов и для рекомендаций своим подписчикам.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Где?  Онлайн-платформы (Instagram, YouTube, TikTok), fashion-журналы, блоги о моде.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Когда?  В периоды выхода новых коллекций и тенденций в мире кроссовок.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Как?  Предоставляя стилистам и блогерам эксклюзивный доступ к новым моделям, организуя коллаборации и рекламные кампании.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3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 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Коллекционеры и энтузиасты редких кроссовок</a:t>
            </a:r>
            <a:r>
              <a:rPr sz="1400" b="1">
                <a:latin typeface="Liberation Sans"/>
                <a:ea typeface="Liberation Sans"/>
                <a:cs typeface="Liberation Sans"/>
              </a:rPr>
              <a:t>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(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~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10% целевого рынка)</a:t>
            </a:r>
            <a:endParaRPr sz="1400" b="1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Что?  Люди, увлеченные коллекционированием редких и лимитированных моделей кроссовок.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Почему?  Коллекционеры хотят иметь в своей коллекции редкие и ценные модели, которые впоследствии могут принести им прибыль.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Где?  Онлайн-форумы коллекционеров, группы в социальных сетях, тематические магазины.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Когда?  В периоды выхода редких моделей или при необходимости пополнить коллекцию.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Как?  Создавая специальные предложения для коллекционеров, предлагая доступ к эксклюзивным моделям, организуя аукционы.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4. 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Молодежь и студенты</a:t>
            </a:r>
            <a:r>
              <a:rPr sz="1400" b="1">
                <a:latin typeface="Liberation Sans"/>
                <a:ea typeface="Liberation Sans"/>
                <a:cs typeface="Liberation Sans"/>
              </a:rPr>
              <a:t> (~ 40% целевого рынка)</a:t>
            </a:r>
            <a:endParaRPr sz="1400" b="1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Что?  Молодые люди, которые интересуются модой и следят за трендами.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Почему?  Молодежь и студенты хотят выглядеть стильно и выделяться из толпы, а кроссовки являются важным элементом их образа.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Где?  Онлайн-магазины, социальные сети, университеты.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Когда?  При необходимости обновить гардероб, найти модные и доступные модели.</a:t>
            </a:r>
            <a:endParaRPr sz="1000" b="0" i="0" u="none" strike="noStrike" cap="none" spc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algn="just"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· Как?  Используя популярные платформы для молодых людей (TikTok, Instagram), организуя акции и скидки для студентов, проводя конкурсы.</a:t>
            </a:r>
            <a:endParaRPr sz="1000">
              <a:latin typeface="Liberation Sans"/>
              <a:cs typeface="Liberation Sans"/>
            </a:endParaRPr>
          </a:p>
          <a:p>
            <a:pPr marL="239821" indent="-239821" algn="just">
              <a:buAutoNum type="arabicParenR"/>
              <a:defRPr/>
            </a:pPr>
            <a:endParaRPr>
              <a:latin typeface="Liberation Sans"/>
              <a:cs typeface="Liberation Sans"/>
            </a:endParaRPr>
          </a:p>
          <a:p>
            <a:pPr marL="239821" indent="-239821">
              <a:buAutoNum type="arabicParenR"/>
              <a:defRPr/>
            </a:pPr>
            <a:endParaRPr>
              <a:latin typeface="Liberation Sans"/>
              <a:cs typeface="Liberation Sans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/>
          <p:nvPr/>
        </p:nvSpPr>
        <p:spPr bwMode="auto">
          <a:xfrm rot="-5400000">
            <a:off x="-2501534" y="2501952"/>
            <a:ext cx="6211604" cy="120769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" name="Google Shape;167;p6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" name="Google Shape;168;p6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" name="Google Shape;169;p6"/>
          <p:cNvSpPr/>
          <p:nvPr/>
        </p:nvSpPr>
        <p:spPr bwMode="auto">
          <a:xfrm>
            <a:off x="-10172" y="-34423"/>
            <a:ext cx="1218287" cy="95436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" name="Google Shape;170;p6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6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1" name="Google Shape;171;p6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6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6"/>
          <p:cNvSpPr txBox="1"/>
          <p:nvPr/>
        </p:nvSpPr>
        <p:spPr bwMode="auto">
          <a:xfrm rot="-5400000">
            <a:off x="-1761835" y="3143327"/>
            <a:ext cx="4701482" cy="834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РЫНОК</a:t>
            </a:r>
            <a:endParaRPr/>
          </a:p>
        </p:txBody>
      </p:sp>
      <p:pic>
        <p:nvPicPr>
          <p:cNvPr id="175" name="Google Shape;175;p6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6"/>
          <p:cNvGrpSpPr/>
          <p:nvPr/>
        </p:nvGrpSpPr>
        <p:grpSpPr bwMode="auto">
          <a:xfrm>
            <a:off x="6334840" y="396463"/>
            <a:ext cx="5418667" cy="5418667"/>
            <a:chOff x="1354666" y="0"/>
            <a:chExt cx="5418667" cy="5418667"/>
          </a:xfrm>
        </p:grpSpPr>
        <p:sp>
          <p:nvSpPr>
            <p:cNvPr id="177" name="Google Shape;177;p6"/>
            <p:cNvSpPr/>
            <p:nvPr/>
          </p:nvSpPr>
          <p:spPr bwMode="auto">
            <a:xfrm>
              <a:off x="1354666" y="0"/>
              <a:ext cx="5418667" cy="5418667"/>
            </a:xfrm>
            <a:prstGeom prst="ellipse">
              <a:avLst/>
            </a:prstGeom>
            <a:solidFill>
              <a:srgbClr val="FCAF1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8" name="Google Shape;178;p6"/>
            <p:cNvSpPr txBox="1"/>
            <p:nvPr/>
          </p:nvSpPr>
          <p:spPr bwMode="auto">
            <a:xfrm>
              <a:off x="3117087" y="270933"/>
              <a:ext cx="1893824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  <a:defRPr/>
              </a:pPr>
              <a:r>
                <a:rPr lang="ru-RU" sz="2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TAM</a:t>
              </a: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9" name="Google Shape;179;p6"/>
            <p:cNvSpPr/>
            <p:nvPr/>
          </p:nvSpPr>
          <p:spPr bwMode="auto">
            <a:xfrm>
              <a:off x="2031999" y="1354666"/>
              <a:ext cx="4064000" cy="406400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" name="Google Shape;180;p6"/>
            <p:cNvSpPr txBox="1"/>
            <p:nvPr/>
          </p:nvSpPr>
          <p:spPr bwMode="auto">
            <a:xfrm>
              <a:off x="3117087" y="1608666"/>
              <a:ext cx="1893824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  <a:defRPr/>
              </a:pPr>
              <a:r>
                <a:rPr lang="ru-RU" sz="2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SAM</a:t>
              </a: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1" name="Google Shape;181;p6"/>
            <p:cNvSpPr/>
            <p:nvPr/>
          </p:nvSpPr>
          <p:spPr bwMode="auto">
            <a:xfrm>
              <a:off x="2709333" y="2709333"/>
              <a:ext cx="2709333" cy="2709333"/>
            </a:xfrm>
            <a:prstGeom prst="ellipse">
              <a:avLst/>
            </a:prstGeom>
            <a:solidFill>
              <a:schemeClr val="l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2" name="Google Shape;182;p6"/>
            <p:cNvSpPr txBox="1"/>
            <p:nvPr/>
          </p:nvSpPr>
          <p:spPr bwMode="auto">
            <a:xfrm>
              <a:off x="3106105" y="3386666"/>
              <a:ext cx="1915788" cy="135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  <a:defRPr/>
              </a:pPr>
              <a:r>
                <a:rPr lang="ru-RU" sz="27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rPr>
                <a:t>SOM</a:t>
              </a:r>
              <a:endPara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06207439" name=""/>
          <p:cNvSpPr txBox="1"/>
          <p:nvPr/>
        </p:nvSpPr>
        <p:spPr bwMode="auto">
          <a:xfrm flipH="0" flipV="0">
            <a:off x="1468522" y="863310"/>
            <a:ext cx="4821681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sz="2200"/>
              <a:t>ТАМ </a:t>
            </a:r>
            <a:r>
              <a:rPr sz="2200"/>
              <a:t>-</a:t>
            </a:r>
            <a:r>
              <a:rPr sz="2200"/>
              <a:t> Рынок </a:t>
            </a:r>
            <a:r>
              <a:rPr lang="en-US" sz="22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онлайн-продаж одежды в мире</a:t>
            </a:r>
            <a:endParaRPr sz="2200"/>
          </a:p>
        </p:txBody>
      </p:sp>
      <p:sp>
        <p:nvSpPr>
          <p:cNvPr id="620451295" name=""/>
          <p:cNvSpPr txBox="1"/>
          <p:nvPr/>
        </p:nvSpPr>
        <p:spPr bwMode="auto">
          <a:xfrm flipH="0" flipV="0">
            <a:off x="1468522" y="2287056"/>
            <a:ext cx="4580118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SAM </a:t>
            </a:r>
            <a:r>
              <a:rPr sz="2200">
                <a:latin typeface="Liberation Sans"/>
                <a:ea typeface="Liberation Sans"/>
                <a:cs typeface="Liberation Sans"/>
              </a:rPr>
              <a:t>-</a:t>
            </a:r>
            <a:r>
              <a:rPr sz="2200">
                <a:latin typeface="Liberation Sans"/>
                <a:ea typeface="Liberation Sans"/>
                <a:cs typeface="Liberation Sans"/>
              </a:rPr>
              <a:t> </a:t>
            </a:r>
            <a:r>
              <a:rPr lang="en-US" sz="22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онлайн-продаж одежды в России</a:t>
            </a:r>
            <a:endParaRPr sz="2200">
              <a:latin typeface="Liberation Sans"/>
              <a:cs typeface="Liberation Sans"/>
            </a:endParaRPr>
          </a:p>
        </p:txBody>
      </p:sp>
      <p:sp>
        <p:nvSpPr>
          <p:cNvPr id="1876028584" name=""/>
          <p:cNvSpPr txBox="1"/>
          <p:nvPr/>
        </p:nvSpPr>
        <p:spPr bwMode="auto">
          <a:xfrm flipH="0" flipV="0">
            <a:off x="1468522" y="3911643"/>
            <a:ext cx="4837160" cy="10976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SOM</a:t>
            </a:r>
            <a:r>
              <a:rPr sz="2200">
                <a:latin typeface="Liberation Sans"/>
                <a:ea typeface="Liberation Sans"/>
                <a:cs typeface="Liberation Sans"/>
              </a:rPr>
              <a:t> </a:t>
            </a:r>
            <a:r>
              <a:rPr sz="2200">
                <a:latin typeface="Liberation Sans"/>
                <a:ea typeface="Liberation Sans"/>
                <a:cs typeface="Liberation Sans"/>
              </a:rPr>
              <a:t>-</a:t>
            </a:r>
            <a:r>
              <a:rPr sz="2200">
                <a:latin typeface="Liberation Sans"/>
                <a:ea typeface="Liberation Sans"/>
                <a:cs typeface="Liberation Sans"/>
              </a:rPr>
              <a:t> Рынок онлайн-продаж фирменной одежды из Европы и Китая</a:t>
            </a:r>
            <a:endParaRPr sz="2200">
              <a:latin typeface="Liberation Sans"/>
              <a:cs typeface="Liberatio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" name="Google Shape;187;p7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" name="Google Shape;188;p7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" name="Google Shape;189;p7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" name="Google Shape;190;p7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" name="Google Shape;191;p7"/>
          <p:cNvSpPr txBox="1"/>
          <p:nvPr/>
        </p:nvSpPr>
        <p:spPr bwMode="auto">
          <a:xfrm>
            <a:off x="-945124" y="9025"/>
            <a:ext cx="11792100" cy="9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endParaRPr/>
          </a:p>
        </p:txBody>
      </p:sp>
      <p:sp>
        <p:nvSpPr>
          <p:cNvPr id="192" name="Google Shape;192;p7"/>
          <p:cNvSpPr/>
          <p:nvPr/>
        </p:nvSpPr>
        <p:spPr bwMode="auto">
          <a:xfrm>
            <a:off x="10971537" y="-34424"/>
            <a:ext cx="1220432" cy="99315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3" name="Google Shape;193;p7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7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" name="Google Shape;195;p7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" name="Google Shape;196;p7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7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7" name="Google Shape;197;p7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7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7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  <a:noFill/>
          <a:ln>
            <a:noFill/>
          </a:ln>
        </p:spPr>
      </p:pic>
      <p:sp>
        <p:nvSpPr>
          <p:cNvPr id="354390559" name=""/>
          <p:cNvSpPr txBox="1"/>
          <p:nvPr/>
        </p:nvSpPr>
        <p:spPr bwMode="auto">
          <a:xfrm flipH="0" flipV="0">
            <a:off x="626646" y="1733016"/>
            <a:ext cx="8503681" cy="3292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ru-RU" sz="2600" b="0" i="0" u="none" strike="noStrike" cap="none" spc="0">
                <a:solidFill>
                  <a:srgbClr val="141414"/>
                </a:solidFill>
                <a:latin typeface="Liberation Sans"/>
                <a:ea typeface="Liberation Sans"/>
                <a:cs typeface="Liberation Sans"/>
              </a:rPr>
              <a:t>Наш </a:t>
            </a:r>
            <a:r>
              <a:rPr lang="ru-RU" sz="2600" b="0" i="0" u="none" strike="noStrike" cap="none" spc="0">
                <a:solidFill>
                  <a:srgbClr val="141414"/>
                </a:solidFill>
                <a:latin typeface="Liberation Sans"/>
                <a:ea typeface="Liberation Sans"/>
                <a:cs typeface="Liberation Sans"/>
              </a:rPr>
              <a:t>сервис помогает поставщикам и покупателям, которые хотят безопасно продать или купить одежду, безопасность обуславливается тем что все сделки проведённые на нашем сервисе будут максимально прозрачными и честными путем обязательной верификации пользователей.</a:t>
            </a:r>
            <a:endParaRPr lang="ru-RU" sz="2600" b="0" i="0" u="none" strike="noStrike" cap="none" spc="0">
              <a:solidFill>
                <a:srgbClr val="141414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endParaRPr sz="2600">
              <a:latin typeface="Liberation Sans"/>
              <a:cs typeface="Liberation Sans"/>
            </a:endParaRPr>
          </a:p>
          <a:p>
            <a:pPr marL="239820" indent="-239820">
              <a:buAutoNum type="arabicParenR"/>
              <a:defRPr/>
            </a:pPr>
            <a:endParaRPr/>
          </a:p>
          <a:p>
            <a:pPr marL="239820" indent="-239820">
              <a:buAutoNum type="arabicParenR"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2" name="Google Shape;302;p10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3" name="Google Shape;303;p10"/>
          <p:cNvSpPr/>
          <p:nvPr/>
        </p:nvSpPr>
        <p:spPr bwMode="auto">
          <a:xfrm>
            <a:off x="4391425" y="-34425"/>
            <a:ext cx="7800600" cy="99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4" name="Google Shape;304;p10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0"/>
          <p:cNvSpPr txBox="1"/>
          <p:nvPr/>
        </p:nvSpPr>
        <p:spPr bwMode="auto">
          <a:xfrm>
            <a:off x="790167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БИЗНЕС-МОДЕЛЬ</a:t>
            </a:r>
            <a:endParaRPr/>
          </a:p>
        </p:txBody>
      </p:sp>
      <p:sp>
        <p:nvSpPr>
          <p:cNvPr id="306" name="Google Shape;306;p10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7" name="Google Shape;307;p10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8" name="Google Shape;308;p10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8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9" name="Google Shape;309;p10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0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0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0"/>
          <p:cNvSpPr/>
          <p:nvPr/>
        </p:nvSpPr>
        <p:spPr bwMode="auto">
          <a:xfrm>
            <a:off x="8075714" y="2129928"/>
            <a:ext cx="1601400" cy="288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4" name="Google Shape;314;p10"/>
          <p:cNvSpPr/>
          <p:nvPr/>
        </p:nvSpPr>
        <p:spPr bwMode="auto">
          <a:xfrm>
            <a:off x="6435435" y="3596172"/>
            <a:ext cx="1601400" cy="14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5" name="Google Shape;315;p10"/>
          <p:cNvSpPr/>
          <p:nvPr/>
        </p:nvSpPr>
        <p:spPr bwMode="auto">
          <a:xfrm>
            <a:off x="4795114" y="2129928"/>
            <a:ext cx="1601400" cy="288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6" name="Google Shape;316;p10"/>
          <p:cNvSpPr/>
          <p:nvPr/>
        </p:nvSpPr>
        <p:spPr bwMode="auto">
          <a:xfrm>
            <a:off x="3154815" y="3596172"/>
            <a:ext cx="1601400" cy="14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" name="Google Shape;317;p10"/>
          <p:cNvSpPr/>
          <p:nvPr/>
        </p:nvSpPr>
        <p:spPr bwMode="auto">
          <a:xfrm>
            <a:off x="1514514" y="2129928"/>
            <a:ext cx="1601400" cy="288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8" name="Google Shape;318;p10"/>
          <p:cNvSpPr/>
          <p:nvPr/>
        </p:nvSpPr>
        <p:spPr bwMode="auto">
          <a:xfrm>
            <a:off x="6435435" y="2129928"/>
            <a:ext cx="1601400" cy="14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9" name="Google Shape;319;p10"/>
          <p:cNvSpPr/>
          <p:nvPr/>
        </p:nvSpPr>
        <p:spPr bwMode="auto">
          <a:xfrm>
            <a:off x="3154815" y="2129928"/>
            <a:ext cx="1601400" cy="14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0" name="Google Shape;320;p10"/>
          <p:cNvSpPr txBox="1"/>
          <p:nvPr/>
        </p:nvSpPr>
        <p:spPr bwMode="auto">
          <a:xfrm>
            <a:off x="1672314" y="2742253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Партнёры</a:t>
            </a:r>
            <a:endParaRPr sz="1600" b="1" i="0" u="none" strike="noStrike" cap="none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321" name="Google Shape;321;p10"/>
          <p:cNvSpPr txBox="1"/>
          <p:nvPr/>
        </p:nvSpPr>
        <p:spPr bwMode="auto">
          <a:xfrm flipH="0" flipV="0">
            <a:off x="1662395" y="3246378"/>
            <a:ext cx="1285799" cy="36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Поставщики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22" name="Google Shape;322;p10"/>
          <p:cNvSpPr txBox="1"/>
          <p:nvPr/>
        </p:nvSpPr>
        <p:spPr bwMode="auto">
          <a:xfrm flipH="0" flipV="0">
            <a:off x="3090647" y="2670202"/>
            <a:ext cx="1729784" cy="320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sz="1600" b="1" i="0" u="none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</a:rPr>
              <a:t>Процессы</a:t>
            </a:r>
            <a:endParaRPr sz="1600" b="1" i="0" u="none" strike="noStrike" cap="none">
              <a:solidFill>
                <a:schemeClr val="lt1"/>
              </a:solidFill>
              <a:latin typeface="Fira Sans Extra Condensed"/>
              <a:cs typeface="Fira Sans Extra Condensed"/>
            </a:endParaRPr>
          </a:p>
        </p:txBody>
      </p:sp>
      <p:sp>
        <p:nvSpPr>
          <p:cNvPr id="323" name="Google Shape;323;p10"/>
          <p:cNvSpPr txBox="1"/>
          <p:nvPr/>
        </p:nvSpPr>
        <p:spPr bwMode="auto">
          <a:xfrm>
            <a:off x="3312614" y="2925599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Реализация услуг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24" name="Google Shape;324;p10"/>
          <p:cNvSpPr txBox="1"/>
          <p:nvPr/>
        </p:nvSpPr>
        <p:spPr bwMode="auto">
          <a:xfrm rot="0" flipH="0" flipV="0">
            <a:off x="3312603" y="4029151"/>
            <a:ext cx="1285799" cy="307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Ресурсы</a:t>
            </a:r>
            <a:endParaRPr sz="1600" b="1" i="0" u="none" strike="noStrike" cap="none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325" name="Google Shape;325;p10"/>
          <p:cNvSpPr txBox="1"/>
          <p:nvPr/>
        </p:nvSpPr>
        <p:spPr bwMode="auto">
          <a:xfrm flipH="0" flipV="0">
            <a:off x="3312603" y="4337096"/>
            <a:ext cx="1285799" cy="657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Клиенты</a:t>
            </a:r>
            <a:endParaRPr lang="ru-RU"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Поставщики</a:t>
            </a:r>
            <a:endParaRPr lang="ru-RU"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Финансы</a:t>
            </a:r>
            <a:endParaRPr lang="ru-RU"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26" name="Google Shape;326;p10"/>
          <p:cNvSpPr txBox="1"/>
          <p:nvPr/>
        </p:nvSpPr>
        <p:spPr bwMode="auto">
          <a:xfrm flipH="0" flipV="0">
            <a:off x="4807773" y="2662877"/>
            <a:ext cx="1576082" cy="34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Предложения</a:t>
            </a:r>
            <a:endParaRPr sz="1600" b="1" i="0" u="none" strike="noStrike" cap="none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327" name="Google Shape;327;p10"/>
          <p:cNvSpPr txBox="1"/>
          <p:nvPr/>
        </p:nvSpPr>
        <p:spPr bwMode="auto">
          <a:xfrm flipH="0" flipV="0">
            <a:off x="4952914" y="3077963"/>
            <a:ext cx="1285799" cy="478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Безопасность сделки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28" name="Google Shape;328;p10"/>
          <p:cNvSpPr txBox="1"/>
          <p:nvPr/>
        </p:nvSpPr>
        <p:spPr bwMode="auto">
          <a:xfrm flipH="0" flipV="0">
            <a:off x="6560337" y="2662877"/>
            <a:ext cx="1351596" cy="34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Отношения</a:t>
            </a:r>
            <a:endParaRPr sz="1600" b="1" i="0" u="none" strike="noStrike" cap="none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329" name="Google Shape;329;p10"/>
          <p:cNvSpPr txBox="1"/>
          <p:nvPr/>
        </p:nvSpPr>
        <p:spPr bwMode="auto">
          <a:xfrm flipH="0" flipV="0">
            <a:off x="6593227" y="2964367"/>
            <a:ext cx="1285799" cy="326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Дружелюбное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30" name="Google Shape;330;p10"/>
          <p:cNvSpPr txBox="1"/>
          <p:nvPr/>
        </p:nvSpPr>
        <p:spPr bwMode="auto">
          <a:xfrm>
            <a:off x="6593214" y="4008824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Каналы</a:t>
            </a:r>
            <a:endParaRPr sz="1600" b="1" i="0" u="none" strike="noStrike" cap="none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332" name="Google Shape;332;p10"/>
          <p:cNvSpPr txBox="1"/>
          <p:nvPr/>
        </p:nvSpPr>
        <p:spPr bwMode="auto">
          <a:xfrm>
            <a:off x="8233515" y="2691395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Клиенты</a:t>
            </a:r>
            <a:endParaRPr sz="1600" b="1" i="0" u="none" strike="noStrike" cap="none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333" name="Google Shape;333;p10"/>
          <p:cNvSpPr txBox="1"/>
          <p:nvPr/>
        </p:nvSpPr>
        <p:spPr bwMode="auto">
          <a:xfrm flipH="0" flipV="0">
            <a:off x="8240967" y="2997163"/>
            <a:ext cx="1285799" cy="94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Молодёжь</a:t>
            </a:r>
            <a:endParaRPr lang="ru-RU" sz="10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0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———————</a:t>
            </a:r>
            <a:endParaRPr sz="10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Для себя или самореализации</a:t>
            </a: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 </a:t>
            </a:r>
            <a:endParaRPr sz="10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(14-25 лет</a:t>
            </a: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)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35" name="Google Shape;335;p10"/>
          <p:cNvSpPr txBox="1"/>
          <p:nvPr/>
        </p:nvSpPr>
        <p:spPr bwMode="auto">
          <a:xfrm flipH="0" flipV="0">
            <a:off x="1562284" y="3756754"/>
            <a:ext cx="1489472" cy="501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Киберспортивная команда NSUEM ESPORTS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grpSp>
        <p:nvGrpSpPr>
          <p:cNvPr id="346" name="Google Shape;346;p10"/>
          <p:cNvGrpSpPr/>
          <p:nvPr/>
        </p:nvGrpSpPr>
        <p:grpSpPr bwMode="auto">
          <a:xfrm>
            <a:off x="8701205" y="2280363"/>
            <a:ext cx="350431" cy="339887"/>
            <a:chOff x="3270675" y="841800"/>
            <a:chExt cx="497700" cy="482725"/>
          </a:xfrm>
        </p:grpSpPr>
        <p:sp>
          <p:nvSpPr>
            <p:cNvPr id="347" name="Google Shape;347;p10"/>
            <p:cNvSpPr/>
            <p:nvPr/>
          </p:nvSpPr>
          <p:spPr bwMode="auto"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fill="norm" stroke="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8" name="Google Shape;348;p10"/>
            <p:cNvSpPr/>
            <p:nvPr/>
          </p:nvSpPr>
          <p:spPr bwMode="auto"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fill="norm" stroke="1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9" name="Google Shape;349;p10"/>
            <p:cNvSpPr/>
            <p:nvPr/>
          </p:nvSpPr>
          <p:spPr bwMode="auto"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fill="norm" stroke="1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50" name="Google Shape;350;p10"/>
          <p:cNvSpPr/>
          <p:nvPr/>
        </p:nvSpPr>
        <p:spPr bwMode="auto">
          <a:xfrm>
            <a:off x="7066494" y="227804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fill="norm" stroke="1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51" name="Google Shape;351;p10"/>
          <p:cNvGrpSpPr/>
          <p:nvPr/>
        </p:nvGrpSpPr>
        <p:grpSpPr bwMode="auto">
          <a:xfrm>
            <a:off x="7064391" y="3620150"/>
            <a:ext cx="343442" cy="339288"/>
            <a:chOff x="3858100" y="1435075"/>
            <a:chExt cx="487775" cy="481875"/>
          </a:xfrm>
        </p:grpSpPr>
        <p:sp>
          <p:nvSpPr>
            <p:cNvPr id="352" name="Google Shape;352;p10"/>
            <p:cNvSpPr/>
            <p:nvPr/>
          </p:nvSpPr>
          <p:spPr bwMode="auto"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fill="norm" stroke="1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3" name="Google Shape;353;p10"/>
            <p:cNvSpPr/>
            <p:nvPr/>
          </p:nvSpPr>
          <p:spPr bwMode="auto"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fill="norm" stroke="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4" name="Google Shape;354;p10"/>
            <p:cNvSpPr/>
            <p:nvPr/>
          </p:nvSpPr>
          <p:spPr bwMode="auto">
            <a:xfrm>
              <a:off x="3876449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fill="norm" stroke="1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5" name="Google Shape;355;p10"/>
            <p:cNvSpPr/>
            <p:nvPr/>
          </p:nvSpPr>
          <p:spPr bwMode="auto"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fill="norm" stroke="1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6" name="Google Shape;356;p10"/>
            <p:cNvSpPr/>
            <p:nvPr/>
          </p:nvSpPr>
          <p:spPr bwMode="auto"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fill="norm" stroke="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57" name="Google Shape;357;p10"/>
          <p:cNvGrpSpPr/>
          <p:nvPr/>
        </p:nvGrpSpPr>
        <p:grpSpPr bwMode="auto">
          <a:xfrm>
            <a:off x="6587840" y="5163403"/>
            <a:ext cx="339253" cy="339253"/>
            <a:chOff x="1492675" y="2620774"/>
            <a:chExt cx="481825" cy="481825"/>
          </a:xfrm>
        </p:grpSpPr>
        <p:sp>
          <p:nvSpPr>
            <p:cNvPr id="358" name="Google Shape;358;p10"/>
            <p:cNvSpPr/>
            <p:nvPr/>
          </p:nvSpPr>
          <p:spPr bwMode="auto">
            <a:xfrm>
              <a:off x="1677125" y="2620774"/>
              <a:ext cx="112950" cy="113850"/>
            </a:xfrm>
            <a:custGeom>
              <a:avLst/>
              <a:gdLst/>
              <a:ahLst/>
              <a:cxnLst/>
              <a:rect l="l" t="t" r="r" b="b"/>
              <a:pathLst>
                <a:path w="4518" h="4554" fill="norm" stroke="1" extrusionOk="0">
                  <a:moveTo>
                    <a:pt x="2259" y="0"/>
                  </a:moveTo>
                  <a:cubicBezTo>
                    <a:pt x="1009" y="0"/>
                    <a:pt x="0" y="1048"/>
                    <a:pt x="0" y="2298"/>
                  </a:cubicBezTo>
                  <a:cubicBezTo>
                    <a:pt x="0" y="3544"/>
                    <a:pt x="1009" y="4553"/>
                    <a:pt x="2259" y="4553"/>
                  </a:cubicBezTo>
                  <a:cubicBezTo>
                    <a:pt x="3505" y="4553"/>
                    <a:pt x="4517" y="3544"/>
                    <a:pt x="4517" y="2298"/>
                  </a:cubicBezTo>
                  <a:cubicBezTo>
                    <a:pt x="4517" y="1048"/>
                    <a:pt x="3505" y="0"/>
                    <a:pt x="22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9" name="Google Shape;359;p10"/>
            <p:cNvSpPr/>
            <p:nvPr/>
          </p:nvSpPr>
          <p:spPr bwMode="auto">
            <a:xfrm>
              <a:off x="1492675" y="2734675"/>
              <a:ext cx="481825" cy="367925"/>
            </a:xfrm>
            <a:custGeom>
              <a:avLst/>
              <a:gdLst/>
              <a:ahLst/>
              <a:cxnLst/>
              <a:rect l="l" t="t" r="r" b="b"/>
              <a:pathLst>
                <a:path w="19273" h="14717" fill="norm" stroke="1" extrusionOk="0">
                  <a:moveTo>
                    <a:pt x="5120" y="4517"/>
                  </a:moveTo>
                  <a:cubicBezTo>
                    <a:pt x="5623" y="4517"/>
                    <a:pt x="5873" y="5122"/>
                    <a:pt x="5517" y="5481"/>
                  </a:cubicBezTo>
                  <a:cubicBezTo>
                    <a:pt x="5403" y="5595"/>
                    <a:pt x="5262" y="5647"/>
                    <a:pt x="5123" y="5647"/>
                  </a:cubicBezTo>
                  <a:cubicBezTo>
                    <a:pt x="4833" y="5647"/>
                    <a:pt x="4554" y="5421"/>
                    <a:pt x="4554" y="5080"/>
                  </a:cubicBezTo>
                  <a:cubicBezTo>
                    <a:pt x="4554" y="4767"/>
                    <a:pt x="4807" y="4517"/>
                    <a:pt x="5120" y="4517"/>
                  </a:cubicBezTo>
                  <a:close/>
                  <a:moveTo>
                    <a:pt x="3991" y="0"/>
                  </a:moveTo>
                  <a:cubicBezTo>
                    <a:pt x="3677" y="0"/>
                    <a:pt x="3425" y="250"/>
                    <a:pt x="3425" y="563"/>
                  </a:cubicBezTo>
                  <a:lnTo>
                    <a:pt x="3425" y="2572"/>
                  </a:lnTo>
                  <a:cubicBezTo>
                    <a:pt x="2455" y="3367"/>
                    <a:pt x="1750" y="4439"/>
                    <a:pt x="1401" y="5646"/>
                  </a:cubicBezTo>
                  <a:lnTo>
                    <a:pt x="564" y="5646"/>
                  </a:lnTo>
                  <a:cubicBezTo>
                    <a:pt x="251" y="5646"/>
                    <a:pt x="1" y="5896"/>
                    <a:pt x="1" y="6209"/>
                  </a:cubicBezTo>
                  <a:lnTo>
                    <a:pt x="1" y="9597"/>
                  </a:lnTo>
                  <a:cubicBezTo>
                    <a:pt x="1" y="9910"/>
                    <a:pt x="251" y="10163"/>
                    <a:pt x="564" y="10163"/>
                  </a:cubicBezTo>
                  <a:lnTo>
                    <a:pt x="1850" y="10163"/>
                  </a:lnTo>
                  <a:cubicBezTo>
                    <a:pt x="2446" y="11322"/>
                    <a:pt x="3391" y="12265"/>
                    <a:pt x="4554" y="12858"/>
                  </a:cubicBezTo>
                  <a:lnTo>
                    <a:pt x="4554" y="14153"/>
                  </a:lnTo>
                  <a:cubicBezTo>
                    <a:pt x="4554" y="14463"/>
                    <a:pt x="4807" y="14716"/>
                    <a:pt x="5120" y="14716"/>
                  </a:cubicBezTo>
                  <a:lnTo>
                    <a:pt x="7378" y="14716"/>
                  </a:lnTo>
                  <a:cubicBezTo>
                    <a:pt x="7688" y="14716"/>
                    <a:pt x="7941" y="14463"/>
                    <a:pt x="7941" y="14153"/>
                  </a:cubicBezTo>
                  <a:lnTo>
                    <a:pt x="7941" y="13551"/>
                  </a:lnTo>
                  <a:lnTo>
                    <a:pt x="11329" y="13551"/>
                  </a:lnTo>
                  <a:lnTo>
                    <a:pt x="11329" y="14153"/>
                  </a:lnTo>
                  <a:cubicBezTo>
                    <a:pt x="11329" y="14463"/>
                    <a:pt x="11582" y="14716"/>
                    <a:pt x="11895" y="14716"/>
                  </a:cubicBezTo>
                  <a:lnTo>
                    <a:pt x="14154" y="14716"/>
                  </a:lnTo>
                  <a:cubicBezTo>
                    <a:pt x="14464" y="14716"/>
                    <a:pt x="14717" y="14463"/>
                    <a:pt x="14717" y="14153"/>
                  </a:cubicBezTo>
                  <a:lnTo>
                    <a:pt x="14717" y="12864"/>
                  </a:lnTo>
                  <a:cubicBezTo>
                    <a:pt x="16647" y="11880"/>
                    <a:pt x="17945" y="9958"/>
                    <a:pt x="18107" y="7808"/>
                  </a:cubicBezTo>
                  <a:cubicBezTo>
                    <a:pt x="18800" y="7582"/>
                    <a:pt x="19270" y="6938"/>
                    <a:pt x="19273" y="6209"/>
                  </a:cubicBezTo>
                  <a:lnTo>
                    <a:pt x="19273" y="5080"/>
                  </a:lnTo>
                  <a:cubicBezTo>
                    <a:pt x="19273" y="4767"/>
                    <a:pt x="19020" y="4517"/>
                    <a:pt x="18707" y="4517"/>
                  </a:cubicBezTo>
                  <a:cubicBezTo>
                    <a:pt x="18393" y="4517"/>
                    <a:pt x="18144" y="4767"/>
                    <a:pt x="18144" y="5080"/>
                  </a:cubicBezTo>
                  <a:lnTo>
                    <a:pt x="18144" y="6209"/>
                  </a:lnTo>
                  <a:cubicBezTo>
                    <a:pt x="18141" y="6300"/>
                    <a:pt x="18116" y="6387"/>
                    <a:pt x="18074" y="6465"/>
                  </a:cubicBezTo>
                  <a:cubicBezTo>
                    <a:pt x="17647" y="3454"/>
                    <a:pt x="15021" y="1129"/>
                    <a:pt x="11895" y="1129"/>
                  </a:cubicBezTo>
                  <a:lnTo>
                    <a:pt x="7378" y="1129"/>
                  </a:lnTo>
                  <a:cubicBezTo>
                    <a:pt x="7020" y="1129"/>
                    <a:pt x="6665" y="1166"/>
                    <a:pt x="6315" y="1232"/>
                  </a:cubicBezTo>
                  <a:cubicBezTo>
                    <a:pt x="5788" y="464"/>
                    <a:pt x="4921" y="3"/>
                    <a:pt x="39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60" name="Google Shape;360;p10"/>
          <p:cNvGrpSpPr/>
          <p:nvPr/>
        </p:nvGrpSpPr>
        <p:grpSpPr bwMode="auto">
          <a:xfrm>
            <a:off x="2177694" y="2331529"/>
            <a:ext cx="275057" cy="339271"/>
            <a:chOff x="3330525" y="4399275"/>
            <a:chExt cx="390650" cy="481850"/>
          </a:xfrm>
        </p:grpSpPr>
        <p:sp>
          <p:nvSpPr>
            <p:cNvPr id="361" name="Google Shape;361;p10"/>
            <p:cNvSpPr/>
            <p:nvPr/>
          </p:nvSpPr>
          <p:spPr bwMode="auto"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fill="norm" stroke="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62" name="Google Shape;362;p10"/>
            <p:cNvSpPr/>
            <p:nvPr/>
          </p:nvSpPr>
          <p:spPr bwMode="auto"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fill="norm" stroke="1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63" name="Google Shape;363;p10"/>
            <p:cNvSpPr/>
            <p:nvPr/>
          </p:nvSpPr>
          <p:spPr bwMode="auto"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fill="norm" stroke="1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64" name="Google Shape;364;p10"/>
            <p:cNvSpPr/>
            <p:nvPr/>
          </p:nvSpPr>
          <p:spPr bwMode="auto"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fill="norm" stroke="1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65" name="Google Shape;365;p10"/>
            <p:cNvSpPr/>
            <p:nvPr/>
          </p:nvSpPr>
          <p:spPr bwMode="auto"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fill="norm" stroke="1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66" name="Google Shape;366;p10"/>
            <p:cNvSpPr/>
            <p:nvPr/>
          </p:nvSpPr>
          <p:spPr bwMode="auto"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fill="norm" stroke="1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67" name="Google Shape;367;p10"/>
            <p:cNvSpPr/>
            <p:nvPr/>
          </p:nvSpPr>
          <p:spPr bwMode="auto">
            <a:xfrm>
              <a:off x="3514199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fill="norm" stroke="1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68" name="Google Shape;368;p10"/>
          <p:cNvGrpSpPr/>
          <p:nvPr/>
        </p:nvGrpSpPr>
        <p:grpSpPr bwMode="auto">
          <a:xfrm>
            <a:off x="1666914" y="5212876"/>
            <a:ext cx="336965" cy="286833"/>
            <a:chOff x="5645200" y="879425"/>
            <a:chExt cx="478575" cy="407375"/>
          </a:xfrm>
        </p:grpSpPr>
        <p:sp>
          <p:nvSpPr>
            <p:cNvPr id="369" name="Google Shape;369;p10"/>
            <p:cNvSpPr/>
            <p:nvPr/>
          </p:nvSpPr>
          <p:spPr bwMode="auto">
            <a:xfrm>
              <a:off x="6004200" y="1075025"/>
              <a:ext cx="86075" cy="93450"/>
            </a:xfrm>
            <a:custGeom>
              <a:avLst/>
              <a:gdLst/>
              <a:ahLst/>
              <a:cxnLst/>
              <a:rect l="l" t="t" r="r" b="b"/>
              <a:pathLst>
                <a:path w="3443" h="3738" fill="norm" stroke="1" extrusionOk="0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0" name="Google Shape;370;p10"/>
            <p:cNvSpPr/>
            <p:nvPr/>
          </p:nvSpPr>
          <p:spPr bwMode="auto">
            <a:xfrm>
              <a:off x="5880899" y="953275"/>
              <a:ext cx="95100" cy="93525"/>
            </a:xfrm>
            <a:custGeom>
              <a:avLst/>
              <a:gdLst/>
              <a:ahLst/>
              <a:cxnLst/>
              <a:rect l="l" t="t" r="r" b="b"/>
              <a:pathLst>
                <a:path w="3804" h="3741" fill="norm" stroke="1" extrusionOk="0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1" name="Google Shape;371;p10"/>
            <p:cNvSpPr/>
            <p:nvPr/>
          </p:nvSpPr>
          <p:spPr bwMode="auto">
            <a:xfrm>
              <a:off x="6004200" y="953275"/>
              <a:ext cx="119575" cy="93525"/>
            </a:xfrm>
            <a:custGeom>
              <a:avLst/>
              <a:gdLst/>
              <a:ahLst/>
              <a:cxnLst/>
              <a:rect l="l" t="t" r="r" b="b"/>
              <a:pathLst>
                <a:path w="4783" h="3741" fill="norm" stroke="1" extrusionOk="0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2" name="Google Shape;372;p10"/>
            <p:cNvSpPr/>
            <p:nvPr/>
          </p:nvSpPr>
          <p:spPr bwMode="auto">
            <a:xfrm>
              <a:off x="5880899" y="1075025"/>
              <a:ext cx="95100" cy="93450"/>
            </a:xfrm>
            <a:custGeom>
              <a:avLst/>
              <a:gdLst/>
              <a:ahLst/>
              <a:cxnLst/>
              <a:rect l="l" t="t" r="r" b="b"/>
              <a:pathLst>
                <a:path w="3804" h="3738" fill="norm" stroke="1" extrusionOk="0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3" name="Google Shape;373;p10"/>
            <p:cNvSpPr/>
            <p:nvPr/>
          </p:nvSpPr>
          <p:spPr bwMode="auto">
            <a:xfrm>
              <a:off x="5645200" y="879425"/>
              <a:ext cx="207500" cy="167375"/>
            </a:xfrm>
            <a:custGeom>
              <a:avLst/>
              <a:gdLst/>
              <a:ahLst/>
              <a:cxnLst/>
              <a:rect l="l" t="t" r="r" b="b"/>
              <a:pathLst>
                <a:path w="8300" h="6695" fill="norm" stroke="1" extrusionOk="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4" name="Google Shape;374;p10"/>
            <p:cNvSpPr/>
            <p:nvPr/>
          </p:nvSpPr>
          <p:spPr bwMode="auto">
            <a:xfrm>
              <a:off x="5722500" y="1075025"/>
              <a:ext cx="370875" cy="211775"/>
            </a:xfrm>
            <a:custGeom>
              <a:avLst/>
              <a:gdLst/>
              <a:ahLst/>
              <a:cxnLst/>
              <a:rect l="l" t="t" r="r" b="b"/>
              <a:pathLst>
                <a:path w="14835" h="8471" fill="norm" stroke="1" extrusionOk="0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75" name="Google Shape;375;p10"/>
          <p:cNvGrpSpPr/>
          <p:nvPr/>
        </p:nvGrpSpPr>
        <p:grpSpPr bwMode="auto">
          <a:xfrm>
            <a:off x="3785226" y="2267439"/>
            <a:ext cx="340573" cy="339271"/>
            <a:chOff x="2085450" y="842250"/>
            <a:chExt cx="483700" cy="481850"/>
          </a:xfrm>
        </p:grpSpPr>
        <p:sp>
          <p:nvSpPr>
            <p:cNvPr id="376" name="Google Shape;376;p10"/>
            <p:cNvSpPr/>
            <p:nvPr/>
          </p:nvSpPr>
          <p:spPr bwMode="auto">
            <a:xfrm>
              <a:off x="2085525" y="926924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fill="norm" stroke="1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7" name="Google Shape;377;p10"/>
            <p:cNvSpPr/>
            <p:nvPr/>
          </p:nvSpPr>
          <p:spPr bwMode="auto"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fill="norm" stroke="1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8" name="Google Shape;378;p10"/>
            <p:cNvSpPr/>
            <p:nvPr/>
          </p:nvSpPr>
          <p:spPr bwMode="auto"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fill="norm" stroke="1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79" name="Google Shape;379;p10"/>
          <p:cNvGrpSpPr/>
          <p:nvPr/>
        </p:nvGrpSpPr>
        <p:grpSpPr bwMode="auto">
          <a:xfrm>
            <a:off x="5443140" y="2267773"/>
            <a:ext cx="305386" cy="338602"/>
            <a:chOff x="3300325" y="249875"/>
            <a:chExt cx="433725" cy="480899"/>
          </a:xfrm>
        </p:grpSpPr>
        <p:sp>
          <p:nvSpPr>
            <p:cNvPr id="380" name="Google Shape;380;p10"/>
            <p:cNvSpPr/>
            <p:nvPr/>
          </p:nvSpPr>
          <p:spPr bwMode="auto"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fill="norm" stroke="1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1" name="Google Shape;381;p10"/>
            <p:cNvSpPr/>
            <p:nvPr/>
          </p:nvSpPr>
          <p:spPr bwMode="auto"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fill="norm" stroke="1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2" name="Google Shape;382;p10"/>
            <p:cNvSpPr/>
            <p:nvPr/>
          </p:nvSpPr>
          <p:spPr bwMode="auto"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fill="norm" stroke="1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3" name="Google Shape;383;p10"/>
            <p:cNvSpPr/>
            <p:nvPr/>
          </p:nvSpPr>
          <p:spPr bwMode="auto"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fill="norm" stroke="1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4" name="Google Shape;384;p10"/>
            <p:cNvSpPr/>
            <p:nvPr/>
          </p:nvSpPr>
          <p:spPr bwMode="auto"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fill="norm" stroke="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5" name="Google Shape;385;p10"/>
            <p:cNvSpPr/>
            <p:nvPr/>
          </p:nvSpPr>
          <p:spPr bwMode="auto"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fill="norm" stroke="1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6" name="Google Shape;386;p10"/>
          <p:cNvGrpSpPr/>
          <p:nvPr/>
        </p:nvGrpSpPr>
        <p:grpSpPr bwMode="auto">
          <a:xfrm rot="0">
            <a:off x="3785888" y="3667826"/>
            <a:ext cx="339253" cy="339253"/>
            <a:chOff x="4456875" y="1435075"/>
            <a:chExt cx="481825" cy="481825"/>
          </a:xfrm>
        </p:grpSpPr>
        <p:sp>
          <p:nvSpPr>
            <p:cNvPr id="387" name="Google Shape;387;p10"/>
            <p:cNvSpPr/>
            <p:nvPr/>
          </p:nvSpPr>
          <p:spPr bwMode="auto"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fill="norm" stroke="1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8" name="Google Shape;388;p10"/>
            <p:cNvSpPr/>
            <p:nvPr/>
          </p:nvSpPr>
          <p:spPr bwMode="auto">
            <a:xfrm>
              <a:off x="4615274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fill="norm" stroke="1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9" name="Google Shape;389;p10"/>
            <p:cNvSpPr/>
            <p:nvPr/>
          </p:nvSpPr>
          <p:spPr bwMode="auto"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fill="norm" stroke="1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0" name="Google Shape;390;p10"/>
            <p:cNvSpPr/>
            <p:nvPr/>
          </p:nvSpPr>
          <p:spPr bwMode="auto"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fill="norm" stroke="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1" name="Google Shape;391;p10"/>
            <p:cNvSpPr/>
            <p:nvPr/>
          </p:nvSpPr>
          <p:spPr bwMode="auto"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fill="norm" stroke="1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2" name="Google Shape;392;p10"/>
            <p:cNvSpPr/>
            <p:nvPr/>
          </p:nvSpPr>
          <p:spPr bwMode="auto"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fill="norm" stroke="1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3" name="Google Shape;393;p10"/>
            <p:cNvSpPr/>
            <p:nvPr/>
          </p:nvSpPr>
          <p:spPr bwMode="auto"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fill="norm" stroke="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4" name="Google Shape;394;p10"/>
            <p:cNvSpPr/>
            <p:nvPr/>
          </p:nvSpPr>
          <p:spPr bwMode="auto"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fill="norm" stroke="1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5" name="Google Shape;395;p10"/>
            <p:cNvSpPr/>
            <p:nvPr/>
          </p:nvSpPr>
          <p:spPr bwMode="auto"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fill="norm" stroke="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6" name="Google Shape;396;p10"/>
            <p:cNvSpPr/>
            <p:nvPr/>
          </p:nvSpPr>
          <p:spPr bwMode="auto"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fill="norm" stroke="1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7" name="Google Shape;397;p10"/>
            <p:cNvSpPr/>
            <p:nvPr/>
          </p:nvSpPr>
          <p:spPr bwMode="auto"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fill="norm" stroke="1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8" name="Google Shape;398;p10"/>
            <p:cNvSpPr/>
            <p:nvPr/>
          </p:nvSpPr>
          <p:spPr bwMode="auto"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fill="norm" stroke="1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9" name="Google Shape;399;p10"/>
            <p:cNvSpPr/>
            <p:nvPr/>
          </p:nvSpPr>
          <p:spPr bwMode="auto"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fill="norm" stroke="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0" name="Google Shape;400;p10"/>
            <p:cNvSpPr/>
            <p:nvPr/>
          </p:nvSpPr>
          <p:spPr bwMode="auto"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fill="norm" stroke="1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1" name="Google Shape;401;p10"/>
            <p:cNvSpPr/>
            <p:nvPr/>
          </p:nvSpPr>
          <p:spPr bwMode="auto"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fill="norm" stroke="1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2" name="Google Shape;402;p10"/>
            <p:cNvSpPr/>
            <p:nvPr/>
          </p:nvSpPr>
          <p:spPr bwMode="auto"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fill="norm" stroke="1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3" name="Google Shape;403;p10"/>
            <p:cNvSpPr/>
            <p:nvPr/>
          </p:nvSpPr>
          <p:spPr bwMode="auto"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fill="norm" stroke="1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4" name="Google Shape;404;p10"/>
            <p:cNvSpPr/>
            <p:nvPr/>
          </p:nvSpPr>
          <p:spPr bwMode="auto"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fill="norm" stroke="1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5" name="Google Shape;405;p10"/>
            <p:cNvSpPr/>
            <p:nvPr/>
          </p:nvSpPr>
          <p:spPr bwMode="auto"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fill="norm" stroke="1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36353257" name="Google Shape;327;p10"/>
          <p:cNvSpPr txBox="1"/>
          <p:nvPr/>
        </p:nvSpPr>
        <p:spPr bwMode="auto">
          <a:xfrm flipH="0" flipV="0">
            <a:off x="4952914" y="3660333"/>
            <a:ext cx="1285799" cy="47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Широкий спектр выбора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41467013" name="Google Shape;327;p10"/>
          <p:cNvSpPr txBox="1"/>
          <p:nvPr/>
        </p:nvSpPr>
        <p:spPr bwMode="auto">
          <a:xfrm flipH="0" flipV="0">
            <a:off x="4952914" y="4333581"/>
            <a:ext cx="1285799" cy="47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Гарантия качества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77686581" name="Google Shape;331;p10"/>
          <p:cNvSpPr txBox="1"/>
          <p:nvPr/>
        </p:nvSpPr>
        <p:spPr bwMode="auto">
          <a:xfrm flipH="0" flipV="0">
            <a:off x="6603140" y="4337096"/>
            <a:ext cx="1285799" cy="67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Соц. Сети</a:t>
            </a:r>
            <a:endParaRPr lang="ru-RU"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«Сарафанное радио»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35523527" name="Google Shape;333;p10"/>
          <p:cNvSpPr txBox="1"/>
          <p:nvPr/>
        </p:nvSpPr>
        <p:spPr bwMode="auto">
          <a:xfrm flipH="0" flipV="0">
            <a:off x="8240967" y="3907905"/>
            <a:ext cx="1285799" cy="1107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Люди среднего возраста</a:t>
            </a:r>
            <a:endParaRPr lang="ru-RU" sz="10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———————</a:t>
            </a:r>
            <a:endParaRPr sz="10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Для себя или самореализации</a:t>
            </a: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 </a:t>
            </a:r>
            <a:endParaRPr sz="10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(26-45 лет</a:t>
            </a:r>
            <a:r>
              <a:rPr lang="ru-RU"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</a:rPr>
              <a:t>)</a:t>
            </a:r>
            <a:endParaRPr sz="1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7651745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551569" y="1000125"/>
            <a:ext cx="4653430" cy="2300962"/>
          </a:xfrm>
          <a:prstGeom prst="rect">
            <a:avLst/>
          </a:prstGeom>
        </p:spPr>
      </p:pic>
      <p:sp>
        <p:nvSpPr>
          <p:cNvPr id="410" name="Google Shape;410;p11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1" name="Google Shape;411;p11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2" name="Google Shape;412;p11"/>
          <p:cNvSpPr/>
          <p:nvPr/>
        </p:nvSpPr>
        <p:spPr bwMode="auto">
          <a:xfrm>
            <a:off x="-6775" y="-34425"/>
            <a:ext cx="9930600" cy="9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3" name="Google Shape;413;p11"/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4" name="Google Shape;414;p11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9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15" name="Google Shape;415;p11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11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11"/>
          <p:cNvSpPr txBox="1"/>
          <p:nvPr/>
        </p:nvSpPr>
        <p:spPr bwMode="auto">
          <a:xfrm>
            <a:off x="1441315" y="-34424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ТЕКУЩИЕ РЕЗУЛЬТАТЫ</a:t>
            </a:r>
            <a:endParaRPr/>
          </a:p>
        </p:txBody>
      </p:sp>
      <p:pic>
        <p:nvPicPr>
          <p:cNvPr id="418" name="Google Shape;418;p11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11"/>
          <p:cNvPicPr/>
          <p:nvPr/>
        </p:nvPicPr>
        <p:blipFill>
          <a:blip r:embed="rId7">
            <a:alphaModFix/>
          </a:blip>
          <a:srcRect l="0" t="0" r="0" b="0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462144" name="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flipH="0" flipV="0">
            <a:off x="6551569" y="3751444"/>
            <a:ext cx="4653430" cy="2308836"/>
          </a:xfrm>
          <a:prstGeom prst="rect">
            <a:avLst/>
          </a:prstGeom>
        </p:spPr>
      </p:pic>
      <p:pic>
        <p:nvPicPr>
          <p:cNvPr id="1633575963" name="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 flipH="0" flipV="0">
            <a:off x="744274" y="3661456"/>
            <a:ext cx="5325077" cy="2398824"/>
          </a:xfrm>
          <a:prstGeom prst="rect">
            <a:avLst/>
          </a:prstGeom>
        </p:spPr>
      </p:pic>
      <p:pic>
        <p:nvPicPr>
          <p:cNvPr id="1438721772" name="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 flipH="0" flipV="0">
            <a:off x="824527" y="1069711"/>
            <a:ext cx="4997885" cy="2359288"/>
          </a:xfrm>
          <a:prstGeom prst="rect">
            <a:avLst/>
          </a:prstGeom>
        </p:spPr>
      </p:pic>
      <p:sp>
        <p:nvSpPr>
          <p:cNvPr id="150793247" name=""/>
          <p:cNvSpPr/>
          <p:nvPr/>
        </p:nvSpPr>
        <p:spPr bwMode="auto">
          <a:xfrm flipH="0" flipV="0">
            <a:off x="5083772" y="1047749"/>
            <a:ext cx="1117022" cy="337704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9470467" name=""/>
          <p:cNvSpPr/>
          <p:nvPr/>
        </p:nvSpPr>
        <p:spPr bwMode="auto">
          <a:xfrm flipH="0" flipV="0">
            <a:off x="5178670" y="3582591"/>
            <a:ext cx="1117022" cy="337704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4" name="Google Shape;424;p12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5" name="Google Shape;425;p12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6" name="Google Shape;426;p12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7" name="Google Shape;427;p12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8" name="Google Shape;428;p12"/>
          <p:cNvSpPr txBox="1"/>
          <p:nvPr/>
        </p:nvSpPr>
        <p:spPr bwMode="auto">
          <a:xfrm>
            <a:off x="790167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ПЛАНЫ РАЗВИТИЯ</a:t>
            </a:r>
            <a:endParaRPr/>
          </a:p>
        </p:txBody>
      </p:sp>
      <p:sp>
        <p:nvSpPr>
          <p:cNvPr id="429" name="Google Shape;429;p12"/>
          <p:cNvSpPr/>
          <p:nvPr/>
        </p:nvSpPr>
        <p:spPr bwMode="auto">
          <a:xfrm>
            <a:off x="10971537" y="-34424"/>
            <a:ext cx="1220432" cy="99315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30" name="Google Shape;430;p12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2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2" name="Google Shape;432;p12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3" name="Google Shape;433;p12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10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34" name="Google Shape;434;p12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12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12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  <a:noFill/>
          <a:ln>
            <a:noFill/>
          </a:ln>
        </p:spPr>
      </p:pic>
      <p:sp>
        <p:nvSpPr>
          <p:cNvPr id="1502299556" name=""/>
          <p:cNvSpPr txBox="1"/>
          <p:nvPr/>
        </p:nvSpPr>
        <p:spPr bwMode="auto">
          <a:xfrm flipH="0" flipV="0">
            <a:off x="790166" y="1252137"/>
            <a:ext cx="9770016" cy="20120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1. Запуск интернет-магазина. Создание функционального онлайн-магазина с каталогом товаров, системой оформления заказов, интеграцией с платежными системами и доставкой и нахождение Спонсоров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 Привлечение первых 100 клиентов. Проведение маркетинговой кампании для продвижения магазина и привлечения первых покупателей.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3. Построить надежные связи с поставщиками в Китае.  Установить долгосрочные отношения с проверенными поставщиками для обеспечения стабильного потока качественной продукции.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graphicFrame>
        <p:nvGraphicFramePr>
          <p:cNvPr id="47612131" name=""/>
          <p:cNvGraphicFramePr>
            <a:graphicFrameLocks xmlns:a="http://schemas.openxmlformats.org/drawingml/2006/main"/>
          </p:cNvGraphicFramePr>
          <p:nvPr/>
        </p:nvGraphicFramePr>
        <p:xfrm>
          <a:off x="882281" y="3264178"/>
          <a:ext cx="9013030" cy="196341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{D7AC3CCA-C797-4891-BE02-D94E43425B78}</a:tableStyleId>
              </a:tblPr>
              <a:tblGrid>
                <a:gridCol w="2989774"/>
                <a:gridCol w="1395228"/>
                <a:gridCol w="2192501"/>
                <a:gridCol w="2422825"/>
              </a:tblGrid>
              <a:tr h="3048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Этап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Срок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Ресурсы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Инвестиции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Разработка сайта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2 Месяца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Веб-разработчик, агентсво 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150 000 Рублей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Аренда сервера / Его покупка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Месяц и &lt;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Сис. Админ.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80 000 / 350 000 Рублей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Маркетинговая кампания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3 Месяца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Маркетолог, рекламные площадки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300 000 Рублей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Запуск сервиса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3-6 Месяцев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rgbClr val="141414"/>
                          </a:solidFill>
                          <a:latin typeface="Arial"/>
                          <a:ea typeface="Arial"/>
                          <a:cs typeface="Arial"/>
                        </a:rPr>
                        <a:t>Маркетолог, SMM-специалист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>
                          <a:solidFill>
                            <a:srgbClr val="141414"/>
                          </a:solidFill>
                        </a:rPr>
                        <a:t>125 000 Рублей</a:t>
                      </a:r>
                      <a:endParaRPr>
                        <a:solidFill>
                          <a:srgbClr val="141414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1" name="Google Shape;441;p1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2" name="Google Shape;442;p1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3" name="Google Shape;443;p13"/>
          <p:cNvSpPr/>
          <p:nvPr/>
        </p:nvSpPr>
        <p:spPr bwMode="auto">
          <a:xfrm>
            <a:off x="-6773" y="-34424"/>
            <a:ext cx="12198773" cy="9880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4" name="Google Shape;444;p13"/>
          <p:cNvSpPr/>
          <p:nvPr/>
        </p:nvSpPr>
        <p:spPr bwMode="auto">
          <a:xfrm>
            <a:off x="-10171" y="-34423"/>
            <a:ext cx="1284789" cy="9880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5" name="Google Shape;445;p1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11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46" name="Google Shape;446;p13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13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13"/>
          <p:cNvSpPr txBox="1"/>
          <p:nvPr/>
        </p:nvSpPr>
        <p:spPr bwMode="auto">
          <a:xfrm>
            <a:off x="1523119" y="-53425"/>
            <a:ext cx="10215589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КОМАНДА СТАРТАПА</a:t>
            </a:r>
            <a:endParaRPr/>
          </a:p>
        </p:txBody>
      </p:sp>
      <p:pic>
        <p:nvPicPr>
          <p:cNvPr id="449" name="Google Shape;449;p13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13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476842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1373463" y="1294233"/>
            <a:ext cx="9438300" cy="4440756"/>
          </a:xfrm>
          <a:prstGeom prst="rect">
            <a:avLst/>
          </a:prstGeom>
        </p:spPr>
      </p:pic>
      <p:pic>
        <p:nvPicPr>
          <p:cNvPr id="765535484" name=""/>
          <p:cNvPicPr>
            <a:picLocks noChangeAspect="1"/>
          </p:cNvPicPr>
          <p:nvPr/>
        </p:nvPicPr>
        <p:blipFill>
          <a:blip r:embed="rId8"/>
          <a:srcRect l="0" t="0" r="0" b="0"/>
          <a:stretch/>
        </p:blipFill>
        <p:spPr bwMode="auto">
          <a:xfrm flipH="0" flipV="0">
            <a:off x="8057374" y="2541069"/>
            <a:ext cx="1129894" cy="1440378"/>
          </a:xfrm>
          <a:prstGeom prst="rect">
            <a:avLst/>
          </a:prstGeom>
        </p:spPr>
      </p:pic>
      <p:pic>
        <p:nvPicPr>
          <p:cNvPr id="891609467" name="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 flipH="0" flipV="0">
            <a:off x="3144062" y="2603362"/>
            <a:ext cx="1124235" cy="1378086"/>
          </a:xfrm>
          <a:prstGeom prst="rect">
            <a:avLst/>
          </a:prstGeom>
        </p:spPr>
      </p:pic>
      <p:pic>
        <p:nvPicPr>
          <p:cNvPr id="276526871" name="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 rot="0" flipH="0" flipV="0">
            <a:off x="5601600" y="2541599"/>
            <a:ext cx="1134000" cy="1389600"/>
          </a:xfrm>
          <a:prstGeom prst="rect">
            <a:avLst/>
          </a:prstGeom>
        </p:spPr>
      </p:pic>
      <p:pic>
        <p:nvPicPr>
          <p:cNvPr id="877268117" name="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 flipH="0" flipV="0">
            <a:off x="6834999" y="2517384"/>
            <a:ext cx="1156132" cy="1413815"/>
          </a:xfrm>
          <a:prstGeom prst="rect">
            <a:avLst/>
          </a:prstGeom>
        </p:spPr>
      </p:pic>
      <p:pic>
        <p:nvPicPr>
          <p:cNvPr id="66050668" name="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 flipH="0" flipV="0">
            <a:off x="4403331" y="2603362"/>
            <a:ext cx="1066417" cy="13780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0" name="Google Shape;460;p14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1" name="Google Shape;461;p14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2" name="Google Shape;462;p14"/>
          <p:cNvSpPr/>
          <p:nvPr/>
        </p:nvSpPr>
        <p:spPr bwMode="auto">
          <a:xfrm>
            <a:off x="-6774" y="-34424"/>
            <a:ext cx="12192003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3" name="Google Shape;463;p14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00000000-1234-1234-1234-123412341234}" type="slidenum">
              <a:rPr lang="ru-RU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12</a:t>
            </a:fld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64" name="Google Shape;464;p14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4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4"/>
          <p:cNvSpPr txBox="1"/>
          <p:nvPr/>
        </p:nvSpPr>
        <p:spPr bwMode="auto">
          <a:xfrm>
            <a:off x="1528805" y="-15812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КОНТАКТЫ</a:t>
            </a:r>
            <a:endParaRPr/>
          </a:p>
        </p:txBody>
      </p:sp>
      <p:pic>
        <p:nvPicPr>
          <p:cNvPr id="467" name="Google Shape;467;p14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4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69" name="Google Shape;469;p14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  <a:noFill/>
          <a:ln>
            <a:noFill/>
          </a:ln>
        </p:spPr>
      </p:pic>
      <p:sp>
        <p:nvSpPr>
          <p:cNvPr id="1007434992" name=""/>
          <p:cNvSpPr txBox="1"/>
          <p:nvPr/>
        </p:nvSpPr>
        <p:spPr bwMode="auto">
          <a:xfrm flipH="0" flipV="0">
            <a:off x="941812" y="1533106"/>
            <a:ext cx="4585345" cy="11890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sz="2400" b="1">
                <a:latin typeface="Liberation Sans"/>
                <a:ea typeface="Liberation Sans"/>
                <a:cs typeface="Liberation Sans"/>
              </a:rPr>
              <a:t>Кальченко Егор Андреевич</a:t>
            </a:r>
            <a:endParaRPr sz="2400" b="1">
              <a:latin typeface="Liberation Sans"/>
              <a:ea typeface="Liberation Sans"/>
              <a:cs typeface="Liberation Sans"/>
            </a:endParaRPr>
          </a:p>
          <a:p>
            <a:pPr algn="just">
              <a:defRPr/>
            </a:pPr>
            <a:endParaRPr sz="2400" b="1"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+7 905 928 5805</a:t>
            </a:r>
            <a:endParaRPr sz="2400">
              <a:latin typeface="Liberation Sans"/>
              <a:cs typeface="Liberation Sans"/>
            </a:endParaRPr>
          </a:p>
        </p:txBody>
      </p:sp>
      <p:pic>
        <p:nvPicPr>
          <p:cNvPr id="1875169642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7243762" y="1373562"/>
            <a:ext cx="3211142" cy="4289468"/>
          </a:xfrm>
          <a:prstGeom prst="rect">
            <a:avLst/>
          </a:prstGeom>
        </p:spPr>
      </p:pic>
      <p:pic>
        <p:nvPicPr>
          <p:cNvPr id="1459465955" name="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flipH="0" flipV="0">
            <a:off x="1104013" y="3612146"/>
            <a:ext cx="1753018" cy="1753018"/>
          </a:xfrm>
          <a:prstGeom prst="rect">
            <a:avLst/>
          </a:prstGeom>
        </p:spPr>
      </p:pic>
      <p:pic>
        <p:nvPicPr>
          <p:cNvPr id="78857851" name="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 flipH="0" flipV="0">
            <a:off x="3460237" y="3593718"/>
            <a:ext cx="1771447" cy="1771447"/>
          </a:xfrm>
          <a:prstGeom prst="rect">
            <a:avLst/>
          </a:prstGeom>
        </p:spPr>
      </p:pic>
      <p:sp>
        <p:nvSpPr>
          <p:cNvPr id="902691255" name=""/>
          <p:cNvSpPr txBox="1"/>
          <p:nvPr/>
        </p:nvSpPr>
        <p:spPr bwMode="auto">
          <a:xfrm flipH="0" flipV="0">
            <a:off x="3565561" y="3030256"/>
            <a:ext cx="1560798" cy="488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600" b="1"/>
              <a:t>telegram</a:t>
            </a:r>
            <a:endParaRPr sz="2600"/>
          </a:p>
        </p:txBody>
      </p:sp>
      <p:sp>
        <p:nvSpPr>
          <p:cNvPr id="1508951549" name=""/>
          <p:cNvSpPr txBox="1"/>
          <p:nvPr/>
        </p:nvSpPr>
        <p:spPr bwMode="auto">
          <a:xfrm flipH="0" flipV="0">
            <a:off x="1650837" y="3030256"/>
            <a:ext cx="659369" cy="488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600" b="1"/>
              <a:t>VK</a:t>
            </a:r>
            <a:endParaRPr sz="2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ПУТП">
      <a:dk1>
        <a:srgbClr val="8F00FF"/>
      </a:dk1>
      <a:lt1>
        <a:srgbClr val="FFFFFF"/>
      </a:lt1>
      <a:dk2>
        <a:srgbClr val="1B1B1B"/>
      </a:dk2>
      <a:lt2>
        <a:srgbClr val="B5D8E1"/>
      </a:lt2>
      <a:accent1>
        <a:srgbClr val="FD493D"/>
      </a:accent1>
      <a:accent2>
        <a:srgbClr val="FCAF1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On-screen Show (4:3)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Юлия Сальникова</dc:creator>
  <cp:keywords/>
  <dc:description/>
  <dc:identifier/>
  <dc:language/>
  <cp:lastModifiedBy>Артём Волков</cp:lastModifiedBy>
  <cp:revision>4</cp:revision>
  <dcterms:modified xsi:type="dcterms:W3CDTF">2024-06-07T10:01:58Z</dcterms:modified>
  <cp:category/>
  <cp:contentStatus/>
  <cp:version/>
</cp:coreProperties>
</file>