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5143500" cx="9144000"/>
  <p:notesSz cx="6858000" cy="9144000"/>
  <p:embeddedFontLst>
    <p:embeddedFont>
      <p:font typeface="Roboto Serif"/>
      <p:regular r:id="rId26"/>
      <p:bold r:id="rId27"/>
      <p:italic r:id="rId28"/>
      <p:boldItalic r:id="rId29"/>
    </p:embeddedFont>
    <p:embeddedFont>
      <p:font typeface="Roboto"/>
      <p:regular r:id="rId30"/>
      <p:bold r:id="rId31"/>
      <p:italic r:id="rId32"/>
      <p:boldItalic r:id="rId33"/>
    </p:embeddedFont>
    <p:embeddedFont>
      <p:font typeface="Franklin Gothic"/>
      <p:bold r:id="rId34"/>
    </p:embeddedFont>
    <p:embeddedFont>
      <p:font typeface="Lato"/>
      <p:regular r:id="rId35"/>
      <p:bold r:id="rId36"/>
      <p:italic r:id="rId37"/>
      <p:boldItalic r:id="rId38"/>
    </p:embeddedFont>
    <p:embeddedFont>
      <p:font typeface="Lato Black"/>
      <p:bold r:id="rId39"/>
      <p:boldItalic r:id="rId40"/>
    </p:embeddedFont>
    <p:embeddedFont>
      <p:font typeface="Helvetica Neue"/>
      <p:regular r:id="rId41"/>
      <p:bold r:id="rId42"/>
      <p:italic r:id="rId43"/>
      <p:boldItalic r:id="rId44"/>
    </p:embeddedFont>
    <p:embeddedFont>
      <p:font typeface="Lexend"/>
      <p:regular r:id="rId45"/>
      <p:bold r:id="rId46"/>
    </p:embeddedFont>
    <p:embeddedFont>
      <p:font typeface="PT Sans"/>
      <p:regular r:id="rId47"/>
      <p:bold r:id="rId48"/>
      <p:italic r:id="rId49"/>
      <p:boldItalic r:id="rId50"/>
    </p:embeddedFont>
    <p:embeddedFont>
      <p:font typeface="Comfortaa Medium"/>
      <p:regular r:id="rId51"/>
      <p:bold r:id="rId52"/>
    </p:embeddedFont>
    <p:embeddedFont>
      <p:font typeface="Comfortaa"/>
      <p:regular r:id="rId53"/>
      <p:bold r:id="rId5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CEC5CB6-014E-40C1-B32A-92E24ECAD81F}">
  <a:tblStyle styleId="{FCEC5CB6-014E-40C1-B32A-92E24ECAD81F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B14380BB-4E88-4D3D-B5AB-A08F4173D30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atoBlack-boldItalic.fntdata"/><Relationship Id="rId42" Type="http://schemas.openxmlformats.org/officeDocument/2006/relationships/font" Target="fonts/HelveticaNeue-bold.fntdata"/><Relationship Id="rId41" Type="http://schemas.openxmlformats.org/officeDocument/2006/relationships/font" Target="fonts/HelveticaNeue-regular.fntdata"/><Relationship Id="rId44" Type="http://schemas.openxmlformats.org/officeDocument/2006/relationships/font" Target="fonts/HelveticaNeue-boldItalic.fntdata"/><Relationship Id="rId43" Type="http://schemas.openxmlformats.org/officeDocument/2006/relationships/font" Target="fonts/HelveticaNeue-italic.fntdata"/><Relationship Id="rId46" Type="http://schemas.openxmlformats.org/officeDocument/2006/relationships/font" Target="fonts/Lexend-bold.fntdata"/><Relationship Id="rId45" Type="http://schemas.openxmlformats.org/officeDocument/2006/relationships/font" Target="fonts/Lexend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PTSans-bold.fntdata"/><Relationship Id="rId47" Type="http://schemas.openxmlformats.org/officeDocument/2006/relationships/font" Target="fonts/PTSans-regular.fntdata"/><Relationship Id="rId49" Type="http://schemas.openxmlformats.org/officeDocument/2006/relationships/font" Target="fonts/PTSans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oboto-bold.fntdata"/><Relationship Id="rId30" Type="http://schemas.openxmlformats.org/officeDocument/2006/relationships/font" Target="fonts/Roboto-regular.fntdata"/><Relationship Id="rId33" Type="http://schemas.openxmlformats.org/officeDocument/2006/relationships/font" Target="fonts/Roboto-boldItalic.fntdata"/><Relationship Id="rId32" Type="http://schemas.openxmlformats.org/officeDocument/2006/relationships/font" Target="fonts/Roboto-italic.fntdata"/><Relationship Id="rId35" Type="http://schemas.openxmlformats.org/officeDocument/2006/relationships/font" Target="fonts/Lato-regular.fntdata"/><Relationship Id="rId34" Type="http://schemas.openxmlformats.org/officeDocument/2006/relationships/font" Target="fonts/FranklinGothic-bold.fntdata"/><Relationship Id="rId37" Type="http://schemas.openxmlformats.org/officeDocument/2006/relationships/font" Target="fonts/Lato-italic.fntdata"/><Relationship Id="rId36" Type="http://schemas.openxmlformats.org/officeDocument/2006/relationships/font" Target="fonts/Lato-bold.fntdata"/><Relationship Id="rId39" Type="http://schemas.openxmlformats.org/officeDocument/2006/relationships/font" Target="fonts/LatoBlack-bold.fntdata"/><Relationship Id="rId38" Type="http://schemas.openxmlformats.org/officeDocument/2006/relationships/font" Target="fonts/Lato-bold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font" Target="fonts/RobotoSerif-regular.fntdata"/><Relationship Id="rId25" Type="http://schemas.openxmlformats.org/officeDocument/2006/relationships/slide" Target="slides/slide19.xml"/><Relationship Id="rId28" Type="http://schemas.openxmlformats.org/officeDocument/2006/relationships/font" Target="fonts/RobotoSerif-italic.fntdata"/><Relationship Id="rId27" Type="http://schemas.openxmlformats.org/officeDocument/2006/relationships/font" Target="fonts/RobotoSerif-bold.fntdata"/><Relationship Id="rId29" Type="http://schemas.openxmlformats.org/officeDocument/2006/relationships/font" Target="fonts/RobotoSerif-boldItalic.fntdata"/><Relationship Id="rId51" Type="http://schemas.openxmlformats.org/officeDocument/2006/relationships/font" Target="fonts/ComfortaaMedium-regular.fntdata"/><Relationship Id="rId50" Type="http://schemas.openxmlformats.org/officeDocument/2006/relationships/font" Target="fonts/PTSans-boldItalic.fntdata"/><Relationship Id="rId53" Type="http://schemas.openxmlformats.org/officeDocument/2006/relationships/font" Target="fonts/Comfortaa-regular.fntdata"/><Relationship Id="rId52" Type="http://schemas.openxmlformats.org/officeDocument/2006/relationships/font" Target="fonts/ComfortaaMedium-bold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54" Type="http://schemas.openxmlformats.org/officeDocument/2006/relationships/font" Target="fonts/Comfortaa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41a4ed44ca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" name="Google Shape;56;g241a4ed44ca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8ca77accf3_0_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g18ca77accf3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Начните с </a:t>
            </a:r>
            <a:r>
              <a:rPr b="1" lang="ru">
                <a:solidFill>
                  <a:schemeClr val="dk1"/>
                </a:solidFill>
              </a:rPr>
              <a:t>проблемы пользователя/заказчика</a:t>
            </a:r>
            <a:r>
              <a:rPr lang="ru">
                <a:solidFill>
                  <a:schemeClr val="dk1"/>
                </a:solidFill>
              </a:rPr>
              <a:t>, которую призван решить ваш проект.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Она не существует в вакууме — всегда есть кто-то, кто заинтересован в её решении, иначе это не проблема. Этот кто-то — ваш </a:t>
            </a:r>
            <a:r>
              <a:rPr b="1" lang="ru">
                <a:solidFill>
                  <a:schemeClr val="dk1"/>
                </a:solidFill>
              </a:rPr>
              <a:t>пользователь </a:t>
            </a:r>
            <a:r>
              <a:rPr lang="ru">
                <a:solidFill>
                  <a:schemeClr val="dk1"/>
                </a:solidFill>
              </a:rPr>
              <a:t>или заказчик.  Он может и не являться вашим непосредственным заказчиком, но вы так или иначе действуете в его интересах. Обычно это не один человек, а группа людей, объединенных каким-то признаком.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Возможно вместо слова “проблема” вам больше подойдёт “нерешённая задача”, “неудовлетворённая потребность”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Здесь также уместно указать, почему эта проблема возникает / почему потребность не удовлетворяется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Скорее всего, нужно будет указать контекст (при каких условиях наблюдается проблема)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Если актуальность / серьезность проблемы не всем очевидна, скажите несколько слов о последствиях. Описывая проблему, постарайтесь воздержаться от мнений и оценочных прилагательных, особенно эмоциональных (“катастрофические последствия”, “колоссальный ущерб”) — гораздо лучше то же самое изложить в цифрах и фактах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595959"/>
                </a:solidFill>
              </a:rPr>
              <a:t>Во время демонстрации шаблона необходимо ответить на следующие вопросы: 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чью проблему вы решаете (ваш пользователь)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почему проблема возникает, в чем состоит проблема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какое решение вы собираетесь делать для вашего пользователя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кто является вовлеченной стороной в ваш проект, то есть влияет на него 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Если вы выполняете заказную задачу, расскажите о компании-заказчике и причинах, по которой у нее возникла задача (какую проблему надо решить?), в какой форме заказчик ждет результата? Какие технические, экономические и этические ограничения необходимо учитывать при решении задачи? С какими системами заказчика придется работать?</a:t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пример 2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Для кого (целевой сегмент)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(текущая  альтернатива)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наш продукт (ваша продуктовая  категория)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(ключевое решение)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в отличие (альтернативные решения)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мы делаем (ключевой функционал  вашего продукта для конкретного  решения проблемы)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пример: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Для молодых людей, живущих в городах до 1 млн.  жителей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качеством и полнотой информации  о городских мероприятиях и событий в пабликах  вКонтакте и Одноклассниках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Наш продукт – это интернет-сайт и мобильное  приложение –афиша городских мероприятий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найти самое интересное  мероприятие или событие в своем городе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В отличие от afisha.ru и timeout.ru, которым не интересно  публиковать мероприятия в малых городах и с  потенциальным количеством посетителей до 500  человек, мы умеем и любим собирать контент для  регионов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У нас есть платформа для организаторов мероприятий,  сайт и мобильное приложение для пользователей, а также партнерства с крупными агрегаторами событий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пример 3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[Название проекта/стартапа] помогает [название  клиентского сегмента] решить [название проблемы] с помощью  [технология/ценностное предложение]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Пример: Все Эвакуаторы помогают автолюбителям в любой части  России получить эвакуацию и автотехпомощь на дороге 24 часа в  сутки 7 дней в неделю по минимальной цене.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8ca77accf3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18ca77accf3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Портрет целевого клиента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Кто ваш клиент ? Как он принимает решение? Какой у него есть бюджет на решение проблемы , которую вы собираетесь закрывать ?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какой ситуации  клиент сталкивается с проблемой ?  Как он решает ее сейчас?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rgbClr val="9900FF"/>
                </a:solidFill>
              </a:rPr>
              <a:t>для заказных проектов:</a:t>
            </a:r>
            <a:r>
              <a:rPr b="1" lang="ru" sz="1200">
                <a:solidFill>
                  <a:schemeClr val="dk1"/>
                </a:solidFill>
              </a:rPr>
              <a:t> </a:t>
            </a:r>
            <a:r>
              <a:rPr lang="ru" sz="1200">
                <a:solidFill>
                  <a:schemeClr val="dk1"/>
                </a:solidFill>
              </a:rPr>
              <a:t>Кто ваш заказчик? Кто пользователи решения, которое вы делаете для заказчика?</a:t>
            </a:r>
            <a:endParaRPr sz="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8ca77accf3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8ca77accf3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слайды 3-4 можно объединить</a:t>
            </a:r>
            <a:br>
              <a:rPr lang="ru"/>
            </a:br>
            <a:br>
              <a:rPr lang="ru"/>
            </a:br>
            <a:r>
              <a:rPr lang="ru">
                <a:solidFill>
                  <a:srgbClr val="9900FF"/>
                </a:solidFill>
              </a:rPr>
              <a:t>для заказных проектов</a:t>
            </a:r>
            <a:r>
              <a:rPr b="1" lang="ru">
                <a:solidFill>
                  <a:schemeClr val="dk1"/>
                </a:solidFill>
              </a:rPr>
              <a:t> </a:t>
            </a:r>
            <a:r>
              <a:rPr lang="ru">
                <a:solidFill>
                  <a:schemeClr val="dk1"/>
                </a:solidFill>
              </a:rPr>
              <a:t>Как вы коммуницируете с заказчиком? Получали ли обратную связь по промежуточным стадиям решения? Как часто общаетесь? Кто ваши контактные лица?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8ca77accf3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8ca77accf3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9da75f02a0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9da75f02a0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8ca77accf3_0_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8ca77accf3_0_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300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633" lvl="0" marL="77452" marR="203295" rtl="0" algn="l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996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87f2a0a7e8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87f2a0a7e8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300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633" lvl="0" marL="77452" marR="203295" rtl="0" algn="l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996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9da75f02a0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9da75f02a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8ca77accf3_0_5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g18ca77accf3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FF0000"/>
                </a:solidFill>
              </a:rPr>
              <a:t>можно заполнить только одну из таблиц: слайд 9 или 10 или сделать слайд 11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8ca77accf3_0_3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8ca77accf3_0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предположения о монетизации и бизнес-модели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8ca77accf3_0_3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18ca77accf3_0_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8ca77accf3_0_3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8ca77accf3_0_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18ca77accf3_0_3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18ca77accf3_0_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сделать самые первые расчеты, прикидки,  пусть и “сырые”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18ca77accf3_0_3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18ca77accf3_0_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сделать самые первые расчеты, прикидки,  пусть и “сырые”</a:t>
            </a:r>
            <a:br>
              <a:rPr lang="ru" sz="1200">
                <a:solidFill>
                  <a:schemeClr val="dk1"/>
                </a:solidFill>
              </a:rPr>
            </a:b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хорошо бы знать прогноз продаж, отчет о прибылях и убытках и прогноз движения денежных средств минимум на три года. НО в презентации не должно быть углубленных таблиц, которые будет трудно читать. Можно ограничить себя диаграммами, которые показывают продажи, общее количество клиентов, общие расходы и прибыль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8ca77accf3_0_3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18ca77accf3_0_3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8f23f6131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18f23f6131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8ca77accf3_0_6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Почему вы и ваша команда – подходящие люди, чтобы построить и вырастить эту компанию? Какой опыт есть у вас, которого нет у других? Выделите ключевых членов команды, их успехи в других компаниях и ключевые знания, которые они привносят.</a:t>
            </a:r>
            <a:endParaRPr sz="9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g18ca77accf3_0_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1a49a0e116a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g1a49a0e116a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 1">
  <p:cSld name="TITLE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228600" lvl="0" marL="4572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1pPr>
            <a:lvl2pPr indent="-228600" lvl="1" marL="9144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2pPr>
            <a:lvl3pPr indent="-228600" lvl="2" marL="13716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3pPr>
            <a:lvl4pPr indent="-228600" lvl="3" marL="18288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4pPr>
            <a:lvl5pPr indent="-228600" lvl="4" marL="22860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5pPr>
            <a:lvl6pPr indent="-317500" lvl="5" marL="2743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321386" y="4811072"/>
            <a:ext cx="1941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7.png"/><Relationship Id="rId7" Type="http://schemas.openxmlformats.org/officeDocument/2006/relationships/image" Target="../media/image23.png"/><Relationship Id="rId8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9.png"/><Relationship Id="rId5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8.png"/><Relationship Id="rId4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drive.google.com/file/d/10isTsCVbhy_L-pfaViT58GTxueE6Dcas/view" TargetMode="External"/><Relationship Id="rId4" Type="http://schemas.openxmlformats.org/officeDocument/2006/relationships/image" Target="../media/image3.jpg"/><Relationship Id="rId5" Type="http://schemas.openxmlformats.org/officeDocument/2006/relationships/image" Target="../media/image8.png"/><Relationship Id="rId6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/Relationships>
</file>

<file path=ppt/slides/_rels/slide18.xml.rels><?xml version="1.0" encoding="UTF-8" standalone="yes"?><Relationships xmlns="http://schemas.openxmlformats.org/package/2006/relationships"><Relationship Id="rId11" Type="http://schemas.openxmlformats.org/officeDocument/2006/relationships/image" Target="../media/image21.jpg"/><Relationship Id="rId10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18.png"/><Relationship Id="rId5" Type="http://schemas.openxmlformats.org/officeDocument/2006/relationships/image" Target="../media/image22.png"/><Relationship Id="rId6" Type="http://schemas.openxmlformats.org/officeDocument/2006/relationships/image" Target="../media/image19.png"/><Relationship Id="rId7" Type="http://schemas.openxmlformats.org/officeDocument/2006/relationships/image" Target="../media/image25.png"/><Relationship Id="rId8" Type="http://schemas.openxmlformats.org/officeDocument/2006/relationships/image" Target="../media/image20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Relationship Id="rId4" Type="http://schemas.openxmlformats.org/officeDocument/2006/relationships/image" Target="../media/image15.png"/><Relationship Id="rId5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14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59" name="Google Shape;59;p1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" name="Google Shape;60;p1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" name="Google Shape;61;p1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2" name="Google Shape;62;p1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" name="Google Shape;63;p1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64" name="Google Shape;6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1059897" y="1412753"/>
            <a:ext cx="7024200" cy="6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2540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b="1" lang="ru" sz="3700">
                <a:solidFill>
                  <a:srgbClr val="2F5496"/>
                </a:solidFill>
                <a:latin typeface="Lexend"/>
                <a:ea typeface="Lexend"/>
                <a:cs typeface="Lexend"/>
                <a:sym typeface="Lexend"/>
              </a:rPr>
              <a:t>НеПластырь</a:t>
            </a:r>
            <a:endParaRPr i="0" sz="3700" u="none" cap="none" strike="noStrik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11600" y="1245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986200" y="171525"/>
            <a:ext cx="2111457" cy="9028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1160721" y="2051454"/>
            <a:ext cx="6965700" cy="4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5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Название команды: «</a:t>
            </a:r>
            <a:r>
              <a:rPr b="1" lang="ru" sz="25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НеМедики</a:t>
            </a:r>
            <a:r>
              <a:rPr b="1" i="0" lang="ru" sz="25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»</a:t>
            </a:r>
            <a:endParaRPr b="1" i="0" sz="2500" u="none" cap="none" strike="noStrike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11100" y="217977"/>
            <a:ext cx="1968699" cy="691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16850" y="3937875"/>
            <a:ext cx="1195574" cy="1205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/>
        </p:nvSpPr>
        <p:spPr>
          <a:xfrm>
            <a:off x="481750" y="1609650"/>
            <a:ext cx="3997500" cy="19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6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Какую проблему решаем:</a:t>
            </a:r>
            <a:endParaRPr b="1" sz="1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наш пользователь нуждается в  обработке микротравм (ссадин, порезов, царапин, неглубоких ран, воспалений), но обычный пластырь  плохо держится, оставляет клеевые следы и не позволяет коже полноценно дышать    </a:t>
            </a:r>
            <a:endParaRPr sz="1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4572000" y="1624975"/>
            <a:ext cx="4121700" cy="20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Какое решение предлагаем:</a:t>
            </a:r>
            <a:endParaRPr b="1" sz="1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для закрытия и восстановления различных типов повреждений кожного покрова и ускорения естественной регенерации в период заживления, а также в качестве кровоостанавливающего средства.</a:t>
            </a:r>
            <a:endParaRPr sz="1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221650" y="902144"/>
            <a:ext cx="45177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8" name="Google Shape;78;p15"/>
          <p:cNvSpPr/>
          <p:nvPr/>
        </p:nvSpPr>
        <p:spPr>
          <a:xfrm>
            <a:off x="1262850" y="4329875"/>
            <a:ext cx="6618300" cy="5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12700" rtl="0" algn="l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Рынок НТИ: Хелснет </a:t>
            </a:r>
            <a:endParaRPr b="1" sz="11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12700" rtl="0" algn="l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Сквозная технология: Нано-, био-, информационные и когнитивные технологии</a:t>
            </a:r>
            <a:endParaRPr b="1" sz="11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1262859" y="51253"/>
            <a:ext cx="7101600" cy="3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Ценностное  предложение</a:t>
            </a:r>
            <a:endParaRPr sz="2400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0" name="Google Shape;80;p15"/>
          <p:cNvSpPr txBox="1"/>
          <p:nvPr/>
        </p:nvSpPr>
        <p:spPr>
          <a:xfrm>
            <a:off x="569392" y="519333"/>
            <a:ext cx="6737100" cy="3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Название проекта: НеПластырь</a:t>
            </a:r>
            <a:endParaRPr b="1" sz="1800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81" name="Google Shape;81;p15"/>
          <p:cNvSpPr txBox="1"/>
          <p:nvPr/>
        </p:nvSpPr>
        <p:spPr>
          <a:xfrm>
            <a:off x="490150" y="1000900"/>
            <a:ext cx="8160600" cy="477000"/>
          </a:xfrm>
          <a:prstGeom prst="rect">
            <a:avLst/>
          </a:prstGeom>
          <a:noFill/>
          <a:ln cap="flat" cmpd="sng" w="381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Наш  пользователь:</a:t>
            </a:r>
            <a:r>
              <a:rPr lang="ru" sz="19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человек, получивший повреждения кожи.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654600" y="583000"/>
            <a:ext cx="7834800" cy="1732800"/>
          </a:xfrm>
          <a:prstGeom prst="rect">
            <a:avLst/>
          </a:prstGeom>
          <a:effectLst>
            <a:outerShdw blurRad="71438" rotWithShape="0" algn="bl" dist="47625">
              <a:srgbClr val="000000">
                <a:alpha val="14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685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Портрет целевого клиента:</a:t>
            </a:r>
            <a:r>
              <a:rPr b="1" lang="ru" sz="6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 b="1" sz="66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627"/>
              <a:buFont typeface="Comfortaa"/>
              <a:buChar char="-"/>
            </a:pPr>
            <a:r>
              <a:rPr lang="ru" sz="645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повара, работающие с острыми предметами;</a:t>
            </a:r>
            <a:endParaRPr sz="645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30993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fortaa"/>
              <a:buChar char="-"/>
            </a:pPr>
            <a:r>
              <a:rPr lang="ru" sz="645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дачники, которые могут получить травму при работе с садовым инвентарем, колючими растениями;</a:t>
            </a:r>
            <a:endParaRPr sz="645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30993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fortaa"/>
              <a:buChar char="-"/>
            </a:pPr>
            <a:r>
              <a:rPr lang="ru" sz="645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люди, получившие царапины или укусы от животных;</a:t>
            </a:r>
            <a:endParaRPr sz="645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30993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fortaa"/>
              <a:buChar char="-"/>
            </a:pPr>
            <a:r>
              <a:rPr lang="ru" sz="645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человек получивший травму при маникюре.</a:t>
            </a:r>
            <a:endParaRPr sz="645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7" name="Google Shape;87;p16"/>
          <p:cNvSpPr txBox="1"/>
          <p:nvPr/>
        </p:nvSpPr>
        <p:spPr>
          <a:xfrm rot="-512">
            <a:off x="2309375" y="53816"/>
            <a:ext cx="6047100" cy="6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Целевая аудитория Потребители</a:t>
            </a:r>
            <a:endParaRPr b="1" sz="2400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6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88" name="Google Shape;8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5850" y="2474537"/>
            <a:ext cx="2182800" cy="161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88250" y="2594737"/>
            <a:ext cx="2368175" cy="13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53600" y="2445375"/>
            <a:ext cx="1675225" cy="167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/>
          <p:nvPr>
            <p:ph idx="1" type="body"/>
          </p:nvPr>
        </p:nvSpPr>
        <p:spPr>
          <a:xfrm>
            <a:off x="508900" y="549050"/>
            <a:ext cx="3819000" cy="1359900"/>
          </a:xfrm>
          <a:prstGeom prst="rect">
            <a:avLst/>
          </a:prstGeom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fontScale="4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4000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“Обычный лейкопластырь закрывает порез, приходиться переклеивать после каждого мытья рук ”</a:t>
            </a:r>
            <a:endParaRPr i="1">
              <a:solidFill>
                <a:schemeClr val="dk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96" name="Google Shape;96;p17"/>
          <p:cNvSpPr txBox="1"/>
          <p:nvPr/>
        </p:nvSpPr>
        <p:spPr>
          <a:xfrm>
            <a:off x="677825" y="78575"/>
            <a:ext cx="77664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1900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Инсайты, полученные из интервью с пользователями</a:t>
            </a:r>
            <a:endParaRPr sz="2300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6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7" name="Google Shape;97;p17"/>
          <p:cNvSpPr txBox="1"/>
          <p:nvPr/>
        </p:nvSpPr>
        <p:spPr>
          <a:xfrm>
            <a:off x="4625575" y="549050"/>
            <a:ext cx="3313800" cy="648000"/>
          </a:xfrm>
          <a:prstGeom prst="rect">
            <a:avLst/>
          </a:prstGeom>
          <a:noFill/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“Открытая ранка кровит когда заденешь”</a:t>
            </a:r>
            <a:endParaRPr sz="400"/>
          </a:p>
        </p:txBody>
      </p:sp>
      <p:pic>
        <p:nvPicPr>
          <p:cNvPr id="98" name="Google Shape;9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7850" y="1908950"/>
            <a:ext cx="2561575" cy="256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1800" y="2335600"/>
            <a:ext cx="2992749" cy="20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7"/>
          <p:cNvSpPr txBox="1"/>
          <p:nvPr/>
        </p:nvSpPr>
        <p:spPr>
          <a:xfrm>
            <a:off x="4625575" y="1528525"/>
            <a:ext cx="3313800" cy="648000"/>
          </a:xfrm>
          <a:prstGeom prst="rect">
            <a:avLst/>
          </a:prstGeom>
          <a:noFill/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“Не залеченная ранка от заусенца часто воспаляется”</a:t>
            </a:r>
            <a:endParaRPr sz="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8"/>
          <p:cNvSpPr txBox="1"/>
          <p:nvPr>
            <p:ph idx="1" type="body"/>
          </p:nvPr>
        </p:nvSpPr>
        <p:spPr>
          <a:xfrm>
            <a:off x="338550" y="1048650"/>
            <a:ext cx="4140900" cy="284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850">
                <a:solidFill>
                  <a:schemeClr val="dk1"/>
                </a:solidFill>
              </a:rPr>
              <a:t>AS-IS</a:t>
            </a:r>
            <a:endParaRPr b="1" sz="285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ru" sz="1833">
                <a:solidFill>
                  <a:schemeClr val="dk1"/>
                </a:solidFill>
              </a:rPr>
              <a:t>На данный момент использование уже имеющихся  жидких пластырей может  вызывать аллергическую реакцию, жжение, дискомфорт, стягивание кожи.</a:t>
            </a:r>
            <a:endParaRPr i="1" sz="1833">
              <a:solidFill>
                <a:schemeClr val="dk1"/>
              </a:solidFill>
            </a:endParaRPr>
          </a:p>
        </p:txBody>
      </p:sp>
      <p:sp>
        <p:nvSpPr>
          <p:cNvPr id="106" name="Google Shape;106;p18"/>
          <p:cNvSpPr txBox="1"/>
          <p:nvPr>
            <p:ph idx="2" type="body"/>
          </p:nvPr>
        </p:nvSpPr>
        <p:spPr>
          <a:xfrm>
            <a:off x="4245250" y="1048650"/>
            <a:ext cx="4340700" cy="251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chemeClr val="dk1"/>
                </a:solidFill>
              </a:rPr>
              <a:t>TO BE</a:t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ru" sz="1800">
                <a:solidFill>
                  <a:schemeClr val="dk1"/>
                </a:solidFill>
              </a:rPr>
              <a:t>Жидкое гидрогелевое средство с антибактериальным эффектом, заполняющее рану и образующее на коже стабильную воздухопроницаемую пленку.</a:t>
            </a:r>
            <a:endParaRPr i="1" sz="1800">
              <a:solidFill>
                <a:schemeClr val="dk1"/>
              </a:solidFill>
            </a:endParaRPr>
          </a:p>
        </p:txBody>
      </p:sp>
      <p:sp>
        <p:nvSpPr>
          <p:cNvPr id="107" name="Google Shape;107;p18"/>
          <p:cNvSpPr txBox="1"/>
          <p:nvPr/>
        </p:nvSpPr>
        <p:spPr>
          <a:xfrm>
            <a:off x="1151450" y="40244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Пользовательский сценарий</a:t>
            </a:r>
            <a:endParaRPr sz="7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/>
          <p:nvPr>
            <p:ph type="title"/>
          </p:nvPr>
        </p:nvSpPr>
        <p:spPr>
          <a:xfrm>
            <a:off x="311700" y="151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E4E79"/>
                </a:solidFill>
              </a:rPr>
              <a:t>Объем рынка и его динамика</a:t>
            </a:r>
            <a:endParaRPr>
              <a:solidFill>
                <a:srgbClr val="1E4E79"/>
              </a:solidFill>
            </a:endParaRPr>
          </a:p>
        </p:txBody>
      </p:sp>
      <p:pic>
        <p:nvPicPr>
          <p:cNvPr id="113" name="Google Shape;11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850" y="797750"/>
            <a:ext cx="3736124" cy="4138476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9"/>
          <p:cNvSpPr txBox="1"/>
          <p:nvPr/>
        </p:nvSpPr>
        <p:spPr>
          <a:xfrm>
            <a:off x="923950" y="1250775"/>
            <a:ext cx="2241600" cy="9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</a:rPr>
              <a:t>PAM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</a:rPr>
              <a:t>18,1 млрд рублей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15" name="Google Shape;115;p19"/>
          <p:cNvSpPr txBox="1"/>
          <p:nvPr/>
        </p:nvSpPr>
        <p:spPr>
          <a:xfrm>
            <a:off x="916800" y="2099300"/>
            <a:ext cx="2116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</a:rPr>
              <a:t>TAM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</a:rPr>
              <a:t>7,2 </a:t>
            </a:r>
            <a:r>
              <a:rPr lang="ru" sz="1800">
                <a:solidFill>
                  <a:schemeClr val="dk1"/>
                </a:solidFill>
              </a:rPr>
              <a:t>млрд 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16" name="Google Shape;116;p19"/>
          <p:cNvSpPr txBox="1"/>
          <p:nvPr/>
        </p:nvSpPr>
        <p:spPr>
          <a:xfrm>
            <a:off x="1479100" y="2926875"/>
            <a:ext cx="1131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</a:rPr>
              <a:t>SAM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</a:rPr>
              <a:t>2,5 </a:t>
            </a:r>
            <a:r>
              <a:rPr lang="ru" sz="1800">
                <a:solidFill>
                  <a:schemeClr val="dk1"/>
                </a:solidFill>
              </a:rPr>
              <a:t>млрд 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17" name="Google Shape;117;p19"/>
          <p:cNvSpPr txBox="1"/>
          <p:nvPr/>
        </p:nvSpPr>
        <p:spPr>
          <a:xfrm>
            <a:off x="1384875" y="3838250"/>
            <a:ext cx="12255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</a:rPr>
              <a:t>SOM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</a:rPr>
              <a:t>125 млн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18" name="Google Shape;118;p19"/>
          <p:cNvSpPr txBox="1"/>
          <p:nvPr/>
        </p:nvSpPr>
        <p:spPr>
          <a:xfrm>
            <a:off x="4056125" y="664150"/>
            <a:ext cx="5088000" cy="44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marR="30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ru" sz="16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PAM (Potential Available Market) — потенциально доступный рынок.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30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30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ru" sz="16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TAM (Total Addressable Market) — общий объем рынка, на котором можно продать ваш продукт(бинты, тканевые пластыри, жидкие пластыри и т.д.)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30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30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ru" sz="16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SAM(Served/Serviceable Available Market)— это рынок прямых конкурентов и аналогов( в нашем случае это рынок жидких пластырей) 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30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30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ru" sz="16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SOM (Serviceable &amp; Obtainable Market) — реально достижимый </a:t>
            </a:r>
            <a:r>
              <a:rPr lang="ru" sz="16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объем</a:t>
            </a:r>
            <a:r>
              <a:rPr lang="ru" sz="16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рынка, доля от SAM (жидкий пластырь нашего производства)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30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/>
          <p:nvPr>
            <p:ph idx="1" type="body"/>
          </p:nvPr>
        </p:nvSpPr>
        <p:spPr>
          <a:xfrm>
            <a:off x="372475" y="575575"/>
            <a:ext cx="8142600" cy="199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ru" sz="6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 sz="64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 sz="5600">
                <a:solidFill>
                  <a:schemeClr val="dk1"/>
                </a:solidFill>
              </a:rPr>
              <a:t>Состав: смесь ВМС природного происхождения (хитозан, альгинат натрия), хлоргексидин, глицерин, масло чайного дерева. </a:t>
            </a:r>
            <a:endParaRPr i="1" sz="56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 sz="5600">
                <a:solidFill>
                  <a:schemeClr val="dk1"/>
                </a:solidFill>
              </a:rPr>
              <a:t>В упаковке прозрачная вязкая масса с приятным запахом. Не содержит спирта.</a:t>
            </a:r>
            <a:endParaRPr i="1" sz="56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 sz="5600">
                <a:solidFill>
                  <a:schemeClr val="dk1"/>
                </a:solidFill>
              </a:rPr>
              <a:t>При нанесении на кожу стабилизируется в течение 2-7 минут при температуре 22-24 град, образуя формоустойчивую защитную плёнку на повреждённом участке.</a:t>
            </a:r>
            <a:endParaRPr i="1" sz="56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 sz="5600">
                <a:solidFill>
                  <a:schemeClr val="dk1"/>
                </a:solidFill>
              </a:rPr>
              <a:t>Толщина пленки после одного нанесения 2-2,5 мм. Не липкая. Водостойка.</a:t>
            </a:r>
            <a:endParaRPr i="1" sz="56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i="1" lang="ru" sz="5600">
                <a:solidFill>
                  <a:schemeClr val="dk1"/>
                </a:solidFill>
              </a:rPr>
              <a:t>Обладает выраженным антибактериальным эффектом.</a:t>
            </a:r>
            <a:endParaRPr i="1" sz="56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i="1" sz="56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t/>
            </a:r>
            <a:endParaRPr sz="56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124" name="Google Shape;124;p20"/>
          <p:cNvSpPr txBox="1"/>
          <p:nvPr/>
        </p:nvSpPr>
        <p:spPr>
          <a:xfrm>
            <a:off x="5184730" y="259094"/>
            <a:ext cx="3588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Описание продукта</a:t>
            </a:r>
            <a:endParaRPr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/>
          <p:nvPr>
            <p:ph idx="1" type="body"/>
          </p:nvPr>
        </p:nvSpPr>
        <p:spPr>
          <a:xfrm>
            <a:off x="301775" y="615300"/>
            <a:ext cx="8203200" cy="3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sz="1400">
                <a:solidFill>
                  <a:schemeClr val="dk1"/>
                </a:solidFill>
              </a:rPr>
              <a:t>Пластырь представляет собой вязкую массу, которая при нанесении на кожу заполняет микроповреждения и через 2-10 мин образует пленку.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sz="1400">
                <a:solidFill>
                  <a:schemeClr val="dk1"/>
                </a:solidFill>
              </a:rPr>
              <a:t>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sz="1400">
                <a:solidFill>
                  <a:schemeClr val="dk1"/>
                </a:solidFill>
              </a:rPr>
              <a:t>Эластичная прочная пленка надежно защищает раневую поверхность от загрязнений и бактерий, можно нанести средство в несколько слоев для закрепления.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sz="1400">
                <a:solidFill>
                  <a:schemeClr val="dk1"/>
                </a:solidFill>
              </a:rPr>
              <a:t>Прозрачный пластырь практически незаметен и не привлекает внимания. Полимерная основа продукта придает эластичность — пленка не стягивает кожу, не препятствует движениям и удобно фиксируется на сгибах. Обеспечивает воздухопроницаемость — кожа «дышит» и быстрее восстанавливается.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30" name="Google Shape;130;p21"/>
          <p:cNvSpPr txBox="1"/>
          <p:nvPr/>
        </p:nvSpPr>
        <p:spPr>
          <a:xfrm>
            <a:off x="1534500" y="329100"/>
            <a:ext cx="60750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Описание продукта</a:t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31" name="Google Shape;131;p21" title="lv_0_20231121221312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2325" y="2708475"/>
            <a:ext cx="2812650" cy="195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44075" y="2929575"/>
            <a:ext cx="1432550" cy="181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78175" y="2784425"/>
            <a:ext cx="1712599" cy="1955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1820"/>
              <a:t>Анализ антибактериальной эффективности</a:t>
            </a:r>
            <a:endParaRPr sz="1820"/>
          </a:p>
        </p:txBody>
      </p:sp>
      <p:sp>
        <p:nvSpPr>
          <p:cNvPr id="139" name="Google Shape;139;p22"/>
          <p:cNvSpPr txBox="1"/>
          <p:nvPr>
            <p:ph idx="1" type="body"/>
          </p:nvPr>
        </p:nvSpPr>
        <p:spPr>
          <a:xfrm>
            <a:off x="517925" y="1017725"/>
            <a:ext cx="3700800" cy="322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Антибактериальную активность оценивали  методом диффузии в агар в отношении штаммов микроорганизмов, взятых соскобом с кожи  по стандартной методике. </a:t>
            </a:r>
            <a:endParaRPr sz="1400">
              <a:solidFill>
                <a:srgbClr val="33333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Зоны задержки роста бактерий замеряли через 18-24 часов культивирования. Антибактериальную активность оценивали по диаметру зоны угнетения роста микроорганизмов. 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0" name="Google Shape;14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3750" y="913550"/>
            <a:ext cx="2785625" cy="353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type="title"/>
          </p:nvPr>
        </p:nvSpPr>
        <p:spPr>
          <a:xfrm>
            <a:off x="3595860" y="-66449"/>
            <a:ext cx="6240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lang="ru" sz="2100">
                <a:latin typeface="Comic Sans MS"/>
                <a:ea typeface="Comic Sans MS"/>
                <a:cs typeface="Comic Sans MS"/>
                <a:sym typeface="Comic Sans MS"/>
              </a:rPr>
              <a:t>Конкуренты/аналоги</a:t>
            </a:r>
            <a:br>
              <a:rPr lang="ru" sz="2400"/>
            </a:br>
            <a:endParaRPr/>
          </a:p>
        </p:txBody>
      </p:sp>
      <p:graphicFrame>
        <p:nvGraphicFramePr>
          <p:cNvPr id="146" name="Google Shape;146;p23"/>
          <p:cNvGraphicFramePr/>
          <p:nvPr/>
        </p:nvGraphicFramePr>
        <p:xfrm>
          <a:off x="698775" y="4346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{FCEC5CB6-014E-40C1-B32A-92E24ECAD81F}</a:tableStyleId>
              </a:tblPr>
              <a:tblGrid>
                <a:gridCol w="1321250"/>
                <a:gridCol w="2397375"/>
                <a:gridCol w="1426750"/>
                <a:gridCol w="1668375"/>
                <a:gridCol w="1149625"/>
              </a:tblGrid>
              <a:tr h="610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Название конкурентов/ аналогов</a:t>
                      </a:r>
                      <a:endParaRPr b="1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Описание аналога (характеристики)</a:t>
                      </a:r>
                      <a:endParaRPr b="1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Преимущества</a:t>
                      </a:r>
                      <a:endParaRPr b="1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Недостатки</a:t>
                      </a:r>
                      <a:endParaRPr b="1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Что можно позаимствовать?</a:t>
                      </a:r>
                      <a:endParaRPr b="1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41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LUXPLAST </a:t>
                      </a:r>
                      <a:endParaRPr b="1" sz="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Средство обладает повышенным антибактериальным и регенерирующим эффектом. Образует на коже защитную водоотталкивающую пленку, которая защищает поврежденный участок кожи от загрязнений, бактерий, воды. </a:t>
                      </a:r>
                      <a:endParaRPr b="1" sz="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Удобно брать с собой, долго держится, хорошо заживают раны</a:t>
                      </a:r>
                      <a:endParaRPr b="1" sz="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Как вода, при нанесении жжёт, даже на маленькой ране не останавливает кровотечение, может немного содрать кожу, приходится накладывать несколько слоёв, при контакте с водой быстро смывается, дорого, стягивает кожу</a:t>
                      </a:r>
                      <a:endParaRPr b="1" sz="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Водостойкость, антибактериальный эффект</a:t>
                      </a:r>
                      <a:endParaRPr b="1" sz="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1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АФАПЛАСТ</a:t>
                      </a:r>
                      <a:endParaRPr b="1" sz="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Эластичная прочная пленка надёжно защищает раневую поверхность от загрязнений и бактерий даже при высоких нагрузках-достаточно нанести средство в несколько слоёв для закрепления.</a:t>
                      </a:r>
                      <a:endParaRPr b="1" sz="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Легко распыляется,удобно брать с собой,не заметен на коже и доступная цена.</a:t>
                      </a:r>
                      <a:endParaRPr b="1" sz="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Держится не так долго, как заявлено производителем. В основе акриловый сополимер, может вызвать аллергические реакции.</a:t>
                      </a:r>
                      <a:endParaRPr b="1" sz="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Некоторые компоненты состава</a:t>
                      </a:r>
                      <a:endParaRPr b="1" sz="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19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Ферстэйд</a:t>
                      </a:r>
                      <a:endParaRPr b="1" sz="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Благодаря пантенолу обладает противовоспалительным действием, эффективно воздействует на обработанный участок кожи, ускоряет естественный процесс восстановления кожного покрова.</a:t>
                      </a:r>
                      <a:endParaRPr b="1" sz="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Удобно пользоваться, функции свои выполняет, заживляет быстро.</a:t>
                      </a:r>
                      <a:endParaRPr b="1" sz="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В отзывах людям не нравится эстетический вид продукта, есть противопоказания при применении. Содержит спирт - жжет при нанесении</a:t>
                      </a:r>
                      <a:endParaRPr b="1" sz="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Некоторые компоненты состава</a:t>
                      </a:r>
                      <a:endParaRPr b="1" sz="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19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Медицинский клей БФ</a:t>
                      </a:r>
                      <a:endParaRPr b="1" sz="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Применяют местно для взрослых и детей</a:t>
                      </a:r>
                      <a:endParaRPr b="1" sz="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Надёжно заклеивает порезы и заусенцы.</a:t>
                      </a:r>
                      <a:endParaRPr b="1" sz="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Повышенная чувствительность к компонентам препарата.</a:t>
                      </a:r>
                      <a:endParaRPr b="1" sz="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Детский возраст до 1 года.</a:t>
                      </a:r>
                      <a:endParaRPr b="1" sz="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Аллергические реакции</a:t>
                      </a:r>
                      <a:endParaRPr b="1" sz="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4"/>
          <p:cNvSpPr txBox="1"/>
          <p:nvPr>
            <p:ph idx="1" type="body"/>
          </p:nvPr>
        </p:nvSpPr>
        <p:spPr>
          <a:xfrm>
            <a:off x="743750" y="1083300"/>
            <a:ext cx="7838400" cy="383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78">
                <a:solidFill>
                  <a:schemeClr val="dk1"/>
                </a:solidFill>
              </a:rPr>
              <a:t>DIRECT SELLING / Прямые продажи</a:t>
            </a:r>
            <a:endParaRPr sz="1978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Мы будем осуществлять продвижение и продажу нашего продукта через сайты, на</a:t>
            </a:r>
            <a:endParaRPr>
              <a:solidFill>
                <a:srgbClr val="1A1A1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которых, непосредственно, покупатель сможет ознакомится с нашим жидким пластырем  и приобрести его онлайн.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Продажи  на маркетплейсах: WB,OZON, YANDEX MARKET, SBER MARKET.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/>
          </a:p>
        </p:txBody>
      </p:sp>
      <p:sp>
        <p:nvSpPr>
          <p:cNvPr id="152" name="Google Shape;152;p24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Монетизация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Модель коммерциализации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5"/>
          <p:cNvSpPr txBox="1"/>
          <p:nvPr/>
        </p:nvSpPr>
        <p:spPr>
          <a:xfrm>
            <a:off x="1679600" y="-3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Бизнес-модель</a:t>
            </a: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pSp>
        <p:nvGrpSpPr>
          <p:cNvPr id="159" name="Google Shape;159;p25"/>
          <p:cNvGrpSpPr/>
          <p:nvPr/>
        </p:nvGrpSpPr>
        <p:grpSpPr>
          <a:xfrm>
            <a:off x="311704" y="521350"/>
            <a:ext cx="8814991" cy="4678658"/>
            <a:chOff x="1981579" y="1859168"/>
            <a:chExt cx="16224905" cy="8443707"/>
          </a:xfrm>
        </p:grpSpPr>
        <p:grpSp>
          <p:nvGrpSpPr>
            <p:cNvPr id="160" name="Google Shape;160;p25"/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</p:grpSpPr>
          <p:sp>
            <p:nvSpPr>
              <p:cNvPr id="161" name="Google Shape;161;p25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" name="Google Shape;162;p25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" name="Google Shape;163;p25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" name="Google Shape;164;p25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" name="Google Shape;165;p25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" name="Google Shape;166;p25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" name="Google Shape;167;p25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" name="Google Shape;168;p25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" name="Google Shape;169;p25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70" name="Google Shape;170;p25"/>
            <p:cNvSpPr txBox="1"/>
            <p:nvPr/>
          </p:nvSpPr>
          <p:spPr>
            <a:xfrm>
              <a:off x="2049995" y="2073318"/>
              <a:ext cx="2894700" cy="483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lang="ru" sz="1200">
                  <a:latin typeface="Calibri"/>
                  <a:ea typeface="Calibri"/>
                  <a:cs typeface="Calibri"/>
                  <a:sym typeface="Calibri"/>
                </a:rPr>
                <a:t>1</a:t>
              </a:r>
              <a:r>
                <a:rPr b="1" i="0" lang="ru" sz="12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. Проблема и существующие альтернативы</a:t>
              </a:r>
              <a:endPara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ru" sz="1200">
                  <a:latin typeface="Calibri"/>
                  <a:ea typeface="Calibri"/>
                  <a:cs typeface="Calibri"/>
                  <a:sym typeface="Calibri"/>
                </a:rPr>
                <a:t>Неглубокие раны, порезы, ссадины, которые необходимо обработать и нанести повязку или пластырь. Проблема заключается в быстрой изнашиваемости текущих средств защиты.</a:t>
              </a:r>
              <a:endPara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25"/>
            <p:cNvSpPr txBox="1"/>
            <p:nvPr/>
          </p:nvSpPr>
          <p:spPr>
            <a:xfrm>
              <a:off x="4945613" y="1935646"/>
              <a:ext cx="3807900" cy="355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ru" sz="12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4. Решение</a:t>
              </a:r>
              <a:endPara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Жидкое гидрогелевое средство с антибактериальным эффектом, заполняющее рану и образующее на коже стабильную воздухопроницаемую пленку.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1" sz="1200"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25"/>
            <p:cNvSpPr txBox="1"/>
            <p:nvPr/>
          </p:nvSpPr>
          <p:spPr>
            <a:xfrm>
              <a:off x="4951172" y="5421593"/>
              <a:ext cx="3729300" cy="316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ru" sz="12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8. Ключевые метрики</a:t>
              </a:r>
              <a:endPara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ru" sz="1200">
                  <a:solidFill>
                    <a:srgbClr val="1F1F1F"/>
                  </a:solidFill>
                  <a:latin typeface="Calibri"/>
                  <a:ea typeface="Calibri"/>
                  <a:cs typeface="Calibri"/>
                  <a:sym typeface="Calibri"/>
                </a:rPr>
                <a:t>Объем продаж, количество аптек, в которых представлено средство, отзывы пользователей, количество врачей, участвующих в реферальной программе.</a:t>
              </a:r>
              <a:endParaRPr b="1" sz="1500"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25"/>
            <p:cNvSpPr txBox="1"/>
            <p:nvPr/>
          </p:nvSpPr>
          <p:spPr>
            <a:xfrm>
              <a:off x="8830273" y="1859168"/>
              <a:ext cx="2892600" cy="527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ru" sz="12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3. Уникальная ценность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ru" sz="1000">
                  <a:solidFill>
                    <a:srgbClr val="1F1F1F"/>
                  </a:solidFill>
                  <a:latin typeface="Calibri"/>
                  <a:ea typeface="Calibri"/>
                  <a:cs typeface="Calibri"/>
                  <a:sym typeface="Calibri"/>
                </a:rPr>
                <a:t>С помощью нашего средства вы с легкостью сможете защитить повреждения от возможности заражения. Наше средство обладает большой поверхностью покрытия. Его будет удобно носить с собой за счет компактной упаковки.  За счет натурального состава, ношение пластыря не вызывает дискомфорт и аллергическая реакция сводится к минимуму.</a:t>
              </a:r>
              <a:endParaRPr i="0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25"/>
            <p:cNvSpPr txBox="1"/>
            <p:nvPr/>
          </p:nvSpPr>
          <p:spPr>
            <a:xfrm>
              <a:off x="11728449" y="2073277"/>
              <a:ext cx="3013500" cy="35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ru" sz="12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9. Скрытое преимущество</a:t>
              </a:r>
              <a:endPara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ru" sz="1200">
                  <a:solidFill>
                    <a:srgbClr val="1F1F1F"/>
                  </a:solidFill>
                  <a:latin typeface="Calibri"/>
                  <a:ea typeface="Calibri"/>
                  <a:cs typeface="Calibri"/>
                  <a:sym typeface="Calibri"/>
                </a:rPr>
                <a:t>Авторская рецептура на основе натуральных компонентов, уникальность упаковки, быстрая стабилизация.</a:t>
              </a:r>
              <a:br>
                <a:rPr b="1" i="0" lang="ru" sz="12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endPara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25"/>
            <p:cNvSpPr txBox="1"/>
            <p:nvPr/>
          </p:nvSpPr>
          <p:spPr>
            <a:xfrm>
              <a:off x="11652250" y="5341419"/>
              <a:ext cx="3352800" cy="277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ru" sz="12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5. Каналы распространения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ru" sz="1000">
                  <a:solidFill>
                    <a:srgbClr val="1F1F1F"/>
                  </a:solidFill>
                  <a:latin typeface="Calibri"/>
                  <a:ea typeface="Calibri"/>
                  <a:cs typeface="Calibri"/>
                  <a:sym typeface="Calibri"/>
                </a:rPr>
                <a:t>Реклама в соц сетях, реклама у блогеров, выступление на форумах и конференция по красоте и здоровью, промо акции в аптеках, клубы пользователей, реферальная программа с врачами.</a:t>
              </a:r>
              <a:endParaRPr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25"/>
            <p:cNvSpPr txBox="1"/>
            <p:nvPr/>
          </p:nvSpPr>
          <p:spPr>
            <a:xfrm>
              <a:off x="14818152" y="1859180"/>
              <a:ext cx="3353700" cy="521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" sz="12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2. Сегмент потребителей</a:t>
              </a:r>
              <a:endParaRPr/>
            </a:p>
            <a:p>
              <a:pPr indent="0" lvl="0" marL="0" rtl="0" algn="just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Человек, получивший повреждения кожи:</a:t>
              </a:r>
              <a:endPara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just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-повара, работающие с острыми предметами;</a:t>
              </a:r>
              <a:endPara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-дачники, могут получить травму при работе с садовым инвентарем, колючими растениями;</a:t>
              </a:r>
              <a:endPara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-люди, получившие царапины или укусы от животных;</a:t>
              </a:r>
              <a:endPara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человек получивший травму при маникюре.</a:t>
              </a:r>
              <a:endPara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just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25"/>
            <p:cNvSpPr txBox="1"/>
            <p:nvPr/>
          </p:nvSpPr>
          <p:spPr>
            <a:xfrm>
              <a:off x="1981579" y="8266962"/>
              <a:ext cx="8334600" cy="183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ru" sz="1000" u="none" cap="none" strike="noStrike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расходов </a:t>
              </a:r>
              <a:endParaRPr b="1" i="0" sz="10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ru" sz="1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Затраты на разработку: </a:t>
              </a:r>
              <a:r>
                <a:rPr b="0" i="0" lang="ru" sz="1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1. </a:t>
              </a:r>
              <a:r>
                <a:rPr lang="ru" sz="1000">
                  <a:latin typeface="Calibri"/>
                  <a:ea typeface="Calibri"/>
                  <a:cs typeface="Calibri"/>
                  <a:sym typeface="Calibri"/>
                </a:rPr>
                <a:t>Сырье и инвентарь</a:t>
              </a:r>
              <a:r>
                <a:rPr b="0" i="0" lang="ru" sz="1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 </a:t>
              </a:r>
              <a:r>
                <a:rPr lang="ru" sz="1000"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b="0" i="0" lang="ru" sz="1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.  Упаковка </a:t>
              </a:r>
              <a:r>
                <a:rPr lang="ru" sz="1000"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b="0" i="0" lang="ru" sz="1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. Приборы и оборудование 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ru" sz="1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Постоянные затраты</a:t>
              </a:r>
              <a:r>
                <a:rPr b="0" i="0" lang="ru" sz="1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: 1.Зарплата сотрудникам  2. Расчетный счет 3. ЖКХ 4. Аренда </a:t>
              </a:r>
              <a:r>
                <a:rPr lang="ru" sz="1000">
                  <a:latin typeface="Calibri"/>
                  <a:ea typeface="Calibri"/>
                  <a:cs typeface="Calibri"/>
                  <a:sym typeface="Calibri"/>
                </a:rPr>
                <a:t>помещений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ru" sz="1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Переменные затраты:</a:t>
              </a:r>
              <a:r>
                <a:rPr b="0" i="0" lang="ru" sz="1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1.Покупка </a:t>
              </a:r>
              <a:r>
                <a:rPr lang="ru" sz="1000">
                  <a:latin typeface="Calibri"/>
                  <a:ea typeface="Calibri"/>
                  <a:cs typeface="Calibri"/>
                  <a:sym typeface="Calibri"/>
                </a:rPr>
                <a:t>сырья </a:t>
              </a:r>
              <a:r>
                <a:rPr b="0" i="0" lang="ru" sz="1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2. Маркетинг 3. </a:t>
              </a:r>
              <a:r>
                <a:rPr lang="ru" sz="1000">
                  <a:latin typeface="Calibri"/>
                  <a:ea typeface="Calibri"/>
                  <a:cs typeface="Calibri"/>
                  <a:sym typeface="Calibri"/>
                </a:rPr>
                <a:t>Логистик</a:t>
              </a:r>
              <a:r>
                <a:rPr b="0" i="0" lang="ru" sz="1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а 4.  Налоги </a:t>
              </a:r>
              <a:endParaRPr b="0" i="0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25"/>
            <p:cNvSpPr txBox="1"/>
            <p:nvPr/>
          </p:nvSpPr>
          <p:spPr>
            <a:xfrm>
              <a:off x="10129284" y="8380641"/>
              <a:ext cx="5868300" cy="133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" sz="14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6. Потоки доходов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">
                  <a:latin typeface="Calibri"/>
                  <a:ea typeface="Calibri"/>
                  <a:cs typeface="Calibri"/>
                  <a:sym typeface="Calibri"/>
                </a:rPr>
                <a:t>Прямые продажи. 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">
                  <a:latin typeface="Calibri"/>
                  <a:ea typeface="Calibri"/>
                  <a:cs typeface="Calibri"/>
                  <a:sym typeface="Calibri"/>
                </a:rPr>
                <a:t>Продажа рецептуры.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6"/>
          <p:cNvSpPr txBox="1"/>
          <p:nvPr/>
        </p:nvSpPr>
        <p:spPr>
          <a:xfrm>
            <a:off x="1470075" y="11554"/>
            <a:ext cx="7101600" cy="8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Стратегии выхода на рынок. 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Организация продаж и продвижения продукта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t/>
            </a: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84" name="Google Shape;184;p26"/>
          <p:cNvSpPr/>
          <p:nvPr/>
        </p:nvSpPr>
        <p:spPr>
          <a:xfrm>
            <a:off x="2500525" y="873750"/>
            <a:ext cx="3582600" cy="419100"/>
          </a:xfrm>
          <a:prstGeom prst="flowChartAlternateProcess">
            <a:avLst/>
          </a:prstGeom>
          <a:solidFill>
            <a:schemeClr val="lt2"/>
          </a:solidFill>
          <a:ln cap="flat" cmpd="sng" w="28575">
            <a:solidFill>
              <a:srgbClr val="A4C2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6"/>
          <p:cNvSpPr txBox="1"/>
          <p:nvPr/>
        </p:nvSpPr>
        <p:spPr>
          <a:xfrm>
            <a:off x="2599975" y="873750"/>
            <a:ext cx="33837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Первый этап — это первичный анализ рынка</a:t>
            </a:r>
            <a:endParaRPr sz="21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6"/>
          <p:cNvSpPr/>
          <p:nvPr/>
        </p:nvSpPr>
        <p:spPr>
          <a:xfrm>
            <a:off x="2500525" y="1334588"/>
            <a:ext cx="3582600" cy="419100"/>
          </a:xfrm>
          <a:prstGeom prst="flowChartAlternateProcess">
            <a:avLst/>
          </a:prstGeom>
          <a:solidFill>
            <a:schemeClr val="lt2"/>
          </a:solidFill>
          <a:ln cap="flat" cmpd="sng" w="28575">
            <a:solidFill>
              <a:srgbClr val="A4C2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6"/>
          <p:cNvSpPr/>
          <p:nvPr/>
        </p:nvSpPr>
        <p:spPr>
          <a:xfrm>
            <a:off x="2500525" y="1805925"/>
            <a:ext cx="3582600" cy="419100"/>
          </a:xfrm>
          <a:prstGeom prst="flowChartAlternateProcess">
            <a:avLst/>
          </a:prstGeom>
          <a:solidFill>
            <a:schemeClr val="lt2"/>
          </a:solidFill>
          <a:ln cap="flat" cmpd="sng" w="28575">
            <a:solidFill>
              <a:srgbClr val="A4C2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6"/>
          <p:cNvSpPr/>
          <p:nvPr/>
        </p:nvSpPr>
        <p:spPr>
          <a:xfrm>
            <a:off x="2500525" y="2277250"/>
            <a:ext cx="3582600" cy="419100"/>
          </a:xfrm>
          <a:prstGeom prst="flowChartAlternateProcess">
            <a:avLst/>
          </a:prstGeom>
          <a:solidFill>
            <a:schemeClr val="lt2"/>
          </a:solidFill>
          <a:ln cap="flat" cmpd="sng" w="28575">
            <a:solidFill>
              <a:srgbClr val="A4C2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6"/>
          <p:cNvSpPr/>
          <p:nvPr/>
        </p:nvSpPr>
        <p:spPr>
          <a:xfrm>
            <a:off x="2500525" y="2748575"/>
            <a:ext cx="3582600" cy="4191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28575">
            <a:solidFill>
              <a:srgbClr val="A4C2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6"/>
          <p:cNvSpPr/>
          <p:nvPr/>
        </p:nvSpPr>
        <p:spPr>
          <a:xfrm>
            <a:off x="2500525" y="3219900"/>
            <a:ext cx="3582600" cy="419100"/>
          </a:xfrm>
          <a:prstGeom prst="flowChartAlternateProcess">
            <a:avLst/>
          </a:prstGeom>
          <a:solidFill>
            <a:schemeClr val="lt2"/>
          </a:solidFill>
          <a:ln cap="flat" cmpd="sng" w="28575">
            <a:solidFill>
              <a:srgbClr val="A4C2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6"/>
          <p:cNvSpPr/>
          <p:nvPr/>
        </p:nvSpPr>
        <p:spPr>
          <a:xfrm>
            <a:off x="2500575" y="3691225"/>
            <a:ext cx="3582600" cy="4191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28575">
            <a:solidFill>
              <a:srgbClr val="A4C2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6"/>
          <p:cNvSpPr/>
          <p:nvPr/>
        </p:nvSpPr>
        <p:spPr>
          <a:xfrm>
            <a:off x="2500525" y="4162550"/>
            <a:ext cx="3582600" cy="419100"/>
          </a:xfrm>
          <a:prstGeom prst="flowChartAlternateProcess">
            <a:avLst/>
          </a:prstGeom>
          <a:solidFill>
            <a:schemeClr val="lt2"/>
          </a:solidFill>
          <a:ln cap="flat" cmpd="sng" w="28575">
            <a:solidFill>
              <a:srgbClr val="A4C2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6"/>
          <p:cNvSpPr txBox="1"/>
          <p:nvPr/>
        </p:nvSpPr>
        <p:spPr>
          <a:xfrm>
            <a:off x="2631525" y="1292850"/>
            <a:ext cx="33207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Второй этап — это анализ конкурентов и их предложений, анализ продукта конкурента</a:t>
            </a:r>
            <a:endParaRPr sz="20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6"/>
          <p:cNvSpPr txBox="1"/>
          <p:nvPr/>
        </p:nvSpPr>
        <p:spPr>
          <a:xfrm>
            <a:off x="2641925" y="1858375"/>
            <a:ext cx="32685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Третий этап — анализ целевой аудитории</a:t>
            </a:r>
            <a:endParaRPr sz="21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6"/>
          <p:cNvSpPr txBox="1"/>
          <p:nvPr/>
        </p:nvSpPr>
        <p:spPr>
          <a:xfrm>
            <a:off x="2568575" y="2214550"/>
            <a:ext cx="34152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Четвертый этап - Создание и тестирование прототипа или MVP.</a:t>
            </a:r>
            <a:endParaRPr sz="2000">
              <a:solidFill>
                <a:schemeClr val="dk2"/>
              </a:solidFill>
            </a:endParaRPr>
          </a:p>
        </p:txBody>
      </p:sp>
      <p:sp>
        <p:nvSpPr>
          <p:cNvPr id="196" name="Google Shape;196;p26"/>
          <p:cNvSpPr txBox="1"/>
          <p:nvPr/>
        </p:nvSpPr>
        <p:spPr>
          <a:xfrm>
            <a:off x="2631475" y="2790700"/>
            <a:ext cx="3320700" cy="2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Пятый этап - создание пилотной партии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6"/>
          <p:cNvSpPr txBox="1"/>
          <p:nvPr/>
        </p:nvSpPr>
        <p:spPr>
          <a:xfrm>
            <a:off x="2584325" y="3225188"/>
            <a:ext cx="3383700" cy="3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1"/>
                </a:solidFill>
                <a:highlight>
                  <a:srgbClr val="F0F2F5"/>
                </a:highlight>
                <a:latin typeface="Roboto"/>
                <a:ea typeface="Roboto"/>
                <a:cs typeface="Roboto"/>
                <a:sym typeface="Roboto"/>
              </a:rPr>
              <a:t>Шестой этап - запуск рекламы</a:t>
            </a:r>
            <a:endParaRPr sz="2100">
              <a:solidFill>
                <a:schemeClr val="dk2"/>
              </a:solidFill>
            </a:endParaRPr>
          </a:p>
        </p:txBody>
      </p:sp>
      <p:sp>
        <p:nvSpPr>
          <p:cNvPr id="198" name="Google Shape;198;p26"/>
          <p:cNvSpPr txBox="1"/>
          <p:nvPr/>
        </p:nvSpPr>
        <p:spPr>
          <a:xfrm>
            <a:off x="2610500" y="3743975"/>
            <a:ext cx="33837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Седьмой этап - первые продажи</a:t>
            </a:r>
            <a:endParaRPr sz="2200">
              <a:solidFill>
                <a:schemeClr val="dk2"/>
              </a:solidFill>
            </a:endParaRPr>
          </a:p>
        </p:txBody>
      </p:sp>
      <p:sp>
        <p:nvSpPr>
          <p:cNvPr id="199" name="Google Shape;199;p26"/>
          <p:cNvSpPr txBox="1"/>
          <p:nvPr/>
        </p:nvSpPr>
        <p:spPr>
          <a:xfrm>
            <a:off x="2594750" y="4162550"/>
            <a:ext cx="34152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Восьмой этап - выход на рынок РФ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7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chemeClr val="dk1"/>
                </a:solidFill>
              </a:rPr>
              <a:t>Выгода заказчика от решения (исследования). </a:t>
            </a:r>
            <a:r>
              <a:rPr lang="ru" sz="2000">
                <a:solidFill>
                  <a:srgbClr val="000000"/>
                </a:solidFill>
              </a:rPr>
              <a:t>Почему ваше решение/исследование важно?</a:t>
            </a:r>
            <a:br>
              <a:rPr lang="ru" sz="2000">
                <a:solidFill>
                  <a:srgbClr val="000000"/>
                </a:solidFill>
              </a:rPr>
            </a:br>
            <a:br>
              <a:rPr lang="ru" sz="2000">
                <a:solidFill>
                  <a:srgbClr val="666666"/>
                </a:solidFill>
              </a:rPr>
            </a:br>
            <a:r>
              <a:rPr lang="ru">
                <a:solidFill>
                  <a:srgbClr val="666666"/>
                </a:solidFill>
              </a:rPr>
              <a:t>Что принесёт заказчику ваше решение/исследование: </a:t>
            </a:r>
            <a:endParaRPr>
              <a:solidFill>
                <a:srgbClr val="666666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-"/>
            </a:pPr>
            <a:r>
              <a:rPr lang="ru">
                <a:solidFill>
                  <a:srgbClr val="666666"/>
                </a:solidFill>
              </a:rPr>
              <a:t>экономию расходов (на сколько конкретно и на чем?), </a:t>
            </a:r>
            <a:endParaRPr>
              <a:solidFill>
                <a:srgbClr val="666666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-"/>
            </a:pPr>
            <a:r>
              <a:rPr lang="ru">
                <a:solidFill>
                  <a:srgbClr val="666666"/>
                </a:solidFill>
              </a:rPr>
              <a:t>рост доходов (на сколько конкретно и за счет чего?) или </a:t>
            </a:r>
            <a:endParaRPr>
              <a:solidFill>
                <a:srgbClr val="666666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-"/>
            </a:pPr>
            <a:r>
              <a:rPr lang="ru">
                <a:solidFill>
                  <a:srgbClr val="666666"/>
                </a:solidFill>
              </a:rPr>
              <a:t>повышение эффективности (чего станет больше за те же деньги/при тех же усилиях?)</a:t>
            </a:r>
            <a:endParaRPr>
              <a:solidFill>
                <a:srgbClr val="666666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-"/>
            </a:pPr>
            <a:r>
              <a:rPr lang="ru">
                <a:solidFill>
                  <a:srgbClr val="666666"/>
                </a:solidFill>
              </a:rPr>
              <a:t>????</a:t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666666"/>
                </a:solidFill>
              </a:rPr>
              <a:t>Подходит ли ваше решение заказчику — обсуждали ли вы это с заказчиком и что он про это говорил?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205" name="Google Shape;205;p27"/>
          <p:cNvSpPr txBox="1"/>
          <p:nvPr/>
        </p:nvSpPr>
        <p:spPr>
          <a:xfrm>
            <a:off x="3574575" y="75175"/>
            <a:ext cx="5390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600">
                <a:solidFill>
                  <a:srgbClr val="9900FF"/>
                </a:solidFill>
              </a:rPr>
              <a:t>для заказных и исследовательских проектов</a:t>
            </a:r>
            <a:endParaRPr i="1" sz="900">
              <a:solidFill>
                <a:srgbClr val="9900FF"/>
              </a:solidFill>
            </a:endParaRPr>
          </a:p>
        </p:txBody>
      </p:sp>
      <p:sp>
        <p:nvSpPr>
          <p:cNvPr id="206" name="Google Shape;206;p27"/>
          <p:cNvSpPr txBox="1"/>
          <p:nvPr/>
        </p:nvSpPr>
        <p:spPr>
          <a:xfrm>
            <a:off x="1730700" y="3797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Ценность</a:t>
            </a: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8"/>
          <p:cNvSpPr txBox="1"/>
          <p:nvPr>
            <p:ph type="title"/>
          </p:nvPr>
        </p:nvSpPr>
        <p:spPr>
          <a:xfrm>
            <a:off x="-399275" y="-72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Смета (потребность в инвестициях)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 и/или финансовая модель проекта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212" name="Google Shape;212;p28"/>
          <p:cNvGraphicFramePr/>
          <p:nvPr/>
        </p:nvGraphicFramePr>
        <p:xfrm>
          <a:off x="816300" y="880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{B14380BB-4E88-4D3D-B5AB-A08F4173D309}</a:tableStyleId>
              </a:tblPr>
              <a:tblGrid>
                <a:gridCol w="3811725"/>
                <a:gridCol w="3811725"/>
              </a:tblGrid>
              <a:tr h="293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Хитозан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45р 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93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Альгинат натрия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1,25р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93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Хлорогексидин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5,5р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93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Глицерин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1,59р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93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Масло чайного дерева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1,79р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93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Тюбик с лопаточкой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25р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93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Печать наклеек в типографии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7р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13" name="Google Shape;213;p28"/>
          <p:cNvSpPr txBox="1"/>
          <p:nvPr/>
        </p:nvSpPr>
        <p:spPr>
          <a:xfrm>
            <a:off x="1699125" y="3817275"/>
            <a:ext cx="6033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</a:rPr>
              <a:t>Себестоимость разработки: 87,13 рублей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</a:rPr>
              <a:t>Среднерыночная цена: от 190 рублей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●"/>
            </a:pPr>
            <a:r>
              <a:rPr lang="ru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Конкурсы проектов</a:t>
            </a:r>
            <a:r>
              <a:rPr lang="ru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«Технократ», в рамках программы «УМНИК»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●"/>
            </a:pPr>
            <a:r>
              <a:rPr lang="ru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Акселераторы для студентов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●"/>
            </a:pPr>
            <a:r>
              <a:rPr lang="ru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Стипендии и гранты: студенческий стартап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9"/>
          <p:cNvSpPr txBox="1"/>
          <p:nvPr/>
        </p:nvSpPr>
        <p:spPr>
          <a:xfrm>
            <a:off x="935825" y="391801"/>
            <a:ext cx="7101600" cy="5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Предполагаемые источники финансирования</a:t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20" name="Google Shape;220;p29"/>
          <p:cNvSpPr txBox="1"/>
          <p:nvPr/>
        </p:nvSpPr>
        <p:spPr>
          <a:xfrm>
            <a:off x="1374400" y="2371675"/>
            <a:ext cx="6033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0"/>
          <p:cNvSpPr txBox="1"/>
          <p:nvPr/>
        </p:nvSpPr>
        <p:spPr>
          <a:xfrm>
            <a:off x="452550" y="-90075"/>
            <a:ext cx="8547900" cy="8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Календарный план развития проекта</a:t>
            </a:r>
            <a:b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</a:b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(до выхода на рынок)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t/>
            </a: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226" name="Google Shape;22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2525" y="685650"/>
            <a:ext cx="7573823" cy="44578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7" name="Google Shape;227;p30"/>
          <p:cNvCxnSpPr/>
          <p:nvPr/>
        </p:nvCxnSpPr>
        <p:spPr>
          <a:xfrm flipH="1" rot="10800000">
            <a:off x="4820850" y="4410150"/>
            <a:ext cx="3928500" cy="282900"/>
          </a:xfrm>
          <a:prstGeom prst="bentConnector3">
            <a:avLst>
              <a:gd fmla="val 33599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8" name="Google Shape;228;p30"/>
          <p:cNvCxnSpPr/>
          <p:nvPr/>
        </p:nvCxnSpPr>
        <p:spPr>
          <a:xfrm flipH="1">
            <a:off x="546825" y="4253075"/>
            <a:ext cx="3216000" cy="230400"/>
          </a:xfrm>
          <a:prstGeom prst="bentConnector3">
            <a:avLst>
              <a:gd fmla="val 1987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9" name="Google Shape;229;p30"/>
          <p:cNvCxnSpPr/>
          <p:nvPr/>
        </p:nvCxnSpPr>
        <p:spPr>
          <a:xfrm>
            <a:off x="4265650" y="3509325"/>
            <a:ext cx="4494000" cy="31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0" name="Google Shape;230;p30"/>
          <p:cNvCxnSpPr/>
          <p:nvPr/>
        </p:nvCxnSpPr>
        <p:spPr>
          <a:xfrm rot="10800000">
            <a:off x="525825" y="3488325"/>
            <a:ext cx="3488400" cy="1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" name="Google Shape;231;p30"/>
          <p:cNvCxnSpPr/>
          <p:nvPr/>
        </p:nvCxnSpPr>
        <p:spPr>
          <a:xfrm rot="10800000">
            <a:off x="557450" y="2608325"/>
            <a:ext cx="3540600" cy="555300"/>
          </a:xfrm>
          <a:prstGeom prst="bentConnector3">
            <a:avLst>
              <a:gd fmla="val 19528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2" name="Google Shape;232;p30"/>
          <p:cNvCxnSpPr/>
          <p:nvPr/>
        </p:nvCxnSpPr>
        <p:spPr>
          <a:xfrm flipH="1" rot="10800000">
            <a:off x="4810375" y="2535150"/>
            <a:ext cx="3907500" cy="230400"/>
          </a:xfrm>
          <a:prstGeom prst="bentConnector3">
            <a:avLst>
              <a:gd fmla="val 19571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3" name="Google Shape;233;p30"/>
          <p:cNvSpPr txBox="1"/>
          <p:nvPr/>
        </p:nvSpPr>
        <p:spPr>
          <a:xfrm>
            <a:off x="567775" y="1896175"/>
            <a:ext cx="2828400" cy="7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</a:rPr>
              <a:t>январь 2025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</a:rPr>
              <a:t>клинические испытания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34" name="Google Shape;234;p30"/>
          <p:cNvSpPr txBox="1"/>
          <p:nvPr/>
        </p:nvSpPr>
        <p:spPr>
          <a:xfrm>
            <a:off x="546825" y="3032775"/>
            <a:ext cx="28284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</a:rPr>
              <a:t>тестирование продукта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35" name="Google Shape;235;p30"/>
          <p:cNvSpPr txBox="1"/>
          <p:nvPr/>
        </p:nvSpPr>
        <p:spPr>
          <a:xfrm>
            <a:off x="536350" y="3771425"/>
            <a:ext cx="2482800" cy="7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</a:rPr>
              <a:t>июнь 2024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</a:rPr>
              <a:t>создание MVP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36" name="Google Shape;236;p30"/>
          <p:cNvSpPr txBox="1"/>
          <p:nvPr/>
        </p:nvSpPr>
        <p:spPr>
          <a:xfrm>
            <a:off x="5596050" y="1763563"/>
            <a:ext cx="3121800" cy="7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</a:rPr>
              <a:t>апрель 2025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</a:rPr>
              <a:t>первые продажи продукта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37" name="Google Shape;237;p30"/>
          <p:cNvSpPr txBox="1"/>
          <p:nvPr/>
        </p:nvSpPr>
        <p:spPr>
          <a:xfrm>
            <a:off x="5941725" y="2786775"/>
            <a:ext cx="2776200" cy="7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</a:rPr>
              <a:t>декабрь  2024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</a:rPr>
              <a:t>доработка рецептуры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38" name="Google Shape;238;p30"/>
          <p:cNvSpPr txBox="1"/>
          <p:nvPr/>
        </p:nvSpPr>
        <p:spPr>
          <a:xfrm>
            <a:off x="6088400" y="3697875"/>
            <a:ext cx="2828400" cy="7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</a:rPr>
              <a:t>декабрь 2023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</a:rPr>
              <a:t>лабораторный образец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1"/>
          <p:cNvSpPr txBox="1"/>
          <p:nvPr>
            <p:ph type="title"/>
          </p:nvPr>
        </p:nvSpPr>
        <p:spPr>
          <a:xfrm>
            <a:off x="-411150" y="-287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b="1" lang="ru" sz="2400">
                <a:latin typeface="PT Sans"/>
                <a:ea typeface="PT Sans"/>
                <a:cs typeface="PT Sans"/>
                <a:sym typeface="PT Sans"/>
              </a:rPr>
              <a:t>Команда проекта</a:t>
            </a:r>
            <a:endParaRPr b="1" sz="24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44" name="Google Shape;244;p31"/>
          <p:cNvSpPr/>
          <p:nvPr/>
        </p:nvSpPr>
        <p:spPr>
          <a:xfrm>
            <a:off x="538475" y="2099878"/>
            <a:ext cx="1468500" cy="3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Чеканова Дарья Александровна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31"/>
          <p:cNvSpPr/>
          <p:nvPr/>
        </p:nvSpPr>
        <p:spPr>
          <a:xfrm>
            <a:off x="1871782" y="2123566"/>
            <a:ext cx="14685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Белова Полина Алексеевна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31"/>
          <p:cNvSpPr/>
          <p:nvPr/>
        </p:nvSpPr>
        <p:spPr>
          <a:xfrm>
            <a:off x="5690030" y="2089891"/>
            <a:ext cx="14685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Герасименко Евгения Сергеевна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31"/>
          <p:cNvSpPr/>
          <p:nvPr/>
        </p:nvSpPr>
        <p:spPr>
          <a:xfrm>
            <a:off x="783550" y="4396300"/>
            <a:ext cx="15339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Кузнецов Максим Вячеславович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31"/>
          <p:cNvSpPr/>
          <p:nvPr/>
        </p:nvSpPr>
        <p:spPr>
          <a:xfrm>
            <a:off x="2845538" y="4396300"/>
            <a:ext cx="1468500" cy="3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Джафарова Наталья Павловна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31"/>
          <p:cNvSpPr/>
          <p:nvPr/>
        </p:nvSpPr>
        <p:spPr>
          <a:xfrm>
            <a:off x="4950210" y="4331149"/>
            <a:ext cx="14685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Сабат Елизавета Васильевна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0" name="Google Shape;25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663" y="320900"/>
            <a:ext cx="1168124" cy="1786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0015" y="337675"/>
            <a:ext cx="1317710" cy="1753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06963" y="337675"/>
            <a:ext cx="1168149" cy="1753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01538" y="338775"/>
            <a:ext cx="1317725" cy="175113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1"/>
          <p:cNvSpPr txBox="1"/>
          <p:nvPr/>
        </p:nvSpPr>
        <p:spPr>
          <a:xfrm>
            <a:off x="7126138" y="1986775"/>
            <a:ext cx="146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Аксютенкова Мария Андреевна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5" name="Google Shape;255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91651" y="2683525"/>
            <a:ext cx="1317727" cy="1757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1"/>
          <p:cNvPicPr preferRelativeResize="0"/>
          <p:nvPr/>
        </p:nvPicPr>
        <p:blipFill rotWithShape="1">
          <a:blip r:embed="rId8">
            <a:alphaModFix/>
          </a:blip>
          <a:srcRect b="6903" l="0" r="0" t="6903"/>
          <a:stretch/>
        </p:blipFill>
        <p:spPr>
          <a:xfrm>
            <a:off x="2764738" y="2727813"/>
            <a:ext cx="1418724" cy="166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1"/>
          <p:cNvPicPr preferRelativeResize="0"/>
          <p:nvPr/>
        </p:nvPicPr>
        <p:blipFill rotWithShape="1">
          <a:blip r:embed="rId9">
            <a:alphaModFix/>
          </a:blip>
          <a:srcRect b="-6360" l="0" r="0" t="6360"/>
          <a:stretch/>
        </p:blipFill>
        <p:spPr>
          <a:xfrm>
            <a:off x="5025588" y="2711350"/>
            <a:ext cx="1317726" cy="1701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1"/>
          <p:cNvPicPr preferRelativeResize="0"/>
          <p:nvPr/>
        </p:nvPicPr>
        <p:blipFill rotWithShape="1">
          <a:blip r:embed="rId10">
            <a:alphaModFix/>
          </a:blip>
          <a:srcRect b="0" l="4110" r="-4110" t="0"/>
          <a:stretch/>
        </p:blipFill>
        <p:spPr>
          <a:xfrm>
            <a:off x="6913125" y="2629725"/>
            <a:ext cx="1276070" cy="1701427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1"/>
          <p:cNvSpPr txBox="1"/>
          <p:nvPr/>
        </p:nvSpPr>
        <p:spPr>
          <a:xfrm>
            <a:off x="6673363" y="4283200"/>
            <a:ext cx="1755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Рябова Анастасия Владимировна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0" name="Google Shape;260;p3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511450" y="364125"/>
            <a:ext cx="1755600" cy="17556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1"/>
          <p:cNvSpPr txBox="1"/>
          <p:nvPr/>
        </p:nvSpPr>
        <p:spPr>
          <a:xfrm>
            <a:off x="3358150" y="2053813"/>
            <a:ext cx="24168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Смолихина Полина Михайловна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Руководитель проекта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20534" y="381338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2"/>
          <p:cNvSpPr txBox="1"/>
          <p:nvPr/>
        </p:nvSpPr>
        <p:spPr>
          <a:xfrm>
            <a:off x="1462500" y="1783450"/>
            <a:ext cx="5688900" cy="8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2540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lang="ru" sz="30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НеПластырь</a:t>
            </a:r>
            <a:br>
              <a:rPr b="1" i="0" lang="ru" sz="24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400" u="none" cap="none" strike="noStrike">
              <a:solidFill>
                <a:srgbClr val="2F549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68" name="Google Shape;268;p32"/>
          <p:cNvSpPr txBox="1"/>
          <p:nvPr/>
        </p:nvSpPr>
        <p:spPr>
          <a:xfrm>
            <a:off x="2178311" y="2305481"/>
            <a:ext cx="6965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1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Название команды: «</a:t>
            </a:r>
            <a:r>
              <a:rPr b="1" lang="ru" sz="21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НеМедики</a:t>
            </a:r>
            <a:r>
              <a:rPr b="1" i="0" lang="ru" sz="21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»</a:t>
            </a:r>
            <a:endParaRPr b="1" i="0" sz="2100" u="none" cap="none" strike="noStrike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269" name="Google Shape;26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52163" y="427775"/>
            <a:ext cx="1296400" cy="902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0" name="Google Shape;270;p32"/>
          <p:cNvGrpSpPr/>
          <p:nvPr/>
        </p:nvGrpSpPr>
        <p:grpSpPr>
          <a:xfrm>
            <a:off x="398050" y="381351"/>
            <a:ext cx="1968705" cy="72900"/>
            <a:chOff x="0" y="692501"/>
            <a:chExt cx="2624940" cy="97200"/>
          </a:xfrm>
        </p:grpSpPr>
        <p:sp>
          <p:nvSpPr>
            <p:cNvPr id="271" name="Google Shape;271;p3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2" name="Google Shape;272;p3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3" name="Google Shape;273;p3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4" name="Google Shape;274;p3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5" name="Google Shape;275;p3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76" name="Google Shape;276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48538" y="427775"/>
            <a:ext cx="1771999" cy="622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