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6" r:id="rId12"/>
  </p:sldIdLst>
  <p:sldSz cx="24384000" cy="13716000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Verdana" pitchFamily="34" charset="0"/>
      <p:regular r:id="rId18"/>
      <p:bold r:id="rId19"/>
      <p:italic r:id="rId20"/>
      <p:boldItalic r:id="rId21"/>
    </p:embeddedFont>
    <p:embeddedFont>
      <p:font typeface="Helvetica Neue" charset="0"/>
      <p:regular r:id="rId22"/>
      <p:bold r:id="rId23"/>
      <p:italic r:id="rId24"/>
      <p:boldItalic r:id="rId25"/>
    </p:embeddedFont>
    <p:embeddedFont>
      <p:font typeface="Trebuchet MS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4320">
          <p15:clr>
            <a:srgbClr val="000000"/>
          </p15:clr>
        </p15:guide>
        <p15:guide id="2" pos="76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BFB4ECA9-4F18-487D-BDD4-4BBC84C89346}">
  <a:tblStyle styleId="{BFB4ECA9-4F18-487D-BDD4-4BBC84C89346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lef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-498" y="-90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1" name="Google Shape;12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8" name="Google Shape;17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5" name="Google Shape;19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9" name="Google Shape;229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fld id="{00000000-1234-1234-1234-123412341234}" type="slidenum">
              <a:rPr lang="ru-RU"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Helvetica Neue"/>
                <a:buNone/>
              </a:pPr>
              <a:t>5</a:t>
            </a:fld>
            <a:endParaRPr sz="4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2" name="Google Shape;242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" name="Google Shape;24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fld id="{00000000-1234-1234-1234-123412341234}" type="slidenum">
              <a:rPr lang="ru-RU"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Helvetica Neue"/>
                <a:buNone/>
              </a:pPr>
              <a:t>6</a:t>
            </a:fld>
            <a:endParaRPr sz="4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9" name="Google Shape;299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0:notes"/>
          <p:cNvSpPr txBox="1">
            <a:spLocks noGrp="1"/>
          </p:cNvSpPr>
          <p:nvPr>
            <p:ph type="sldNum" idx="12"/>
          </p:nvPr>
        </p:nvSpPr>
        <p:spPr>
          <a:xfrm>
            <a:off x="3885010" y="868398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fld id="{00000000-1234-1234-1234-123412341234}" type="slidenum">
              <a:rPr lang="ru-RU"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Helvetica Neue"/>
                <a:buNone/>
              </a:pPr>
              <a:t>7</a:t>
            </a:fld>
            <a:endParaRPr sz="4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1" name="Google Shape;26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3" name="Google Shape;2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1" name="Google Shape;2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2" name="Google Shape;3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body" idx="1"/>
          </p:nvPr>
        </p:nvSpPr>
        <p:spPr>
          <a:xfrm>
            <a:off x="1201340" y="11859862"/>
            <a:ext cx="21971005" cy="636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–"/>
              <a:defRPr sz="3600" b="1"/>
            </a:lvl2pPr>
            <a:lvl3pPr marL="1371600" lvl="2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 b="1"/>
            </a:lvl3pPr>
            <a:lvl4pPr marL="1828800" lvl="3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–"/>
              <a:defRPr sz="3600" b="1"/>
            </a:lvl4pPr>
            <a:lvl5pPr marL="2286000" lvl="4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»"/>
              <a:defRPr sz="3600" b="1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1206496" y="2574991"/>
            <a:ext cx="21971005" cy="4648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600"/>
              <a:buFont typeface="Calibri"/>
              <a:buNone/>
              <a:defRPr sz="1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body" idx="2"/>
          </p:nvPr>
        </p:nvSpPr>
        <p:spPr>
          <a:xfrm>
            <a:off x="1201342" y="7223190"/>
            <a:ext cx="21971002" cy="1905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 b="1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marL="0" marR="0" lvl="0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1901933" y="5282232"/>
            <a:ext cx="69432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Calibri"/>
              <a:buNone/>
              <a:defRPr sz="5300" b="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2614333" y="6205339"/>
            <a:ext cx="5518400" cy="11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/>
          </p:nvPr>
        </p:nvSpPr>
        <p:spPr>
          <a:xfrm>
            <a:off x="8709235" y="5282232"/>
            <a:ext cx="69432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Calibri"/>
              <a:buNone/>
              <a:defRPr sz="5300" b="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3"/>
          </p:nvPr>
        </p:nvSpPr>
        <p:spPr>
          <a:xfrm>
            <a:off x="9417235" y="6205339"/>
            <a:ext cx="5527200" cy="11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4"/>
          </p:nvPr>
        </p:nvSpPr>
        <p:spPr>
          <a:xfrm>
            <a:off x="15516536" y="5282232"/>
            <a:ext cx="69432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Calibri"/>
              <a:buNone/>
              <a:defRPr sz="5300" b="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5"/>
          </p:nvPr>
        </p:nvSpPr>
        <p:spPr>
          <a:xfrm>
            <a:off x="16228936" y="6205339"/>
            <a:ext cx="5518400" cy="11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6"/>
          </p:nvPr>
        </p:nvSpPr>
        <p:spPr>
          <a:xfrm>
            <a:off x="5305584" y="9761499"/>
            <a:ext cx="69432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Calibri"/>
              <a:buNone/>
              <a:defRPr sz="5300" b="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7"/>
          </p:nvPr>
        </p:nvSpPr>
        <p:spPr>
          <a:xfrm>
            <a:off x="6015784" y="10682339"/>
            <a:ext cx="5518400" cy="11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title" idx="8"/>
          </p:nvPr>
        </p:nvSpPr>
        <p:spPr>
          <a:xfrm>
            <a:off x="12112885" y="9761499"/>
            <a:ext cx="69432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Calibri"/>
              <a:buNone/>
              <a:defRPr sz="5300" b="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6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ubTitle" idx="9"/>
          </p:nvPr>
        </p:nvSpPr>
        <p:spPr>
          <a:xfrm>
            <a:off x="12827485" y="10682339"/>
            <a:ext cx="5518400" cy="11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title" idx="13"/>
          </p:nvPr>
        </p:nvSpPr>
        <p:spPr>
          <a:xfrm>
            <a:off x="4587133" y="3515645"/>
            <a:ext cx="1572800" cy="11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sz="7500" b="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 idx="14"/>
          </p:nvPr>
        </p:nvSpPr>
        <p:spPr>
          <a:xfrm>
            <a:off x="18201736" y="3515645"/>
            <a:ext cx="1572800" cy="11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sz="7500" b="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title" idx="15"/>
          </p:nvPr>
        </p:nvSpPr>
        <p:spPr>
          <a:xfrm>
            <a:off x="11394435" y="3515645"/>
            <a:ext cx="1572800" cy="11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sz="7500" b="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title" idx="16"/>
          </p:nvPr>
        </p:nvSpPr>
        <p:spPr>
          <a:xfrm>
            <a:off x="7990784" y="7978789"/>
            <a:ext cx="1572800" cy="11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sz="7500" b="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title" idx="17"/>
          </p:nvPr>
        </p:nvSpPr>
        <p:spPr>
          <a:xfrm>
            <a:off x="14798085" y="7978789"/>
            <a:ext cx="1572800" cy="11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sz="7500" b="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title" idx="18"/>
          </p:nvPr>
        </p:nvSpPr>
        <p:spPr>
          <a:xfrm>
            <a:off x="1901933" y="1438667"/>
            <a:ext cx="20580000" cy="13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alibri"/>
              <a:buNone/>
              <a:defRPr b="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9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9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9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9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9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9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9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93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asic Layout">
  <p:cSld name="2_Basic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/>
          <p:nvPr/>
        </p:nvSpPr>
        <p:spPr>
          <a:xfrm>
            <a:off x="286680" y="329277"/>
            <a:ext cx="23810645" cy="13057451"/>
          </a:xfrm>
          <a:prstGeom prst="rect">
            <a:avLst/>
          </a:prstGeom>
          <a:solidFill>
            <a:schemeClr val="lt1">
              <a:alpha val="84313"/>
            </a:schemeClr>
          </a:solidFill>
          <a:ln>
            <a:noFill/>
          </a:ln>
        </p:spPr>
        <p:txBody>
          <a:bodyPr spcFirstLastPara="1" wrap="square" lIns="243825" tIns="121900" rIns="243825" bIns="1219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0" y="521296"/>
            <a:ext cx="24384000" cy="1536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920"/>
              </a:spcBef>
              <a:spcAft>
                <a:spcPts val="0"/>
              </a:spcAft>
              <a:buClr>
                <a:srgbClr val="3F3F3F"/>
              </a:buClr>
              <a:buSzPts val="9600"/>
              <a:buNone/>
              <a:defRPr sz="9600" b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2"/>
          </p:nvPr>
        </p:nvSpPr>
        <p:spPr>
          <a:xfrm>
            <a:off x="0" y="2057467"/>
            <a:ext cx="24384000" cy="768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3F3F3F"/>
              </a:buClr>
              <a:buSzPts val="3700"/>
              <a:buNone/>
              <a:defRPr sz="3700" b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219200" y="3200401"/>
            <a:ext cx="21945600" cy="9051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8331200" y="12712701"/>
            <a:ext cx="7721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marL="0" marR="0" lvl="0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Two Content"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1219200" y="12706333"/>
            <a:ext cx="21945600" cy="0"/>
          </a:xfrm>
          <a:custGeom>
            <a:avLst/>
            <a:gdLst/>
            <a:ahLst/>
            <a:cxnLst/>
            <a:rect l="l" t="t" r="r" b="b"/>
            <a:pathLst>
              <a:path w="8229600" h="120000" extrusionOk="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"/>
          <p:cNvSpPr/>
          <p:nvPr/>
        </p:nvSpPr>
        <p:spPr>
          <a:xfrm>
            <a:off x="1219200" y="2286000"/>
            <a:ext cx="21945600" cy="0"/>
          </a:xfrm>
          <a:custGeom>
            <a:avLst/>
            <a:gdLst/>
            <a:ahLst/>
            <a:cxnLst/>
            <a:rect l="l" t="t" r="r" b="b"/>
            <a:pathLst>
              <a:path w="8229600" h="120000" extrusionOk="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"/>
          <p:cNvSpPr/>
          <p:nvPr/>
        </p:nvSpPr>
        <p:spPr>
          <a:xfrm>
            <a:off x="1211646" y="12864422"/>
            <a:ext cx="321733" cy="382693"/>
          </a:xfrm>
          <a:custGeom>
            <a:avLst/>
            <a:gdLst/>
            <a:ahLst/>
            <a:cxnLst/>
            <a:rect l="l" t="t" r="r" b="b"/>
            <a:pathLst>
              <a:path w="120650" h="143510" extrusionOk="0">
                <a:moveTo>
                  <a:pt x="0" y="0"/>
                </a:moveTo>
                <a:lnTo>
                  <a:pt x="0" y="143128"/>
                </a:lnTo>
                <a:lnTo>
                  <a:pt x="120319" y="71564"/>
                </a:lnTo>
                <a:lnTo>
                  <a:pt x="0" y="0"/>
                </a:lnTo>
                <a:close/>
              </a:path>
            </a:pathLst>
          </a:custGeom>
          <a:solidFill>
            <a:srgbClr val="9FB8C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" name="Google Shape;47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63392" y="686815"/>
            <a:ext cx="17471136" cy="121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0096" y="475485"/>
            <a:ext cx="18023840" cy="1430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59031" y="713199"/>
            <a:ext cx="17281821" cy="101908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6"/>
          <p:cNvSpPr txBox="1"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7BA2"/>
              </a:buClr>
              <a:buSzPts val="11700"/>
              <a:buFont typeface="Trebuchet MS"/>
              <a:buNone/>
              <a:defRPr sz="11700" b="1" i="0">
                <a:solidFill>
                  <a:srgbClr val="717BA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1"/>
          </p:nvPr>
        </p:nvSpPr>
        <p:spPr>
          <a:xfrm>
            <a:off x="1219200" y="3154680"/>
            <a:ext cx="10607040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711200" algn="l">
              <a:lnSpc>
                <a:spcPct val="100000"/>
              </a:lnSpc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body" idx="2"/>
          </p:nvPr>
        </p:nvSpPr>
        <p:spPr>
          <a:xfrm>
            <a:off x="12557760" y="3154680"/>
            <a:ext cx="10607040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711200" algn="l">
              <a:lnSpc>
                <a:spcPct val="100000"/>
              </a:lnSpc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ftr" idx="11"/>
          </p:nvPr>
        </p:nvSpPr>
        <p:spPr>
          <a:xfrm>
            <a:off x="8290560" y="12755881"/>
            <a:ext cx="780288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dt" idx="10"/>
          </p:nvPr>
        </p:nvSpPr>
        <p:spPr>
          <a:xfrm>
            <a:off x="1219200" y="12755881"/>
            <a:ext cx="560832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sldNum" idx="12"/>
          </p:nvPr>
        </p:nvSpPr>
        <p:spPr>
          <a:xfrm>
            <a:off x="17556480" y="12755881"/>
            <a:ext cx="560832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"/>
          <p:cNvSpPr txBox="1">
            <a:spLocks noGrp="1"/>
          </p:cNvSpPr>
          <p:nvPr>
            <p:ph type="ctrTitle"/>
          </p:nvPr>
        </p:nvSpPr>
        <p:spPr>
          <a:xfrm>
            <a:off x="1828800" y="4260851"/>
            <a:ext cx="20726400" cy="294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520"/>
              </a:spcBef>
              <a:spcAft>
                <a:spcPts val="0"/>
              </a:spcAft>
              <a:buClr>
                <a:srgbClr val="888888"/>
              </a:buClr>
              <a:buSzPts val="76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1340"/>
              </a:spcBef>
              <a:spcAft>
                <a:spcPts val="0"/>
              </a:spcAft>
              <a:buClr>
                <a:srgbClr val="888888"/>
              </a:buClr>
              <a:buSzPts val="67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140"/>
              </a:spcBef>
              <a:spcAft>
                <a:spcPts val="0"/>
              </a:spcAft>
              <a:buClr>
                <a:srgbClr val="888888"/>
              </a:buClr>
              <a:buSzPts val="57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rgbClr val="888888"/>
              </a:buClr>
              <a:buSzPts val="48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rgbClr val="888888"/>
              </a:buClr>
              <a:buSzPts val="48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rgbClr val="888888"/>
              </a:buClr>
              <a:buSzPts val="48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rgbClr val="888888"/>
              </a:buClr>
              <a:buSzPts val="48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rgbClr val="888888"/>
              </a:buClr>
              <a:buSzPts val="48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rgbClr val="888888"/>
              </a:buClr>
              <a:buSzPts val="48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dt" idx="10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ftr" idx="11"/>
          </p:nvPr>
        </p:nvSpPr>
        <p:spPr>
          <a:xfrm>
            <a:off x="8331200" y="12712701"/>
            <a:ext cx="7721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sldNum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marL="0" marR="0" lvl="0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1926168" y="8813801"/>
            <a:ext cx="20726400" cy="2724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Calibri"/>
              <a:buNone/>
              <a:defRPr sz="95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1926168" y="5813427"/>
            <a:ext cx="20726400" cy="3000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rgbClr val="888888"/>
              </a:buClr>
              <a:buSzPts val="4800"/>
              <a:buNone/>
              <a:defRPr sz="4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rgbClr val="888888"/>
              </a:buClr>
              <a:buSzPts val="4300"/>
              <a:buNone/>
              <a:defRPr sz="43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rgbClr val="888888"/>
              </a:buClr>
              <a:buSzPts val="3800"/>
              <a:buNone/>
              <a:defRPr sz="3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888888"/>
              </a:buClr>
              <a:buSzPts val="3300"/>
              <a:buNone/>
              <a:defRPr sz="33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888888"/>
              </a:buClr>
              <a:buSzPts val="3300"/>
              <a:buNone/>
              <a:defRPr sz="33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888888"/>
              </a:buClr>
              <a:buSzPts val="3300"/>
              <a:buNone/>
              <a:defRPr sz="33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888888"/>
              </a:buClr>
              <a:buSzPts val="3300"/>
              <a:buNone/>
              <a:defRPr sz="33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888888"/>
              </a:buClr>
              <a:buSzPts val="3300"/>
              <a:buNone/>
              <a:defRPr sz="33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888888"/>
              </a:buClr>
              <a:buSzPts val="3300"/>
              <a:buNone/>
              <a:defRPr sz="33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8331200" y="12712701"/>
            <a:ext cx="7721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marL="0" marR="0" lvl="0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1"/>
          </p:nvPr>
        </p:nvSpPr>
        <p:spPr>
          <a:xfrm>
            <a:off x="1219200" y="3200401"/>
            <a:ext cx="10769600" cy="9051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t" anchorCtr="0">
            <a:normAutofit/>
          </a:bodyPr>
          <a:lstStyle>
            <a:lvl1pPr marL="457200" lvl="0" indent="-654050" algn="l">
              <a:lnSpc>
                <a:spcPct val="100000"/>
              </a:lnSpc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Char char="•"/>
              <a:defRPr sz="6700"/>
            </a:lvl1pPr>
            <a:lvl2pPr marL="914400" lvl="1" indent="-590550" algn="l">
              <a:lnSpc>
                <a:spcPct val="100000"/>
              </a:lnSpc>
              <a:spcBef>
                <a:spcPts val="1140"/>
              </a:spcBef>
              <a:spcAft>
                <a:spcPts val="0"/>
              </a:spcAft>
              <a:buClr>
                <a:schemeClr val="dk1"/>
              </a:buClr>
              <a:buSzPts val="5700"/>
              <a:buChar char="–"/>
              <a:defRPr sz="5700"/>
            </a:lvl2pPr>
            <a:lvl3pPr marL="1371600" lvl="2" indent="-53340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50165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Char char="–"/>
              <a:defRPr sz="4300"/>
            </a:lvl4pPr>
            <a:lvl5pPr marL="2286000" lvl="4" indent="-50165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Char char="»"/>
              <a:defRPr sz="4300"/>
            </a:lvl5pPr>
            <a:lvl6pPr marL="2743200" lvl="5" indent="-50165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Char char="•"/>
              <a:defRPr sz="4300"/>
            </a:lvl6pPr>
            <a:lvl7pPr marL="3200400" lvl="6" indent="-50165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Char char="•"/>
              <a:defRPr sz="4300"/>
            </a:lvl7pPr>
            <a:lvl8pPr marL="3657600" lvl="7" indent="-50165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Char char="•"/>
              <a:defRPr sz="4300"/>
            </a:lvl8pPr>
            <a:lvl9pPr marL="4114800" lvl="8" indent="-50165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Char char="•"/>
              <a:defRPr sz="4300"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2"/>
          </p:nvPr>
        </p:nvSpPr>
        <p:spPr>
          <a:xfrm>
            <a:off x="12395200" y="3200401"/>
            <a:ext cx="10769600" cy="9051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t" anchorCtr="0">
            <a:normAutofit/>
          </a:bodyPr>
          <a:lstStyle>
            <a:lvl1pPr marL="457200" lvl="0" indent="-654050" algn="l">
              <a:lnSpc>
                <a:spcPct val="100000"/>
              </a:lnSpc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Char char="•"/>
              <a:defRPr sz="6700"/>
            </a:lvl1pPr>
            <a:lvl2pPr marL="914400" lvl="1" indent="-590550" algn="l">
              <a:lnSpc>
                <a:spcPct val="100000"/>
              </a:lnSpc>
              <a:spcBef>
                <a:spcPts val="1140"/>
              </a:spcBef>
              <a:spcAft>
                <a:spcPts val="0"/>
              </a:spcAft>
              <a:buClr>
                <a:schemeClr val="dk1"/>
              </a:buClr>
              <a:buSzPts val="5700"/>
              <a:buChar char="–"/>
              <a:defRPr sz="5700"/>
            </a:lvl2pPr>
            <a:lvl3pPr marL="1371600" lvl="2" indent="-53340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50165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Char char="–"/>
              <a:defRPr sz="4300"/>
            </a:lvl4pPr>
            <a:lvl5pPr marL="2286000" lvl="4" indent="-50165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Char char="»"/>
              <a:defRPr sz="4300"/>
            </a:lvl5pPr>
            <a:lvl6pPr marL="2743200" lvl="5" indent="-50165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Char char="•"/>
              <a:defRPr sz="4300"/>
            </a:lvl6pPr>
            <a:lvl7pPr marL="3200400" lvl="6" indent="-50165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Char char="•"/>
              <a:defRPr sz="4300"/>
            </a:lvl7pPr>
            <a:lvl8pPr marL="3657600" lvl="7" indent="-50165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Char char="•"/>
              <a:defRPr sz="4300"/>
            </a:lvl8pPr>
            <a:lvl9pPr marL="4114800" lvl="8" indent="-50165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Char char="•"/>
              <a:defRPr sz="4300"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8331200" y="12712701"/>
            <a:ext cx="7721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marL="0" marR="0" lvl="0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body" idx="1"/>
          </p:nvPr>
        </p:nvSpPr>
        <p:spPr>
          <a:xfrm>
            <a:off x="1219200" y="3070226"/>
            <a:ext cx="10773835" cy="1279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14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 b="1"/>
            </a:lvl1pPr>
            <a:lvl2pPr marL="914400" lvl="1" indent="-22860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/>
            </a:lvl2pPr>
            <a:lvl3pPr marL="1371600" lvl="2" indent="-22860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 b="1"/>
            </a:lvl3pPr>
            <a:lvl4pPr marL="1828800" lvl="3" indent="-2286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 b="1"/>
            </a:lvl4pPr>
            <a:lvl5pPr marL="2286000" lvl="4" indent="-2286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 b="1"/>
            </a:lvl5pPr>
            <a:lvl6pPr marL="2743200" lvl="5" indent="-2286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 b="1"/>
            </a:lvl6pPr>
            <a:lvl7pPr marL="3200400" lvl="6" indent="-2286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 b="1"/>
            </a:lvl7pPr>
            <a:lvl8pPr marL="3657600" lvl="7" indent="-2286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 b="1"/>
            </a:lvl8pPr>
            <a:lvl9pPr marL="4114800" lvl="8" indent="-2286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 b="1"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body" idx="2"/>
          </p:nvPr>
        </p:nvSpPr>
        <p:spPr>
          <a:xfrm>
            <a:off x="1219200" y="4349750"/>
            <a:ext cx="10773835" cy="7902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t" anchorCtr="0">
            <a:normAutofit/>
          </a:bodyPr>
          <a:lstStyle>
            <a:lvl1pPr marL="457200" lvl="0" indent="-590550" algn="l">
              <a:lnSpc>
                <a:spcPct val="100000"/>
              </a:lnSpc>
              <a:spcBef>
                <a:spcPts val="1140"/>
              </a:spcBef>
              <a:spcAft>
                <a:spcPts val="0"/>
              </a:spcAft>
              <a:buClr>
                <a:schemeClr val="dk1"/>
              </a:buClr>
              <a:buSzPts val="5700"/>
              <a:buChar char="•"/>
              <a:defRPr sz="5700"/>
            </a:lvl1pPr>
            <a:lvl2pPr marL="914400" lvl="1" indent="-53340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Char char="–"/>
              <a:defRPr sz="4800"/>
            </a:lvl2pPr>
            <a:lvl3pPr marL="1371600" lvl="2" indent="-50165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Char char="•"/>
              <a:defRPr sz="4300"/>
            </a:lvl3pPr>
            <a:lvl4pPr marL="1828800" lvl="3" indent="-4699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Char char="–"/>
              <a:defRPr sz="3800"/>
            </a:lvl4pPr>
            <a:lvl5pPr marL="2286000" lvl="4" indent="-4699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Char char="»"/>
              <a:defRPr sz="3800"/>
            </a:lvl5pPr>
            <a:lvl6pPr marL="2743200" lvl="5" indent="-4699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6pPr>
            <a:lvl7pPr marL="3200400" lvl="6" indent="-4699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7pPr>
            <a:lvl8pPr marL="3657600" lvl="7" indent="-4699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8pPr>
            <a:lvl9pPr marL="4114800" lvl="8" indent="-4699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body" idx="3"/>
          </p:nvPr>
        </p:nvSpPr>
        <p:spPr>
          <a:xfrm>
            <a:off x="12386735" y="3070226"/>
            <a:ext cx="10778067" cy="1279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14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 b="1"/>
            </a:lvl1pPr>
            <a:lvl2pPr marL="914400" lvl="1" indent="-22860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/>
            </a:lvl2pPr>
            <a:lvl3pPr marL="1371600" lvl="2" indent="-22860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 b="1"/>
            </a:lvl3pPr>
            <a:lvl4pPr marL="1828800" lvl="3" indent="-2286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 b="1"/>
            </a:lvl4pPr>
            <a:lvl5pPr marL="2286000" lvl="4" indent="-2286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 b="1"/>
            </a:lvl5pPr>
            <a:lvl6pPr marL="2743200" lvl="5" indent="-2286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 b="1"/>
            </a:lvl6pPr>
            <a:lvl7pPr marL="3200400" lvl="6" indent="-2286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 b="1"/>
            </a:lvl7pPr>
            <a:lvl8pPr marL="3657600" lvl="7" indent="-2286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 b="1"/>
            </a:lvl8pPr>
            <a:lvl9pPr marL="4114800" lvl="8" indent="-2286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 b="1"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body" idx="4"/>
          </p:nvPr>
        </p:nvSpPr>
        <p:spPr>
          <a:xfrm>
            <a:off x="12386735" y="4349750"/>
            <a:ext cx="10778067" cy="7902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t" anchorCtr="0">
            <a:normAutofit/>
          </a:bodyPr>
          <a:lstStyle>
            <a:lvl1pPr marL="457200" lvl="0" indent="-590550" algn="l">
              <a:lnSpc>
                <a:spcPct val="100000"/>
              </a:lnSpc>
              <a:spcBef>
                <a:spcPts val="1140"/>
              </a:spcBef>
              <a:spcAft>
                <a:spcPts val="0"/>
              </a:spcAft>
              <a:buClr>
                <a:schemeClr val="dk1"/>
              </a:buClr>
              <a:buSzPts val="5700"/>
              <a:buChar char="•"/>
              <a:defRPr sz="5700"/>
            </a:lvl1pPr>
            <a:lvl2pPr marL="914400" lvl="1" indent="-53340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Char char="–"/>
              <a:defRPr sz="4800"/>
            </a:lvl2pPr>
            <a:lvl3pPr marL="1371600" lvl="2" indent="-50165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Char char="•"/>
              <a:defRPr sz="4300"/>
            </a:lvl3pPr>
            <a:lvl4pPr marL="1828800" lvl="3" indent="-4699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Char char="–"/>
              <a:defRPr sz="3800"/>
            </a:lvl4pPr>
            <a:lvl5pPr marL="2286000" lvl="4" indent="-4699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Char char="»"/>
              <a:defRPr sz="3800"/>
            </a:lvl5pPr>
            <a:lvl6pPr marL="2743200" lvl="5" indent="-4699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6pPr>
            <a:lvl7pPr marL="3200400" lvl="6" indent="-4699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7pPr>
            <a:lvl8pPr marL="3657600" lvl="7" indent="-4699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8pPr>
            <a:lvl9pPr marL="4114800" lvl="8" indent="-46990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9pPr>
          </a:lstStyle>
          <a:p>
            <a:endParaRPr/>
          </a:p>
        </p:txBody>
      </p:sp>
      <p:sp>
        <p:nvSpPr>
          <p:cNvPr id="81" name="Google Shape;81;p10"/>
          <p:cNvSpPr txBox="1">
            <a:spLocks noGrp="1"/>
          </p:cNvSpPr>
          <p:nvPr>
            <p:ph type="dt" idx="10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0"/>
          <p:cNvSpPr txBox="1">
            <a:spLocks noGrp="1"/>
          </p:cNvSpPr>
          <p:nvPr>
            <p:ph type="ftr" idx="11"/>
          </p:nvPr>
        </p:nvSpPr>
        <p:spPr>
          <a:xfrm>
            <a:off x="8331200" y="12712701"/>
            <a:ext cx="7721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0"/>
          <p:cNvSpPr txBox="1">
            <a:spLocks noGrp="1"/>
          </p:cNvSpPr>
          <p:nvPr>
            <p:ph type="sldNum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marL="0" marR="0" lvl="0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1"/>
          <p:cNvSpPr txBox="1"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dt" idx="10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ftr" idx="11"/>
          </p:nvPr>
        </p:nvSpPr>
        <p:spPr>
          <a:xfrm>
            <a:off x="8331200" y="12712701"/>
            <a:ext cx="7721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sldNum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marL="0" marR="0" lvl="0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 txBox="1">
            <a:spLocks noGrp="1"/>
          </p:cNvSpPr>
          <p:nvPr>
            <p:ph type="dt" idx="10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ftr" idx="11"/>
          </p:nvPr>
        </p:nvSpPr>
        <p:spPr>
          <a:xfrm>
            <a:off x="8331200" y="12712701"/>
            <a:ext cx="7721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sldNum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marL="0" marR="0" lvl="0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3"/>
          <p:cNvSpPr txBox="1">
            <a:spLocks noGrp="1"/>
          </p:cNvSpPr>
          <p:nvPr>
            <p:ph type="title"/>
          </p:nvPr>
        </p:nvSpPr>
        <p:spPr>
          <a:xfrm>
            <a:off x="1219201" y="546100"/>
            <a:ext cx="8022168" cy="23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body" idx="1"/>
          </p:nvPr>
        </p:nvSpPr>
        <p:spPr>
          <a:xfrm>
            <a:off x="9533467" y="546101"/>
            <a:ext cx="13631333" cy="11706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t" anchorCtr="0">
            <a:normAutofit/>
          </a:bodyPr>
          <a:lstStyle>
            <a:lvl1pPr marL="457200" lvl="0" indent="-711200" algn="l">
              <a:lnSpc>
                <a:spcPct val="100000"/>
              </a:lnSpc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1pPr>
            <a:lvl2pPr marL="914400" lvl="1" indent="-654050" algn="l">
              <a:lnSpc>
                <a:spcPct val="100000"/>
              </a:lnSpc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Char char="–"/>
              <a:defRPr sz="6700"/>
            </a:lvl2pPr>
            <a:lvl3pPr marL="1371600" lvl="2" indent="-590550" algn="l">
              <a:lnSpc>
                <a:spcPct val="100000"/>
              </a:lnSpc>
              <a:spcBef>
                <a:spcPts val="1140"/>
              </a:spcBef>
              <a:spcAft>
                <a:spcPts val="0"/>
              </a:spcAft>
              <a:buClr>
                <a:schemeClr val="dk1"/>
              </a:buClr>
              <a:buSzPts val="5700"/>
              <a:buChar char="•"/>
              <a:defRPr sz="5700"/>
            </a:lvl3pPr>
            <a:lvl4pPr marL="1828800" lvl="3" indent="-53340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Char char="–"/>
              <a:defRPr sz="4800"/>
            </a:lvl4pPr>
            <a:lvl5pPr marL="2286000" lvl="4" indent="-53340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Char char="»"/>
              <a:defRPr sz="4800"/>
            </a:lvl5pPr>
            <a:lvl6pPr marL="2743200" lvl="5" indent="-53340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6pPr>
            <a:lvl7pPr marL="3200400" lvl="6" indent="-53340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7pPr>
            <a:lvl8pPr marL="3657600" lvl="7" indent="-53340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8pPr>
            <a:lvl9pPr marL="4114800" lvl="8" indent="-53340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body" idx="2"/>
          </p:nvPr>
        </p:nvSpPr>
        <p:spPr>
          <a:xfrm>
            <a:off x="1219201" y="2870201"/>
            <a:ext cx="8022168" cy="9382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/>
            </a:lvl1pPr>
            <a:lvl2pPr marL="914400" lvl="1" indent="-22860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2pPr>
            <a:lvl3pPr marL="1371600" lvl="2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marL="1828800" lvl="3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4pPr>
            <a:lvl5pPr marL="2286000" lvl="4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5pPr>
            <a:lvl6pPr marL="2743200" lvl="5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6pPr>
            <a:lvl7pPr marL="3200400" lvl="6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7pPr>
            <a:lvl8pPr marL="3657600" lvl="7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8pPr>
            <a:lvl9pPr marL="4114800" lvl="8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dt" idx="10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ftr" idx="11"/>
          </p:nvPr>
        </p:nvSpPr>
        <p:spPr>
          <a:xfrm>
            <a:off x="8331200" y="12712701"/>
            <a:ext cx="7721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sldNum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marL="0" marR="0" lvl="0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4779435" y="9601200"/>
            <a:ext cx="14630400" cy="1133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>
            <a:spLocks noGrp="1"/>
          </p:cNvSpPr>
          <p:nvPr>
            <p:ph type="pic" idx="2"/>
          </p:nvPr>
        </p:nvSpPr>
        <p:spPr>
          <a:xfrm>
            <a:off x="4779435" y="1225550"/>
            <a:ext cx="14630400" cy="8229600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14"/>
          <p:cNvSpPr txBox="1">
            <a:spLocks noGrp="1"/>
          </p:cNvSpPr>
          <p:nvPr>
            <p:ph type="body" idx="1"/>
          </p:nvPr>
        </p:nvSpPr>
        <p:spPr>
          <a:xfrm>
            <a:off x="4779435" y="10734676"/>
            <a:ext cx="14630400" cy="1609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/>
            </a:lvl1pPr>
            <a:lvl2pPr marL="914400" lvl="1" indent="-22860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2pPr>
            <a:lvl3pPr marL="1371600" lvl="2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marL="1828800" lvl="3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4pPr>
            <a:lvl5pPr marL="2286000" lvl="4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5pPr>
            <a:lvl6pPr marL="2743200" lvl="5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6pPr>
            <a:lvl7pPr marL="3200400" lvl="6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7pPr>
            <a:lvl8pPr marL="3657600" lvl="7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8pPr>
            <a:lvl9pPr marL="4114800" lvl="8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4" name="Google Shape;104;p14"/>
          <p:cNvSpPr txBox="1">
            <a:spLocks noGrp="1"/>
          </p:cNvSpPr>
          <p:nvPr>
            <p:ph type="dt" idx="10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ftr" idx="11"/>
          </p:nvPr>
        </p:nvSpPr>
        <p:spPr>
          <a:xfrm>
            <a:off x="8331200" y="12712701"/>
            <a:ext cx="7721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sldNum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marL="0" marR="0" lvl="0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body" idx="1"/>
          </p:nvPr>
        </p:nvSpPr>
        <p:spPr>
          <a:xfrm rot="5400000">
            <a:off x="7666037" y="-3246436"/>
            <a:ext cx="9051926" cy="21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15"/>
          <p:cNvSpPr txBox="1">
            <a:spLocks noGrp="1"/>
          </p:cNvSpPr>
          <p:nvPr>
            <p:ph type="dt" idx="10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5"/>
          <p:cNvSpPr txBox="1">
            <a:spLocks noGrp="1"/>
          </p:cNvSpPr>
          <p:nvPr>
            <p:ph type="ftr" idx="11"/>
          </p:nvPr>
        </p:nvSpPr>
        <p:spPr>
          <a:xfrm>
            <a:off x="8331200" y="12712701"/>
            <a:ext cx="7721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5"/>
          <p:cNvSpPr txBox="1">
            <a:spLocks noGrp="1"/>
          </p:cNvSpPr>
          <p:nvPr>
            <p:ph type="sldNum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marL="0" marR="0" lvl="0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title"/>
          </p:nvPr>
        </p:nvSpPr>
        <p:spPr>
          <a:xfrm rot="5400000">
            <a:off x="14570075" y="3657602"/>
            <a:ext cx="1170305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body" idx="1"/>
          </p:nvPr>
        </p:nvSpPr>
        <p:spPr>
          <a:xfrm rot="5400000">
            <a:off x="3394075" y="-1625598"/>
            <a:ext cx="11703050" cy="160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16"/>
          <p:cNvSpPr txBox="1">
            <a:spLocks noGrp="1"/>
          </p:cNvSpPr>
          <p:nvPr>
            <p:ph type="dt" idx="10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6"/>
          <p:cNvSpPr txBox="1">
            <a:spLocks noGrp="1"/>
          </p:cNvSpPr>
          <p:nvPr>
            <p:ph type="ftr" idx="11"/>
          </p:nvPr>
        </p:nvSpPr>
        <p:spPr>
          <a:xfrm>
            <a:off x="8331200" y="12712701"/>
            <a:ext cx="7721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6"/>
          <p:cNvSpPr txBox="1">
            <a:spLocks noGrp="1"/>
          </p:cNvSpPr>
          <p:nvPr>
            <p:ph type="sldNum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marL="0" marR="0" lvl="0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0"/>
              <a:buFont typeface="Calibri"/>
              <a:buNone/>
              <a:defRPr sz="10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19200" y="3200401"/>
            <a:ext cx="21945600" cy="9051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t" anchorCtr="0">
            <a:normAutofit/>
          </a:bodyPr>
          <a:lstStyle>
            <a:lvl1pPr marL="457200" marR="0" lvl="0" indent="-711200" algn="l" rtl="0">
              <a:lnSpc>
                <a:spcPct val="100000"/>
              </a:lnSpc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Arial"/>
              <a:buChar char="•"/>
              <a:defRPr sz="7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654050" algn="l" rtl="0">
              <a:lnSpc>
                <a:spcPct val="100000"/>
              </a:lnSpc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Font typeface="Arial"/>
              <a:buChar char="–"/>
              <a:defRPr sz="6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90550" algn="l" rtl="0">
              <a:lnSpc>
                <a:spcPct val="100000"/>
              </a:lnSpc>
              <a:spcBef>
                <a:spcPts val="1140"/>
              </a:spcBef>
              <a:spcAft>
                <a:spcPts val="0"/>
              </a:spcAft>
              <a:buClr>
                <a:schemeClr val="dk1"/>
              </a:buClr>
              <a:buSzPts val="5700"/>
              <a:buFont typeface="Arial"/>
              <a:buChar char="•"/>
              <a:defRPr sz="5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53340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–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53340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»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53340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3340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3340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3340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8331200" y="12712701"/>
            <a:ext cx="7721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700" tIns="108850" rIns="217700" bIns="108850" anchor="ctr" anchorCtr="0">
            <a:noAutofit/>
          </a:bodyPr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00"/>
              <a:buFont typeface="Calibri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6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80780" y="0"/>
            <a:ext cx="8773253" cy="51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1050" y="9700300"/>
            <a:ext cx="2639839" cy="340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7"/>
          <p:cNvSpPr/>
          <p:nvPr/>
        </p:nvSpPr>
        <p:spPr>
          <a:xfrm>
            <a:off x="0" y="5191300"/>
            <a:ext cx="24384000" cy="366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090225" y="10440950"/>
            <a:ext cx="5325232" cy="397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957523">
            <a:off x="21888007" y="471933"/>
            <a:ext cx="1915837" cy="2656533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7"/>
          <p:cNvSpPr txBox="1"/>
          <p:nvPr/>
        </p:nvSpPr>
        <p:spPr>
          <a:xfrm>
            <a:off x="4059150" y="4278300"/>
            <a:ext cx="16265700" cy="51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0" bIns="342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alibri"/>
              <a:buNone/>
            </a:pPr>
            <a:endParaRPr sz="90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89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ru-RU" sz="9000" b="1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0100" b="1" i="0" u="none" strike="noStrike" cap="none">
                <a:solidFill>
                  <a:srgbClr val="0C264C"/>
                </a:solidFill>
                <a:latin typeface="Verdana"/>
                <a:ea typeface="Verdana"/>
                <a:cs typeface="Verdana"/>
                <a:sym typeface="Verdana"/>
              </a:rPr>
              <a:t>Вторичное сырье из полипропилена</a:t>
            </a:r>
            <a:r>
              <a:rPr lang="ru-RU" sz="9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9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90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266075" y="-632850"/>
            <a:ext cx="5325232" cy="397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0" name="Google Shape;130;p17"/>
          <p:cNvGrpSpPr/>
          <p:nvPr/>
        </p:nvGrpSpPr>
        <p:grpSpPr>
          <a:xfrm>
            <a:off x="8706291" y="12293008"/>
            <a:ext cx="6804010" cy="1011778"/>
            <a:chOff x="-1" y="-3"/>
            <a:chExt cx="6804010" cy="1011778"/>
          </a:xfrm>
        </p:grpSpPr>
        <p:sp>
          <p:nvSpPr>
            <p:cNvPr id="131" name="Google Shape;131;p17"/>
            <p:cNvSpPr/>
            <p:nvPr/>
          </p:nvSpPr>
          <p:spPr>
            <a:xfrm>
              <a:off x="5924346" y="15878"/>
              <a:ext cx="879663" cy="99588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889" y="0"/>
                  </a:moveTo>
                  <a:lnTo>
                    <a:pt x="10756" y="0"/>
                  </a:lnTo>
                  <a:lnTo>
                    <a:pt x="829" y="4967"/>
                  </a:lnTo>
                  <a:lnTo>
                    <a:pt x="604" y="5166"/>
                  </a:lnTo>
                  <a:lnTo>
                    <a:pt x="533" y="5423"/>
                  </a:lnTo>
                  <a:lnTo>
                    <a:pt x="613" y="5679"/>
                  </a:lnTo>
                  <a:lnTo>
                    <a:pt x="844" y="5872"/>
                  </a:lnTo>
                  <a:lnTo>
                    <a:pt x="2888" y="6827"/>
                  </a:lnTo>
                  <a:lnTo>
                    <a:pt x="3087" y="6964"/>
                  </a:lnTo>
                  <a:lnTo>
                    <a:pt x="3597" y="7994"/>
                  </a:lnTo>
                  <a:lnTo>
                    <a:pt x="3586" y="8487"/>
                  </a:lnTo>
                  <a:lnTo>
                    <a:pt x="3590" y="9843"/>
                  </a:lnTo>
                  <a:lnTo>
                    <a:pt x="3564" y="10131"/>
                  </a:lnTo>
                  <a:lnTo>
                    <a:pt x="3312" y="10348"/>
                  </a:lnTo>
                  <a:lnTo>
                    <a:pt x="2995" y="10389"/>
                  </a:lnTo>
                  <a:lnTo>
                    <a:pt x="2744" y="10381"/>
                  </a:lnTo>
                  <a:lnTo>
                    <a:pt x="2518" y="10305"/>
                  </a:lnTo>
                  <a:lnTo>
                    <a:pt x="2093" y="10076"/>
                  </a:lnTo>
                  <a:lnTo>
                    <a:pt x="285" y="9157"/>
                  </a:lnTo>
                  <a:lnTo>
                    <a:pt x="0" y="9303"/>
                  </a:lnTo>
                  <a:lnTo>
                    <a:pt x="28" y="16206"/>
                  </a:lnTo>
                  <a:lnTo>
                    <a:pt x="3329" y="17928"/>
                  </a:lnTo>
                  <a:lnTo>
                    <a:pt x="3617" y="17782"/>
                  </a:lnTo>
                  <a:lnTo>
                    <a:pt x="3596" y="11345"/>
                  </a:lnTo>
                  <a:lnTo>
                    <a:pt x="3629" y="11259"/>
                  </a:lnTo>
                  <a:lnTo>
                    <a:pt x="3693" y="11187"/>
                  </a:lnTo>
                  <a:lnTo>
                    <a:pt x="3895" y="11083"/>
                  </a:lnTo>
                  <a:lnTo>
                    <a:pt x="4035" y="11077"/>
                  </a:lnTo>
                  <a:lnTo>
                    <a:pt x="4160" y="11125"/>
                  </a:lnTo>
                  <a:lnTo>
                    <a:pt x="10665" y="14429"/>
                  </a:lnTo>
                  <a:lnTo>
                    <a:pt x="10946" y="14429"/>
                  </a:lnTo>
                  <a:lnTo>
                    <a:pt x="13632" y="13066"/>
                  </a:lnTo>
                  <a:lnTo>
                    <a:pt x="13862" y="12959"/>
                  </a:lnTo>
                  <a:lnTo>
                    <a:pt x="14123" y="12987"/>
                  </a:lnTo>
                  <a:lnTo>
                    <a:pt x="14351" y="13197"/>
                  </a:lnTo>
                  <a:lnTo>
                    <a:pt x="14379" y="13288"/>
                  </a:lnTo>
                  <a:lnTo>
                    <a:pt x="14389" y="13355"/>
                  </a:lnTo>
                  <a:lnTo>
                    <a:pt x="14398" y="14113"/>
                  </a:lnTo>
                  <a:lnTo>
                    <a:pt x="14388" y="14364"/>
                  </a:lnTo>
                  <a:lnTo>
                    <a:pt x="14388" y="14701"/>
                  </a:lnTo>
                  <a:lnTo>
                    <a:pt x="14408" y="15040"/>
                  </a:lnTo>
                  <a:lnTo>
                    <a:pt x="14412" y="15378"/>
                  </a:lnTo>
                  <a:lnTo>
                    <a:pt x="14365" y="15716"/>
                  </a:lnTo>
                  <a:lnTo>
                    <a:pt x="14122" y="16199"/>
                  </a:lnTo>
                  <a:lnTo>
                    <a:pt x="13723" y="16541"/>
                  </a:lnTo>
                  <a:lnTo>
                    <a:pt x="13231" y="16807"/>
                  </a:lnTo>
                  <a:lnTo>
                    <a:pt x="12707" y="17058"/>
                  </a:lnTo>
                  <a:lnTo>
                    <a:pt x="11780" y="17521"/>
                  </a:lnTo>
                  <a:lnTo>
                    <a:pt x="11558" y="17652"/>
                  </a:lnTo>
                  <a:lnTo>
                    <a:pt x="11342" y="17790"/>
                  </a:lnTo>
                  <a:lnTo>
                    <a:pt x="11112" y="17900"/>
                  </a:lnTo>
                  <a:lnTo>
                    <a:pt x="10845" y="17945"/>
                  </a:lnTo>
                  <a:lnTo>
                    <a:pt x="10778" y="17945"/>
                  </a:lnTo>
                  <a:lnTo>
                    <a:pt x="10646" y="17924"/>
                  </a:lnTo>
                  <a:lnTo>
                    <a:pt x="10402" y="17860"/>
                  </a:lnTo>
                  <a:lnTo>
                    <a:pt x="10172" y="17766"/>
                  </a:lnTo>
                  <a:lnTo>
                    <a:pt x="9953" y="17651"/>
                  </a:lnTo>
                  <a:lnTo>
                    <a:pt x="9537" y="17401"/>
                  </a:lnTo>
                  <a:lnTo>
                    <a:pt x="7485" y="16351"/>
                  </a:lnTo>
                  <a:lnTo>
                    <a:pt x="7199" y="16497"/>
                  </a:lnTo>
                  <a:lnTo>
                    <a:pt x="7208" y="19811"/>
                  </a:lnTo>
                  <a:lnTo>
                    <a:pt x="7272" y="19910"/>
                  </a:lnTo>
                  <a:lnTo>
                    <a:pt x="9755" y="21154"/>
                  </a:lnTo>
                  <a:lnTo>
                    <a:pt x="10257" y="21433"/>
                  </a:lnTo>
                  <a:lnTo>
                    <a:pt x="10527" y="21551"/>
                  </a:lnTo>
                  <a:lnTo>
                    <a:pt x="10795" y="21600"/>
                  </a:lnTo>
                  <a:lnTo>
                    <a:pt x="11093" y="21552"/>
                  </a:lnTo>
                  <a:lnTo>
                    <a:pt x="11376" y="21433"/>
                  </a:lnTo>
                  <a:lnTo>
                    <a:pt x="11906" y="21139"/>
                  </a:lnTo>
                  <a:lnTo>
                    <a:pt x="14228" y="19980"/>
                  </a:lnTo>
                  <a:lnTo>
                    <a:pt x="14331" y="19910"/>
                  </a:lnTo>
                  <a:lnTo>
                    <a:pt x="14394" y="19828"/>
                  </a:lnTo>
                  <a:lnTo>
                    <a:pt x="14389" y="17102"/>
                  </a:lnTo>
                  <a:lnTo>
                    <a:pt x="14398" y="16761"/>
                  </a:lnTo>
                  <a:lnTo>
                    <a:pt x="14833" y="16142"/>
                  </a:lnTo>
                  <a:lnTo>
                    <a:pt x="15077" y="15991"/>
                  </a:lnTo>
                  <a:lnTo>
                    <a:pt x="17342" y="14828"/>
                  </a:lnTo>
                  <a:lnTo>
                    <a:pt x="17606" y="14760"/>
                  </a:lnTo>
                  <a:lnTo>
                    <a:pt x="17822" y="14827"/>
                  </a:lnTo>
                  <a:lnTo>
                    <a:pt x="17966" y="15003"/>
                  </a:lnTo>
                  <a:lnTo>
                    <a:pt x="18019" y="15259"/>
                  </a:lnTo>
                  <a:lnTo>
                    <a:pt x="18014" y="17829"/>
                  </a:lnTo>
                  <a:lnTo>
                    <a:pt x="18129" y="17974"/>
                  </a:lnTo>
                  <a:lnTo>
                    <a:pt x="21531" y="16277"/>
                  </a:lnTo>
                  <a:lnTo>
                    <a:pt x="21595" y="16178"/>
                  </a:lnTo>
                  <a:lnTo>
                    <a:pt x="21595" y="12227"/>
                  </a:lnTo>
                  <a:lnTo>
                    <a:pt x="21600" y="9314"/>
                  </a:lnTo>
                  <a:lnTo>
                    <a:pt x="21316" y="9168"/>
                  </a:lnTo>
                  <a:lnTo>
                    <a:pt x="15048" y="12348"/>
                  </a:lnTo>
                  <a:lnTo>
                    <a:pt x="14834" y="12380"/>
                  </a:lnTo>
                  <a:lnTo>
                    <a:pt x="14402" y="12168"/>
                  </a:lnTo>
                  <a:lnTo>
                    <a:pt x="14387" y="11861"/>
                  </a:lnTo>
                  <a:lnTo>
                    <a:pt x="14386" y="10829"/>
                  </a:lnTo>
                  <a:lnTo>
                    <a:pt x="14347" y="9986"/>
                  </a:lnTo>
                  <a:lnTo>
                    <a:pt x="14890" y="8765"/>
                  </a:lnTo>
                  <a:lnTo>
                    <a:pt x="16548" y="7929"/>
                  </a:lnTo>
                  <a:lnTo>
                    <a:pt x="17996" y="7219"/>
                  </a:lnTo>
                  <a:lnTo>
                    <a:pt x="21325" y="5541"/>
                  </a:lnTo>
                  <a:lnTo>
                    <a:pt x="21327" y="5252"/>
                  </a:lnTo>
                  <a:lnTo>
                    <a:pt x="18088" y="3613"/>
                  </a:lnTo>
                  <a:lnTo>
                    <a:pt x="17957" y="3613"/>
                  </a:lnTo>
                  <a:lnTo>
                    <a:pt x="11088" y="7069"/>
                  </a:lnTo>
                  <a:lnTo>
                    <a:pt x="11088" y="7315"/>
                  </a:lnTo>
                  <a:lnTo>
                    <a:pt x="12386" y="7975"/>
                  </a:lnTo>
                  <a:lnTo>
                    <a:pt x="12788" y="8158"/>
                  </a:lnTo>
                  <a:lnTo>
                    <a:pt x="13215" y="8374"/>
                  </a:lnTo>
                  <a:lnTo>
                    <a:pt x="13554" y="8651"/>
                  </a:lnTo>
                  <a:lnTo>
                    <a:pt x="13689" y="9020"/>
                  </a:lnTo>
                  <a:lnTo>
                    <a:pt x="13589" y="9336"/>
                  </a:lnTo>
                  <a:lnTo>
                    <a:pt x="13343" y="9564"/>
                  </a:lnTo>
                  <a:lnTo>
                    <a:pt x="13021" y="9738"/>
                  </a:lnTo>
                  <a:lnTo>
                    <a:pt x="12692" y="9892"/>
                  </a:lnTo>
                  <a:lnTo>
                    <a:pt x="11844" y="10319"/>
                  </a:lnTo>
                  <a:lnTo>
                    <a:pt x="11329" y="10504"/>
                  </a:lnTo>
                  <a:lnTo>
                    <a:pt x="10786" y="10566"/>
                  </a:lnTo>
                  <a:lnTo>
                    <a:pt x="10244" y="10503"/>
                  </a:lnTo>
                  <a:lnTo>
                    <a:pt x="9729" y="10317"/>
                  </a:lnTo>
                  <a:lnTo>
                    <a:pt x="5263" y="8056"/>
                  </a:lnTo>
                  <a:lnTo>
                    <a:pt x="4822" y="7841"/>
                  </a:lnTo>
                  <a:lnTo>
                    <a:pt x="4621" y="7712"/>
                  </a:lnTo>
                  <a:lnTo>
                    <a:pt x="4449" y="7545"/>
                  </a:lnTo>
                  <a:lnTo>
                    <a:pt x="4278" y="7329"/>
                  </a:lnTo>
                  <a:lnTo>
                    <a:pt x="4226" y="7022"/>
                  </a:lnTo>
                  <a:lnTo>
                    <a:pt x="4387" y="6800"/>
                  </a:lnTo>
                  <a:lnTo>
                    <a:pt x="4595" y="6609"/>
                  </a:lnTo>
                  <a:lnTo>
                    <a:pt x="4875" y="6455"/>
                  </a:lnTo>
                  <a:lnTo>
                    <a:pt x="5460" y="6199"/>
                  </a:lnTo>
                  <a:lnTo>
                    <a:pt x="14117" y="1905"/>
                  </a:lnTo>
                  <a:lnTo>
                    <a:pt x="14118" y="1617"/>
                  </a:lnTo>
                  <a:lnTo>
                    <a:pt x="13894" y="1500"/>
                  </a:lnTo>
                  <a:lnTo>
                    <a:pt x="1088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50800" tIns="50800" rIns="50800" bIns="508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2" name="Google Shape;132;p17" descr="object 1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047819" y="18291"/>
              <a:ext cx="953489" cy="9934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17" descr="object 1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823139" y="16543"/>
              <a:ext cx="1279696" cy="99523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34" name="Google Shape;134;p17"/>
            <p:cNvGrpSpPr/>
            <p:nvPr/>
          </p:nvGrpSpPr>
          <p:grpSpPr>
            <a:xfrm>
              <a:off x="-1" y="-3"/>
              <a:ext cx="1373615" cy="965329"/>
              <a:chOff x="-1" y="-1"/>
              <a:chExt cx="1373614" cy="965328"/>
            </a:xfrm>
          </p:grpSpPr>
          <p:sp>
            <p:nvSpPr>
              <p:cNvPr id="135" name="Google Shape;135;p17"/>
              <p:cNvSpPr/>
              <p:nvPr/>
            </p:nvSpPr>
            <p:spPr>
              <a:xfrm>
                <a:off x="609289" y="-1"/>
                <a:ext cx="181705" cy="181705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824" y="6668"/>
                    </a:moveTo>
                    <a:lnTo>
                      <a:pt x="0" y="10875"/>
                    </a:lnTo>
                    <a:lnTo>
                      <a:pt x="824" y="14932"/>
                    </a:lnTo>
                    <a:lnTo>
                      <a:pt x="3110" y="18383"/>
                    </a:lnTo>
                    <a:lnTo>
                      <a:pt x="6668" y="20776"/>
                    </a:lnTo>
                    <a:lnTo>
                      <a:pt x="10875" y="21600"/>
                    </a:lnTo>
                    <a:lnTo>
                      <a:pt x="14932" y="20776"/>
                    </a:lnTo>
                    <a:lnTo>
                      <a:pt x="18383" y="18490"/>
                    </a:lnTo>
                    <a:lnTo>
                      <a:pt x="20776" y="14932"/>
                    </a:lnTo>
                    <a:lnTo>
                      <a:pt x="21600" y="10724"/>
                    </a:lnTo>
                    <a:lnTo>
                      <a:pt x="20776" y="6668"/>
                    </a:lnTo>
                    <a:lnTo>
                      <a:pt x="18490" y="3217"/>
                    </a:lnTo>
                    <a:lnTo>
                      <a:pt x="14932" y="824"/>
                    </a:lnTo>
                    <a:lnTo>
                      <a:pt x="10724" y="0"/>
                    </a:lnTo>
                    <a:lnTo>
                      <a:pt x="6668" y="824"/>
                    </a:lnTo>
                    <a:lnTo>
                      <a:pt x="3217" y="3110"/>
                    </a:lnTo>
                    <a:lnTo>
                      <a:pt x="824" y="666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50800" tIns="50800" rIns="50800" bIns="508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36" name="Google Shape;136;p17" descr="object 17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383295" y="210733"/>
                <a:ext cx="155173" cy="1551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7" name="Google Shape;137;p17" descr="object 18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667459" y="256185"/>
                <a:ext cx="104304" cy="10430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8" name="Google Shape;138;p17"/>
              <p:cNvSpPr/>
              <p:nvPr/>
            </p:nvSpPr>
            <p:spPr>
              <a:xfrm>
                <a:off x="419966" y="50118"/>
                <a:ext cx="102862" cy="102864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8283" y="142"/>
                    </a:moveTo>
                    <a:lnTo>
                      <a:pt x="4333" y="1959"/>
                    </a:lnTo>
                    <a:lnTo>
                      <a:pt x="1484" y="5043"/>
                    </a:lnTo>
                    <a:lnTo>
                      <a:pt x="0" y="8970"/>
                    </a:lnTo>
                    <a:lnTo>
                      <a:pt x="142" y="13316"/>
                    </a:lnTo>
                    <a:lnTo>
                      <a:pt x="1959" y="17267"/>
                    </a:lnTo>
                    <a:lnTo>
                      <a:pt x="5043" y="20116"/>
                    </a:lnTo>
                    <a:lnTo>
                      <a:pt x="8970" y="21600"/>
                    </a:lnTo>
                    <a:lnTo>
                      <a:pt x="13316" y="21458"/>
                    </a:lnTo>
                    <a:lnTo>
                      <a:pt x="17267" y="19641"/>
                    </a:lnTo>
                    <a:lnTo>
                      <a:pt x="20116" y="16557"/>
                    </a:lnTo>
                    <a:lnTo>
                      <a:pt x="21600" y="12629"/>
                    </a:lnTo>
                    <a:lnTo>
                      <a:pt x="21458" y="8283"/>
                    </a:lnTo>
                    <a:lnTo>
                      <a:pt x="19641" y="4333"/>
                    </a:lnTo>
                    <a:lnTo>
                      <a:pt x="16557" y="1484"/>
                    </a:lnTo>
                    <a:lnTo>
                      <a:pt x="12629" y="0"/>
                    </a:lnTo>
                    <a:lnTo>
                      <a:pt x="8283" y="14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50800" tIns="50800" rIns="50800" bIns="508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17"/>
              <p:cNvSpPr/>
              <p:nvPr/>
            </p:nvSpPr>
            <p:spPr>
              <a:xfrm>
                <a:off x="582465" y="250874"/>
                <a:ext cx="41008" cy="41008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50800" tIns="50800" rIns="50800" bIns="508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0" name="Google Shape;140;p17"/>
              <p:cNvGrpSpPr/>
              <p:nvPr/>
            </p:nvGrpSpPr>
            <p:grpSpPr>
              <a:xfrm>
                <a:off x="817105" y="50991"/>
                <a:ext cx="306309" cy="315686"/>
                <a:chOff x="-1" y="-1"/>
                <a:chExt cx="306308" cy="315685"/>
              </a:xfrm>
            </p:grpSpPr>
            <p:sp>
              <p:nvSpPr>
                <p:cNvPr id="141" name="Google Shape;141;p17"/>
                <p:cNvSpPr/>
                <p:nvPr/>
              </p:nvSpPr>
              <p:spPr>
                <a:xfrm>
                  <a:off x="-1" y="158735"/>
                  <a:ext cx="156968" cy="1569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00" h="21600" extrusionOk="0">
                      <a:moveTo>
                        <a:pt x="21600" y="10799"/>
                      </a:moveTo>
                      <a:lnTo>
                        <a:pt x="20808" y="6737"/>
                      </a:lnTo>
                      <a:lnTo>
                        <a:pt x="18438" y="3162"/>
                      </a:lnTo>
                      <a:lnTo>
                        <a:pt x="14864" y="789"/>
                      </a:lnTo>
                      <a:lnTo>
                        <a:pt x="10800" y="0"/>
                      </a:lnTo>
                      <a:lnTo>
                        <a:pt x="6736" y="789"/>
                      </a:lnTo>
                      <a:lnTo>
                        <a:pt x="3164" y="3162"/>
                      </a:lnTo>
                      <a:lnTo>
                        <a:pt x="792" y="6737"/>
                      </a:lnTo>
                      <a:lnTo>
                        <a:pt x="0" y="10799"/>
                      </a:lnTo>
                      <a:lnTo>
                        <a:pt x="792" y="14863"/>
                      </a:lnTo>
                      <a:lnTo>
                        <a:pt x="3164" y="18438"/>
                      </a:lnTo>
                      <a:lnTo>
                        <a:pt x="6736" y="20811"/>
                      </a:lnTo>
                      <a:lnTo>
                        <a:pt x="10800" y="21600"/>
                      </a:lnTo>
                      <a:lnTo>
                        <a:pt x="14864" y="20811"/>
                      </a:lnTo>
                      <a:lnTo>
                        <a:pt x="18438" y="18438"/>
                      </a:lnTo>
                      <a:lnTo>
                        <a:pt x="20808" y="14863"/>
                      </a:lnTo>
                      <a:lnTo>
                        <a:pt x="21600" y="107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50800" tIns="50800" rIns="50800" bIns="508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" name="Google Shape;142;p17"/>
                <p:cNvSpPr/>
                <p:nvPr/>
              </p:nvSpPr>
              <p:spPr>
                <a:xfrm>
                  <a:off x="68401" y="-1"/>
                  <a:ext cx="105547" cy="1055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00" h="21600" extrusionOk="0">
                      <a:moveTo>
                        <a:pt x="21600" y="10800"/>
                      </a:moveTo>
                      <a:lnTo>
                        <a:pt x="20752" y="6596"/>
                      </a:lnTo>
                      <a:lnTo>
                        <a:pt x="18433" y="3162"/>
                      </a:lnTo>
                      <a:lnTo>
                        <a:pt x="15004" y="848"/>
                      </a:lnTo>
                      <a:lnTo>
                        <a:pt x="10800" y="0"/>
                      </a:lnTo>
                      <a:lnTo>
                        <a:pt x="6596" y="848"/>
                      </a:lnTo>
                      <a:lnTo>
                        <a:pt x="3162" y="3162"/>
                      </a:lnTo>
                      <a:lnTo>
                        <a:pt x="848" y="6596"/>
                      </a:lnTo>
                      <a:lnTo>
                        <a:pt x="0" y="10800"/>
                      </a:lnTo>
                      <a:lnTo>
                        <a:pt x="848" y="15004"/>
                      </a:lnTo>
                      <a:lnTo>
                        <a:pt x="3162" y="18438"/>
                      </a:lnTo>
                      <a:lnTo>
                        <a:pt x="6596" y="20752"/>
                      </a:lnTo>
                      <a:lnTo>
                        <a:pt x="10800" y="21600"/>
                      </a:lnTo>
                      <a:lnTo>
                        <a:pt x="15004" y="20752"/>
                      </a:lnTo>
                      <a:lnTo>
                        <a:pt x="18433" y="18438"/>
                      </a:lnTo>
                      <a:lnTo>
                        <a:pt x="20752" y="15004"/>
                      </a:lnTo>
                      <a:lnTo>
                        <a:pt x="21600" y="10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50800" tIns="50800" rIns="50800" bIns="508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" name="Google Shape;143;p17"/>
                <p:cNvSpPr/>
                <p:nvPr/>
              </p:nvSpPr>
              <p:spPr>
                <a:xfrm>
                  <a:off x="214865" y="91900"/>
                  <a:ext cx="41004" cy="41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00" h="21600" extrusionOk="0">
                      <a:moveTo>
                        <a:pt x="21600" y="4830"/>
                      </a:moveTo>
                      <a:lnTo>
                        <a:pt x="16756" y="0"/>
                      </a:lnTo>
                      <a:lnTo>
                        <a:pt x="4822" y="0"/>
                      </a:lnTo>
                      <a:lnTo>
                        <a:pt x="0" y="4852"/>
                      </a:lnTo>
                      <a:lnTo>
                        <a:pt x="0" y="16770"/>
                      </a:lnTo>
                      <a:lnTo>
                        <a:pt x="4822" y="21600"/>
                      </a:lnTo>
                      <a:lnTo>
                        <a:pt x="16767" y="21600"/>
                      </a:lnTo>
                      <a:lnTo>
                        <a:pt x="21600" y="16749"/>
                      </a:lnTo>
                      <a:lnTo>
                        <a:pt x="21600" y="48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50800" tIns="50800" rIns="50800" bIns="508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" name="Google Shape;144;p17"/>
                <p:cNvSpPr/>
                <p:nvPr/>
              </p:nvSpPr>
              <p:spPr>
                <a:xfrm>
                  <a:off x="200760" y="204524"/>
                  <a:ext cx="105547" cy="1055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00" h="21600" extrusionOk="0">
                      <a:moveTo>
                        <a:pt x="21600" y="10800"/>
                      </a:moveTo>
                      <a:lnTo>
                        <a:pt x="20752" y="6596"/>
                      </a:lnTo>
                      <a:lnTo>
                        <a:pt x="18438" y="3162"/>
                      </a:lnTo>
                      <a:lnTo>
                        <a:pt x="15004" y="848"/>
                      </a:lnTo>
                      <a:lnTo>
                        <a:pt x="10800" y="0"/>
                      </a:lnTo>
                      <a:lnTo>
                        <a:pt x="6596" y="848"/>
                      </a:lnTo>
                      <a:lnTo>
                        <a:pt x="3162" y="3162"/>
                      </a:lnTo>
                      <a:lnTo>
                        <a:pt x="848" y="6596"/>
                      </a:lnTo>
                      <a:lnTo>
                        <a:pt x="0" y="10800"/>
                      </a:lnTo>
                      <a:lnTo>
                        <a:pt x="848" y="15004"/>
                      </a:lnTo>
                      <a:lnTo>
                        <a:pt x="3162" y="18438"/>
                      </a:lnTo>
                      <a:lnTo>
                        <a:pt x="6596" y="20752"/>
                      </a:lnTo>
                      <a:lnTo>
                        <a:pt x="10800" y="21600"/>
                      </a:lnTo>
                      <a:lnTo>
                        <a:pt x="15004" y="20752"/>
                      </a:lnTo>
                      <a:lnTo>
                        <a:pt x="18438" y="18438"/>
                      </a:lnTo>
                      <a:lnTo>
                        <a:pt x="20752" y="15004"/>
                      </a:lnTo>
                      <a:lnTo>
                        <a:pt x="21600" y="10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50800" tIns="50800" rIns="50800" bIns="508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id="145" name="Google Shape;145;p17" descr="object 22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226176" y="256288"/>
                <a:ext cx="104184" cy="10418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6" name="Google Shape;146;p17"/>
              <p:cNvSpPr/>
              <p:nvPr/>
            </p:nvSpPr>
            <p:spPr>
              <a:xfrm>
                <a:off x="813525" y="1235"/>
                <a:ext cx="41008" cy="41009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50800" tIns="50800" rIns="50800" bIns="508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17"/>
              <p:cNvSpPr/>
              <p:nvPr/>
            </p:nvSpPr>
            <p:spPr>
              <a:xfrm>
                <a:off x="535521" y="1070"/>
                <a:ext cx="41009" cy="41009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50800" tIns="50800" rIns="50800" bIns="508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17"/>
              <p:cNvSpPr/>
              <p:nvPr/>
            </p:nvSpPr>
            <p:spPr>
              <a:xfrm>
                <a:off x="345434" y="130118"/>
                <a:ext cx="41009" cy="41009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50800" tIns="50800" rIns="50800" bIns="508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49" name="Google Shape;149;p17" descr="object 26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-1" y="412337"/>
                <a:ext cx="1373614" cy="55299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50" name="Google Shape;150;p17"/>
          <p:cNvSpPr txBox="1"/>
          <p:nvPr/>
        </p:nvSpPr>
        <p:spPr>
          <a:xfrm>
            <a:off x="8043268" y="9328707"/>
            <a:ext cx="8297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Спикер: Елохин Иван Васильевич 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8"/>
          <p:cNvSpPr/>
          <p:nvPr/>
        </p:nvSpPr>
        <p:spPr>
          <a:xfrm>
            <a:off x="1870072" y="2436250"/>
            <a:ext cx="7878600" cy="2832900"/>
          </a:xfrm>
          <a:prstGeom prst="rect">
            <a:avLst/>
          </a:prstGeom>
          <a:solidFill>
            <a:srgbClr val="8CA8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8"/>
          <p:cNvSpPr txBox="1">
            <a:spLocks noGrp="1"/>
          </p:cNvSpPr>
          <p:nvPr>
            <p:ph type="title"/>
          </p:nvPr>
        </p:nvSpPr>
        <p:spPr>
          <a:xfrm>
            <a:off x="5170671" y="-286265"/>
            <a:ext cx="141168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6000" b="1" i="0" u="none" strike="noStrike" cap="none">
                <a:solidFill>
                  <a:srgbClr val="0C264C"/>
                </a:solidFill>
                <a:latin typeface="Verdana"/>
                <a:ea typeface="Verdana"/>
                <a:cs typeface="Verdana"/>
                <a:sym typeface="Verdana"/>
              </a:rPr>
              <a:t>Целевая аудитория и проблема</a:t>
            </a:r>
            <a:endParaRPr sz="6000" b="1" i="0" u="none" strike="noStrike" cap="none">
              <a:solidFill>
                <a:srgbClr val="0C264C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1534816" y="11826552"/>
            <a:ext cx="20976976" cy="125572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ru-RU" sz="28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После «майских» указов президента России в 2018 году в национальном проекте «Экология» появилась новая цель: повысить процент утилизации ТКО до 36% к 2024 году. Сейчас на переработку отправляется </a:t>
            </a:r>
            <a:r>
              <a:rPr lang="ru-RU" sz="2800" b="0" i="0" u="sng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не более 7%.</a:t>
            </a:r>
            <a:r>
              <a:rPr lang="ru-RU" sz="28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28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0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8" name="Google Shape;158;p18"/>
          <p:cNvGrpSpPr/>
          <p:nvPr/>
        </p:nvGrpSpPr>
        <p:grpSpPr>
          <a:xfrm>
            <a:off x="5993027" y="5981744"/>
            <a:ext cx="14142148" cy="5321387"/>
            <a:chOff x="0" y="0"/>
            <a:chExt cx="15697800" cy="7022152"/>
          </a:xfrm>
        </p:grpSpPr>
        <p:sp>
          <p:nvSpPr>
            <p:cNvPr id="159" name="Google Shape;159;p18"/>
            <p:cNvSpPr/>
            <p:nvPr/>
          </p:nvSpPr>
          <p:spPr>
            <a:xfrm>
              <a:off x="0" y="0"/>
              <a:ext cx="15697743" cy="131274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8"/>
            <p:cNvSpPr txBox="1"/>
            <p:nvPr/>
          </p:nvSpPr>
          <p:spPr>
            <a:xfrm>
              <a:off x="0" y="0"/>
              <a:ext cx="15697743" cy="1312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5725" tIns="125725" rIns="125725" bIns="1257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lang="ru-RU" sz="2800" b="0" i="0" u="none" strike="noStrike" cap="none" dirty="0">
                  <a:solidFill>
                    <a:srgbClr val="FFFF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Указ Президента Российской Федерации от 07.05.2018 г. № 204. Национальный проект «Экология». </a:t>
              </a:r>
              <a:endParaRPr sz="2800" b="0" i="0" u="none" strike="noStrike" cap="none" dirty="0">
                <a:solidFill>
                  <a:srgbClr val="FFFF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" name="Google Shape;161;p18"/>
            <p:cNvSpPr/>
            <p:nvPr/>
          </p:nvSpPr>
          <p:spPr>
            <a:xfrm>
              <a:off x="0" y="1486012"/>
              <a:ext cx="15697743" cy="131274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8"/>
            <p:cNvSpPr txBox="1"/>
            <p:nvPr/>
          </p:nvSpPr>
          <p:spPr>
            <a:xfrm>
              <a:off x="0" y="1486012"/>
              <a:ext cx="15697743" cy="1312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5725" tIns="125725" rIns="125725" bIns="125725" anchor="ctr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lang="ru-RU" sz="28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 ликвидация свалок и восстановление земель, на которых они расположены, создание условий для переработки отходов.</a:t>
              </a:r>
              <a:endParaRPr sz="2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8"/>
            <p:cNvSpPr/>
            <p:nvPr/>
          </p:nvSpPr>
          <p:spPr>
            <a:xfrm>
              <a:off x="0" y="2893792"/>
              <a:ext cx="15697743" cy="131274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8"/>
            <p:cNvSpPr txBox="1"/>
            <p:nvPr/>
          </p:nvSpPr>
          <p:spPr>
            <a:xfrm>
              <a:off x="0" y="2893792"/>
              <a:ext cx="15697743" cy="1312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5725" tIns="125725" rIns="125725" bIns="1257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lang="ru-RU" sz="2800" b="0" i="0" u="none" strike="noStrike" cap="none">
                  <a:solidFill>
                    <a:srgbClr val="FFFF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Постановление Правительства Российской Федерации от 15.04.2023 г. № 603 пункт:</a:t>
              </a:r>
              <a:endParaRPr sz="2800" b="0" i="0" u="none" strike="noStrike" cap="none">
                <a:solidFill>
                  <a:srgbClr val="FFFF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" name="Google Shape;165;p18"/>
            <p:cNvSpPr/>
            <p:nvPr/>
          </p:nvSpPr>
          <p:spPr>
            <a:xfrm>
              <a:off x="0" y="4301572"/>
              <a:ext cx="15697743" cy="131274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8"/>
            <p:cNvSpPr txBox="1"/>
            <p:nvPr/>
          </p:nvSpPr>
          <p:spPr>
            <a:xfrm>
              <a:off x="0" y="4301572"/>
              <a:ext cx="15697743" cy="1312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5725" tIns="125725" rIns="125725" bIns="125725" anchor="ctr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lang="ru-RU" sz="2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5.4  Производство механизмов и материалов для переработки углеводородного сырья. </a:t>
              </a:r>
              <a:endPara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8"/>
            <p:cNvSpPr/>
            <p:nvPr/>
          </p:nvSpPr>
          <p:spPr>
            <a:xfrm>
              <a:off x="0" y="5709352"/>
              <a:ext cx="15697743" cy="131274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8"/>
            <p:cNvSpPr txBox="1"/>
            <p:nvPr/>
          </p:nvSpPr>
          <p:spPr>
            <a:xfrm>
              <a:off x="0" y="5709352"/>
              <a:ext cx="15697800" cy="13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5725" tIns="125725" rIns="125725" bIns="125725" anchor="ctr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lang="ru-RU" sz="28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5.4.5. Катализаторы гидроочистки, гидрокрекинга, каталитического крекинга, </a:t>
              </a:r>
              <a:r>
                <a:rPr lang="ru-RU" sz="28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риформинга</a:t>
              </a:r>
              <a:r>
                <a:rPr lang="ru-RU" sz="28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, изомеризации.</a:t>
              </a:r>
              <a:endParaRPr sz="2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411399">
            <a:off x="-1159305" y="11857566"/>
            <a:ext cx="3963634" cy="2957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411399">
            <a:off x="21592170" y="-984459"/>
            <a:ext cx="3963634" cy="2957523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8"/>
          <p:cNvSpPr txBox="1"/>
          <p:nvPr/>
        </p:nvSpPr>
        <p:spPr>
          <a:xfrm>
            <a:off x="4880749" y="5974225"/>
            <a:ext cx="15699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4400" b="0" i="0" u="none" strike="noStrike" cap="none" dirty="0">
                <a:solidFill>
                  <a:srgbClr val="0C264C"/>
                </a:solidFill>
                <a:latin typeface="Trebuchet MS"/>
                <a:ea typeface="Trebuchet MS"/>
                <a:cs typeface="Trebuchet MS"/>
                <a:sym typeface="Trebuchet MS"/>
              </a:rPr>
              <a:t>2.1</a:t>
            </a:r>
            <a:endParaRPr sz="3200" b="0" i="0" u="none" strike="noStrike" cap="none" dirty="0">
              <a:solidFill>
                <a:srgbClr val="0C264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8"/>
          <p:cNvSpPr txBox="1"/>
          <p:nvPr/>
        </p:nvSpPr>
        <p:spPr>
          <a:xfrm>
            <a:off x="4835319" y="8186936"/>
            <a:ext cx="17349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4400" b="0" i="0" u="none" strike="noStrike" cap="none" dirty="0">
                <a:solidFill>
                  <a:srgbClr val="0C264C"/>
                </a:solidFill>
                <a:latin typeface="Trebuchet MS"/>
                <a:ea typeface="Trebuchet MS"/>
                <a:cs typeface="Trebuchet MS"/>
                <a:sym typeface="Trebuchet MS"/>
              </a:rPr>
              <a:t>2.2</a:t>
            </a:r>
            <a:endParaRPr sz="2000" b="0" i="0" u="none" strike="noStrike" cap="none" dirty="0">
              <a:solidFill>
                <a:srgbClr val="0C264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8"/>
          <p:cNvSpPr/>
          <p:nvPr/>
        </p:nvSpPr>
        <p:spPr>
          <a:xfrm>
            <a:off x="8441525" y="2436250"/>
            <a:ext cx="14116800" cy="2832900"/>
          </a:xfrm>
          <a:prstGeom prst="rect">
            <a:avLst/>
          </a:prstGeom>
          <a:solidFill>
            <a:srgbClr val="E0E8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8"/>
          <p:cNvSpPr txBox="1"/>
          <p:nvPr/>
        </p:nvSpPr>
        <p:spPr>
          <a:xfrm>
            <a:off x="1246784" y="2670961"/>
            <a:ext cx="7723500" cy="17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5250" tIns="87625" rIns="175250" bIns="876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Calibri"/>
              <a:buNone/>
            </a:pPr>
            <a:endParaRPr sz="46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Calibri"/>
              <a:buNone/>
            </a:pPr>
            <a:r>
              <a:rPr lang="ru-RU" sz="4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Целевой аудиторией явля</a:t>
            </a:r>
            <a:r>
              <a:rPr lang="ru-RU" sz="4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ю</a:t>
            </a:r>
            <a:r>
              <a:rPr lang="ru-RU" sz="4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тся:</a:t>
            </a:r>
            <a:endParaRPr sz="46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8"/>
          <p:cNvSpPr txBox="1"/>
          <p:nvPr/>
        </p:nvSpPr>
        <p:spPr>
          <a:xfrm>
            <a:off x="8719625" y="2396750"/>
            <a:ext cx="13539000" cy="28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3810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AutoNum type="arabicPeriod"/>
            </a:pPr>
            <a:r>
              <a:rPr lang="ru-RU" sz="3600" b="1" i="0" u="none" strike="noStrike" cap="none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Helvetica Neue"/>
              </a:rPr>
              <a:t>Граждане государства </a:t>
            </a:r>
            <a:r>
              <a:rPr lang="ru-RU" sz="3600" b="1" i="0" u="none" strike="noStrike" cap="none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Helvetica Neue"/>
              </a:rPr>
              <a:t>у которых есть проблема, что ухудшается экологическая обстановка и уменьшается продолжительность и качество жизни</a:t>
            </a:r>
            <a:endParaRPr sz="3600" b="1" i="0" u="none" strike="noStrike" cap="none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Helvetica Neue"/>
            </a:endParaRPr>
          </a:p>
          <a:p>
            <a:pPr marL="457200" marR="0" lvl="0" indent="-3810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AutoNum type="arabicPeriod"/>
            </a:pPr>
            <a:r>
              <a:rPr lang="ru-RU" sz="3600" b="1" i="0" u="none" strike="noStrike" cap="none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Helvetica Neue"/>
              </a:rPr>
              <a:t>Государственные органы РФ</a:t>
            </a:r>
            <a:r>
              <a:rPr lang="ru-RU" sz="3600" b="1" i="0" u="none" strike="noStrike" cap="none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Helvetica Neue"/>
              </a:rPr>
              <a:t>, которые заинтересованы в переработке полимеров</a:t>
            </a:r>
            <a:endParaRPr sz="3600" b="1" i="0" u="none" strike="noStrike" cap="none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Helvetica Neue"/>
            </a:endParaRP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330" y="7938949"/>
            <a:ext cx="4800533" cy="4680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48466" y="2817675"/>
            <a:ext cx="5399997" cy="4639733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9"/>
          <p:cNvSpPr/>
          <p:nvPr/>
        </p:nvSpPr>
        <p:spPr>
          <a:xfrm rot="10798614">
            <a:off x="1065294" y="2770859"/>
            <a:ext cx="5951700" cy="4801500"/>
          </a:xfrm>
          <a:prstGeom prst="hexagon">
            <a:avLst>
              <a:gd name="adj" fmla="val 25000"/>
              <a:gd name="vf" fmla="val 115470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775" tIns="243775" rIns="243775" bIns="2437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9"/>
          <p:cNvSpPr txBox="1">
            <a:spLocks noGrp="1"/>
          </p:cNvSpPr>
          <p:nvPr>
            <p:ph type="title"/>
          </p:nvPr>
        </p:nvSpPr>
        <p:spPr>
          <a:xfrm>
            <a:off x="1902000" y="5262262"/>
            <a:ext cx="20580000" cy="13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0" rIns="243775" bIns="2437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Calibri"/>
              <a:buNone/>
            </a:pPr>
            <a:r>
              <a:rPr lang="ru-RU" sz="8300" b="1">
                <a:solidFill>
                  <a:srgbClr val="0C264C"/>
                </a:solidFill>
                <a:latin typeface="Verdana"/>
                <a:ea typeface="Verdana"/>
                <a:cs typeface="Verdana"/>
                <a:sym typeface="Verdana"/>
              </a:rPr>
              <a:t>Полипропилен </a:t>
            </a:r>
            <a:endParaRPr sz="8300" b="1">
              <a:solidFill>
                <a:srgbClr val="0C264C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4" name="Google Shape;184;p19"/>
          <p:cNvSpPr/>
          <p:nvPr/>
        </p:nvSpPr>
        <p:spPr>
          <a:xfrm rot="10798614">
            <a:off x="9216140" y="7964144"/>
            <a:ext cx="5951700" cy="4801500"/>
          </a:xfrm>
          <a:prstGeom prst="hexagon">
            <a:avLst>
              <a:gd name="adj" fmla="val 25000"/>
              <a:gd name="vf" fmla="val 115470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775" tIns="243775" rIns="243775" bIns="2437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9"/>
          <p:cNvSpPr/>
          <p:nvPr/>
        </p:nvSpPr>
        <p:spPr>
          <a:xfrm rot="10798614">
            <a:off x="17428719" y="3996113"/>
            <a:ext cx="5951700" cy="4801500"/>
          </a:xfrm>
          <a:prstGeom prst="hexagon">
            <a:avLst>
              <a:gd name="adj" fmla="val 25000"/>
              <a:gd name="vf" fmla="val 115470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775" tIns="243775" rIns="243775" bIns="2437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9"/>
          <p:cNvSpPr/>
          <p:nvPr/>
        </p:nvSpPr>
        <p:spPr>
          <a:xfrm rot="-463">
            <a:off x="14358291" y="2316547"/>
            <a:ext cx="66885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25" tIns="121900" rIns="243825" bIns="1219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Noto Sans Symbols"/>
              <a:buChar char="❑"/>
            </a:pPr>
            <a:r>
              <a:rPr lang="ru-RU" sz="4800" b="0" i="0" u="none" strike="noStrike" cap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4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низкая плотность</a:t>
            </a:r>
            <a:endParaRPr sz="48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9"/>
          <p:cNvSpPr/>
          <p:nvPr/>
        </p:nvSpPr>
        <p:spPr>
          <a:xfrm rot="239">
            <a:off x="17768543" y="10849436"/>
            <a:ext cx="43191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25" tIns="121900" rIns="243825" bIns="1219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Noto Sans Symbols"/>
              <a:buChar char="❑"/>
            </a:pPr>
            <a:r>
              <a:rPr lang="ru-RU" sz="4800" b="1" i="0" u="none" strike="noStrike" cap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4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дешевизна </a:t>
            </a:r>
            <a:endParaRPr sz="480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9"/>
          <p:cNvSpPr txBox="1"/>
          <p:nvPr/>
        </p:nvSpPr>
        <p:spPr>
          <a:xfrm rot="-710">
            <a:off x="2990615" y="9562450"/>
            <a:ext cx="43578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25" tIns="121900" rIns="243825" bIns="1219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Calibri"/>
              <a:buChar char="❑"/>
            </a:pPr>
            <a:r>
              <a:rPr lang="ru-RU" sz="4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инертность</a:t>
            </a:r>
            <a:endParaRPr sz="14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19" descr="1674248654_papik-pro-p-meditsinskaya-maska-risunok-3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259832" y="4042926"/>
            <a:ext cx="7158538" cy="5417839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9"/>
          <p:cNvSpPr/>
          <p:nvPr/>
        </p:nvSpPr>
        <p:spPr>
          <a:xfrm rot="728">
            <a:off x="1633359" y="1403946"/>
            <a:ext cx="99231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25" tIns="121900" rIns="243825" bIns="121900" anchor="t" anchorCtr="0">
            <a:noAutofit/>
          </a:bodyPr>
          <a:lstStyle/>
          <a:p>
            <a:pPr marL="4572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Calibri"/>
              <a:buChar char="❏"/>
            </a:pPr>
            <a:r>
              <a:rPr lang="ru-RU" sz="4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прочность и долговечность</a:t>
            </a:r>
            <a:endParaRPr sz="48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1" name="Google Shape;191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2411399">
            <a:off x="-1057205" y="11628391"/>
            <a:ext cx="3963634" cy="2957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2411399">
            <a:off x="20670858" y="-444759"/>
            <a:ext cx="3963634" cy="2957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D59B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0"/>
          <p:cNvSpPr/>
          <p:nvPr/>
        </p:nvSpPr>
        <p:spPr>
          <a:xfrm>
            <a:off x="1459430" y="2691896"/>
            <a:ext cx="2880300" cy="2880300"/>
          </a:xfrm>
          <a:prstGeom prst="diamond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825" tIns="121900" rIns="243825" bIns="1219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0"/>
          <p:cNvSpPr/>
          <p:nvPr/>
        </p:nvSpPr>
        <p:spPr>
          <a:xfrm>
            <a:off x="11110963" y="2656376"/>
            <a:ext cx="2880300" cy="2880300"/>
          </a:xfrm>
          <a:prstGeom prst="diamond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825" tIns="121900" rIns="243825" bIns="1219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0"/>
          <p:cNvSpPr txBox="1"/>
          <p:nvPr/>
        </p:nvSpPr>
        <p:spPr>
          <a:xfrm>
            <a:off x="1749553" y="5877932"/>
            <a:ext cx="2300100" cy="15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25" tIns="121900" rIns="243825" bIns="12190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Calibri"/>
              <a:buNone/>
            </a:pPr>
            <a:r>
              <a:rPr lang="ru-RU" sz="9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sz="96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0"/>
          <p:cNvSpPr txBox="1"/>
          <p:nvPr/>
        </p:nvSpPr>
        <p:spPr>
          <a:xfrm>
            <a:off x="6626353" y="5877932"/>
            <a:ext cx="2300100" cy="15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25" tIns="121900" rIns="243825" bIns="12190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Calibri"/>
              <a:buNone/>
            </a:pPr>
            <a:r>
              <a:rPr lang="ru-RU" sz="9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sz="96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0"/>
          <p:cNvSpPr txBox="1"/>
          <p:nvPr/>
        </p:nvSpPr>
        <p:spPr>
          <a:xfrm>
            <a:off x="11401063" y="5878082"/>
            <a:ext cx="2300100" cy="15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25" tIns="121900" rIns="243825" bIns="12190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Calibri"/>
              <a:buNone/>
            </a:pPr>
            <a:r>
              <a:rPr lang="ru-RU" sz="9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sz="96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0"/>
          <p:cNvSpPr txBox="1"/>
          <p:nvPr/>
        </p:nvSpPr>
        <p:spPr>
          <a:xfrm>
            <a:off x="16176753" y="5877932"/>
            <a:ext cx="2300100" cy="15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25" tIns="121900" rIns="243825" bIns="12190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Calibri"/>
              <a:buNone/>
            </a:pPr>
            <a:r>
              <a:rPr lang="ru-RU" sz="9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sz="96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0"/>
          <p:cNvSpPr txBox="1"/>
          <p:nvPr/>
        </p:nvSpPr>
        <p:spPr>
          <a:xfrm>
            <a:off x="1006925" y="9019023"/>
            <a:ext cx="41736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lang="ru-RU"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Сжигание является одним из распространённых и эффективных методов утилизации.</a:t>
            </a:r>
            <a:endParaRPr sz="32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0"/>
          <p:cNvSpPr txBox="1"/>
          <p:nvPr/>
        </p:nvSpPr>
        <p:spPr>
          <a:xfrm>
            <a:off x="812818" y="8017822"/>
            <a:ext cx="41736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Calibri"/>
              <a:buNone/>
            </a:pPr>
            <a:r>
              <a:rPr lang="ru-RU" sz="32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Сжигание </a:t>
            </a:r>
            <a:endParaRPr sz="3200" b="1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0"/>
          <p:cNvSpPr txBox="1"/>
          <p:nvPr/>
        </p:nvSpPr>
        <p:spPr>
          <a:xfrm>
            <a:off x="5719828" y="9019023"/>
            <a:ext cx="4113600" cy="31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lang="ru-RU"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Захоронение полипропилена наносит вред не только окружающей среде, но и невыгодно с точки зрения экономики</a:t>
            </a:r>
            <a:endParaRPr sz="32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0"/>
          <p:cNvSpPr txBox="1"/>
          <p:nvPr/>
        </p:nvSpPr>
        <p:spPr>
          <a:xfrm>
            <a:off x="5689618" y="8017822"/>
            <a:ext cx="41736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Calibri"/>
              <a:buNone/>
            </a:pPr>
            <a:r>
              <a:rPr lang="ru-RU" sz="32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Захоронение </a:t>
            </a:r>
            <a:endParaRPr sz="3200" b="1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0"/>
          <p:cNvSpPr txBox="1"/>
          <p:nvPr/>
        </p:nvSpPr>
        <p:spPr>
          <a:xfrm>
            <a:off x="10494313" y="9019023"/>
            <a:ext cx="4113600" cy="36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lang="ru-RU"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Отходы обрабатываются под воздействием высоких температур в специально оборудованных камерах без доступа кислорода</a:t>
            </a:r>
            <a:endParaRPr sz="32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0"/>
          <p:cNvSpPr txBox="1"/>
          <p:nvPr/>
        </p:nvSpPr>
        <p:spPr>
          <a:xfrm>
            <a:off x="10464313" y="8017822"/>
            <a:ext cx="41736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Calibri"/>
              <a:buNone/>
            </a:pPr>
            <a:r>
              <a:rPr lang="ru-RU" sz="32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Пиролиз</a:t>
            </a:r>
            <a:endParaRPr sz="3200" b="1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>
            <a:off x="15270225" y="9019023"/>
            <a:ext cx="4113600" cy="46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lang="ru-RU"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Простое дробление отходов дает возможность его использования в качестве добавки к первичному сырью при производстве продукции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endParaRPr sz="32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0"/>
          <p:cNvSpPr txBox="1"/>
          <p:nvPr/>
        </p:nvSpPr>
        <p:spPr>
          <a:xfrm>
            <a:off x="15240018" y="8017822"/>
            <a:ext cx="41736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Calibri"/>
              <a:buNone/>
            </a:pPr>
            <a:r>
              <a:rPr lang="ru-RU" sz="32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Дробление </a:t>
            </a:r>
            <a:endParaRPr sz="3200" b="1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0"/>
          <p:cNvSpPr/>
          <p:nvPr/>
        </p:nvSpPr>
        <p:spPr>
          <a:xfrm>
            <a:off x="2397364" y="3504699"/>
            <a:ext cx="1002053" cy="1070928"/>
          </a:xfrm>
          <a:custGeom>
            <a:avLst/>
            <a:gdLst/>
            <a:ahLst/>
            <a:cxnLst/>
            <a:rect l="l" t="t" r="r" b="b"/>
            <a:pathLst>
              <a:path w="2969045" h="3173121" extrusionOk="0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243825" tIns="121900" rIns="243825" bIns="1219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0"/>
          <p:cNvSpPr/>
          <p:nvPr/>
        </p:nvSpPr>
        <p:spPr>
          <a:xfrm>
            <a:off x="7368924" y="3707899"/>
            <a:ext cx="811995" cy="892553"/>
          </a:xfrm>
          <a:custGeom>
            <a:avLst/>
            <a:gdLst/>
            <a:ahLst/>
            <a:cxnLst/>
            <a:rect l="l" t="t" r="r" b="b"/>
            <a:pathLst>
              <a:path w="2926108" h="3216409" extrusionOk="0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243825" tIns="121900" rIns="243825" bIns="1219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0"/>
          <p:cNvSpPr/>
          <p:nvPr/>
        </p:nvSpPr>
        <p:spPr>
          <a:xfrm>
            <a:off x="17172869" y="3616416"/>
            <a:ext cx="308239" cy="961233"/>
          </a:xfrm>
          <a:custGeom>
            <a:avLst/>
            <a:gdLst/>
            <a:ahLst/>
            <a:cxnLst/>
            <a:rect l="l" t="t" r="r" b="b"/>
            <a:pathLst>
              <a:path w="785322" h="2449001" extrusionOk="0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243825" tIns="121900" rIns="243825" bIns="1219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0"/>
          <p:cNvSpPr txBox="1"/>
          <p:nvPr/>
        </p:nvSpPr>
        <p:spPr>
          <a:xfrm>
            <a:off x="19710418" y="9019023"/>
            <a:ext cx="4113600" cy="36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lang="ru-RU"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Это цепной, радикальный, неразветвленный процесс, в котором на стадии инициирования является образование радикалов</a:t>
            </a:r>
            <a:endParaRPr sz="32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0"/>
          <p:cNvSpPr txBox="1"/>
          <p:nvPr/>
        </p:nvSpPr>
        <p:spPr>
          <a:xfrm>
            <a:off x="19710418" y="7796122"/>
            <a:ext cx="41736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Calibri"/>
              <a:buNone/>
            </a:pPr>
            <a:r>
              <a:rPr lang="ru-RU" sz="32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Термическая деструкция </a:t>
            </a:r>
            <a:endParaRPr sz="3200" b="1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0"/>
          <p:cNvSpPr/>
          <p:nvPr/>
        </p:nvSpPr>
        <p:spPr>
          <a:xfrm>
            <a:off x="20357111" y="2691896"/>
            <a:ext cx="2880300" cy="2880300"/>
          </a:xfrm>
          <a:prstGeom prst="diamond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825" tIns="121900" rIns="243825" bIns="1219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0"/>
          <p:cNvSpPr/>
          <p:nvPr/>
        </p:nvSpPr>
        <p:spPr>
          <a:xfrm>
            <a:off x="20927493" y="5878082"/>
            <a:ext cx="1739700" cy="15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25" tIns="121900" rIns="243825" bIns="1219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Calibri"/>
              <a:buNone/>
            </a:pPr>
            <a:r>
              <a:rPr lang="ru-RU" sz="9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05</a:t>
            </a:r>
            <a:endParaRPr sz="96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0"/>
          <p:cNvSpPr/>
          <p:nvPr/>
        </p:nvSpPr>
        <p:spPr>
          <a:xfrm>
            <a:off x="21222045" y="3491534"/>
            <a:ext cx="1153070" cy="1154640"/>
          </a:xfrm>
          <a:custGeom>
            <a:avLst/>
            <a:gdLst/>
            <a:ahLst/>
            <a:cxnLst/>
            <a:rect l="l" t="t" r="r" b="b"/>
            <a:pathLst>
              <a:path w="3225370" h="3229762" extrusionOk="0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spcFirstLastPara="1" wrap="square" lIns="243825" tIns="121900" rIns="243825" bIns="1219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0"/>
          <p:cNvSpPr txBox="1"/>
          <p:nvPr/>
        </p:nvSpPr>
        <p:spPr>
          <a:xfrm>
            <a:off x="3297900" y="941925"/>
            <a:ext cx="17788200" cy="1015800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82875" tIns="91425" rIns="18287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000"/>
              <a:buFont typeface="Times New Roman"/>
              <a:buNone/>
            </a:pPr>
            <a:r>
              <a:rPr lang="ru-RU" sz="6000" b="1" i="0" u="none" strike="noStrike" cap="none">
                <a:solidFill>
                  <a:srgbClr val="0C264C"/>
                </a:solidFill>
                <a:latin typeface="Verdana"/>
                <a:ea typeface="Verdana"/>
                <a:cs typeface="Verdana"/>
                <a:sym typeface="Verdana"/>
              </a:rPr>
              <a:t>Способы переработки полипропилена</a:t>
            </a:r>
            <a:endParaRPr sz="6000" b="1" i="0" u="none" strike="noStrike" cap="none">
              <a:solidFill>
                <a:srgbClr val="0C264C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0" name="Google Shape;220;p20"/>
          <p:cNvSpPr/>
          <p:nvPr/>
        </p:nvSpPr>
        <p:spPr>
          <a:xfrm>
            <a:off x="7233101" y="3491535"/>
            <a:ext cx="1089975" cy="1198112"/>
          </a:xfrm>
          <a:custGeom>
            <a:avLst/>
            <a:gdLst/>
            <a:ahLst/>
            <a:cxnLst/>
            <a:rect l="l" t="t" r="r" b="b"/>
            <a:pathLst>
              <a:path w="2926108" h="3216409" extrusionOk="0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325100" tIns="162550" rIns="325100" bIns="16255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0"/>
          <p:cNvSpPr/>
          <p:nvPr/>
        </p:nvSpPr>
        <p:spPr>
          <a:xfrm>
            <a:off x="6240220" y="2723448"/>
            <a:ext cx="3072300" cy="2880300"/>
          </a:xfrm>
          <a:prstGeom prst="diamond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825" tIns="121900" rIns="243825" bIns="1219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0"/>
          <p:cNvSpPr/>
          <p:nvPr/>
        </p:nvSpPr>
        <p:spPr>
          <a:xfrm>
            <a:off x="15886630" y="2607627"/>
            <a:ext cx="2880300" cy="2880300"/>
          </a:xfrm>
          <a:prstGeom prst="diamond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825" tIns="121900" rIns="243825" bIns="1219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20" descr="C:\Users\Ivan\AppData\Local\Microsoft\Windows\INetCache\IE\A5OZOTXR\flame_PNG13223[1]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2149" y="2723448"/>
            <a:ext cx="2654884" cy="2380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0" descr="C:\Users\Ivan\AppData\Local\Microsoft\Windows\INetCache\IE\ILDGGK4E\skull_PNG75[1]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1186" y="3107492"/>
            <a:ext cx="1330408" cy="1980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0" descr="C:\Users\Ivan\AppData\Local\Microsoft\Windows\INetCache\IE\AAUCO7O9\thermometer_PNG43[1]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79759" y="2795456"/>
            <a:ext cx="2542709" cy="2542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0"/>
          <p:cNvSpPr/>
          <p:nvPr/>
        </p:nvSpPr>
        <p:spPr>
          <a:xfrm>
            <a:off x="17121562" y="3375712"/>
            <a:ext cx="410331" cy="1279603"/>
          </a:xfrm>
          <a:custGeom>
            <a:avLst/>
            <a:gdLst/>
            <a:ahLst/>
            <a:cxnLst/>
            <a:rect l="l" t="t" r="r" b="b"/>
            <a:pathLst>
              <a:path w="785322" h="2449001" extrusionOk="0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325100" tIns="162550" rIns="325100" bIns="16255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1"/>
          <p:cNvSpPr txBox="1"/>
          <p:nvPr/>
        </p:nvSpPr>
        <p:spPr>
          <a:xfrm>
            <a:off x="1133145" y="763129"/>
            <a:ext cx="8270400" cy="1154400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82875" tIns="91425" rIns="182875" bIns="91425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000"/>
              <a:buFont typeface="Times New Roman"/>
              <a:buNone/>
            </a:pPr>
            <a:r>
              <a:rPr lang="ru-RU" sz="7000" b="1" i="0" u="none" strike="noStrike" cap="none">
                <a:solidFill>
                  <a:srgbClr val="0C264C"/>
                </a:solidFill>
                <a:latin typeface="Verdana"/>
                <a:ea typeface="Verdana"/>
                <a:cs typeface="Verdana"/>
                <a:sym typeface="Verdana"/>
              </a:rPr>
              <a:t>Гидрокрекинг</a:t>
            </a:r>
            <a:endParaRPr sz="7000" b="1" i="0" u="none" strike="noStrike" cap="none">
              <a:solidFill>
                <a:srgbClr val="0C264C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33" name="Google Shape;23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1050" y="6996425"/>
            <a:ext cx="4735825" cy="6109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1"/>
          <p:cNvSpPr/>
          <p:nvPr/>
        </p:nvSpPr>
        <p:spPr>
          <a:xfrm>
            <a:off x="1133162" y="2333669"/>
            <a:ext cx="16472700" cy="3944400"/>
          </a:xfrm>
          <a:prstGeom prst="rect">
            <a:avLst/>
          </a:prstGeom>
          <a:solidFill>
            <a:srgbClr val="8CA8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1"/>
          <p:cNvSpPr txBox="1"/>
          <p:nvPr/>
        </p:nvSpPr>
        <p:spPr>
          <a:xfrm>
            <a:off x="1451462" y="2758919"/>
            <a:ext cx="15836100" cy="30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14645" marR="0" lvl="0" indent="-410609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Calibri"/>
              <a:buChar char="–"/>
            </a:pPr>
            <a:r>
              <a:rPr lang="ru-RU" sz="4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это каталитический процесс переработки нефтяных фракций при наличии низких показателей температуры, повышенного давления, исходящего из баллона с водородом, а также катализаторов, которые выполняют функцию ускорения процесса, и более того, обладают кислотными свойствами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411399">
            <a:off x="20841033" y="-240534"/>
            <a:ext cx="3963634" cy="2957523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1"/>
          <p:cNvSpPr/>
          <p:nvPr/>
        </p:nvSpPr>
        <p:spPr>
          <a:xfrm>
            <a:off x="7021150" y="7232000"/>
            <a:ext cx="17362850" cy="5261100"/>
          </a:xfrm>
          <a:prstGeom prst="rect">
            <a:avLst/>
          </a:prstGeom>
          <a:solidFill>
            <a:srgbClr val="8CA8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1"/>
          <p:cNvSpPr txBox="1"/>
          <p:nvPr/>
        </p:nvSpPr>
        <p:spPr>
          <a:xfrm>
            <a:off x="7662866" y="8289819"/>
            <a:ext cx="16959300" cy="39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marR="323999" lvl="0" indent="-45720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Char char="●"/>
            </a:pPr>
            <a:r>
              <a:rPr lang="ru-RU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отсутствует содержание нежелательных для топлива соединения класса олефинов</a:t>
            </a: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323999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Char char="●"/>
            </a:pPr>
            <a:r>
              <a:rPr lang="ru-RU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отсутствует содержание циклического и ароматического рядов</a:t>
            </a: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323999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Char char="●"/>
            </a:pPr>
            <a:r>
              <a:rPr lang="ru-RU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отсутствует содержание газообразных алканов</a:t>
            </a: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1"/>
          <p:cNvSpPr txBox="1"/>
          <p:nvPr/>
        </p:nvSpPr>
        <p:spPr>
          <a:xfrm>
            <a:off x="6539519" y="7368139"/>
            <a:ext cx="18388800" cy="8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ru-RU" sz="4800" b="1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Технология гидрокрекинга имеет следующие преимущества:</a:t>
            </a:r>
            <a:endParaRPr sz="1400" b="0" i="0" u="none" strike="noStrike" cap="none">
              <a:solidFill>
                <a:srgbClr val="0C264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2"/>
          <p:cNvSpPr/>
          <p:nvPr/>
        </p:nvSpPr>
        <p:spPr>
          <a:xfrm>
            <a:off x="6664407" y="10703900"/>
            <a:ext cx="10896300" cy="2580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6" name="Google Shape;24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04800"/>
            <a:ext cx="24384000" cy="24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61150" y="5191725"/>
            <a:ext cx="3784975" cy="504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86328" y="5191731"/>
            <a:ext cx="3784961" cy="5046824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2"/>
          <p:cNvSpPr txBox="1"/>
          <p:nvPr/>
        </p:nvSpPr>
        <p:spPr>
          <a:xfrm>
            <a:off x="12597987" y="3291972"/>
            <a:ext cx="5280300" cy="18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85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imes New Roman"/>
              <a:buNone/>
            </a:pPr>
            <a:r>
              <a:rPr lang="ru-RU" sz="3200" b="1" i="0" u="none" strike="noStrike" cap="none" dirty="0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Выбраны</a:t>
            </a:r>
            <a:endParaRPr sz="3200" b="0" i="0" u="none" strike="noStrike" cap="none" dirty="0">
              <a:solidFill>
                <a:srgbClr val="0C264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3866" marR="13546" lvl="0" indent="0" algn="ctr" rtl="0">
              <a:lnSpc>
                <a:spcPct val="90000"/>
              </a:lnSpc>
              <a:spcBef>
                <a:spcPts val="13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imes New Roman"/>
              <a:buNone/>
            </a:pPr>
            <a:r>
              <a:rPr lang="ru-RU" sz="3200" b="1" i="0" u="none" strike="noStrike" cap="none" dirty="0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оптимальная  температура,  давление и время  в реакторе</a:t>
            </a:r>
            <a:endParaRPr sz="3200" b="0" i="0" u="none" strike="noStrike" cap="none" dirty="0">
              <a:solidFill>
                <a:srgbClr val="0C264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2"/>
          <p:cNvSpPr txBox="1"/>
          <p:nvPr/>
        </p:nvSpPr>
        <p:spPr>
          <a:xfrm>
            <a:off x="18783498" y="3719022"/>
            <a:ext cx="3860700" cy="9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850" rIns="0" bIns="0" anchor="t" anchorCtr="0">
            <a:spAutoFit/>
          </a:bodyPr>
          <a:lstStyle/>
          <a:p>
            <a:pPr marL="894036" marR="13546" lvl="0" indent="-86186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imes New Roman"/>
              <a:buNone/>
            </a:pPr>
            <a:r>
              <a:rPr lang="ru-RU" sz="3200" b="1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Получена смесь</a:t>
            </a:r>
            <a:endParaRPr sz="1400" b="0" i="0" u="none" strike="noStrike" cap="none">
              <a:solidFill>
                <a:srgbClr val="0C264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94036" marR="13546" lvl="0" indent="-861864" algn="ctr" rtl="0">
              <a:lnSpc>
                <a:spcPct val="90000"/>
              </a:lnSpc>
              <a:spcBef>
                <a:spcPts val="267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imes New Roman"/>
              <a:buNone/>
            </a:pPr>
            <a:r>
              <a:rPr lang="ru-RU" sz="3200" b="1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углеводородов </a:t>
            </a:r>
            <a:endParaRPr sz="3200" b="0" i="0" u="none" strike="noStrike" cap="none">
              <a:solidFill>
                <a:srgbClr val="0C264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2"/>
          <p:cNvSpPr txBox="1"/>
          <p:nvPr/>
        </p:nvSpPr>
        <p:spPr>
          <a:xfrm>
            <a:off x="7224048" y="3514422"/>
            <a:ext cx="4804200" cy="13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850" rIns="0" bIns="0" anchor="t" anchorCtr="0">
            <a:spAutoFit/>
          </a:bodyPr>
          <a:lstStyle/>
          <a:p>
            <a:pPr marL="33866" marR="13546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imes New Roman"/>
              <a:buNone/>
            </a:pPr>
            <a:r>
              <a:rPr lang="ru-RU" sz="3200" b="1" i="0" u="none" strike="noStrike" cap="none" dirty="0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Обработка полипропиленовых </a:t>
            </a:r>
            <a:r>
              <a:rPr lang="ru-RU" sz="3200" b="1" i="0" u="none" strike="noStrike" cap="none" dirty="0" smtClean="0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материалов</a:t>
            </a:r>
            <a:endParaRPr sz="3200" b="0" i="0" u="none" strike="noStrike" cap="none" dirty="0">
              <a:solidFill>
                <a:srgbClr val="0C264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2"/>
          <p:cNvSpPr txBox="1"/>
          <p:nvPr/>
        </p:nvSpPr>
        <p:spPr>
          <a:xfrm>
            <a:off x="9704464" y="11036539"/>
            <a:ext cx="7128900" cy="18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850" rIns="0" bIns="0" anchor="t" anchorCtr="0">
            <a:spAutoFit/>
          </a:bodyPr>
          <a:lstStyle/>
          <a:p>
            <a:pPr marL="33866" marR="13546" lvl="0" indent="-169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lang="ru-RU" sz="3200" b="0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Выход высших парафинов </a:t>
            </a:r>
            <a:r>
              <a:rPr lang="ru-RU" sz="3200" b="0" i="0" u="sng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при полном </a:t>
            </a:r>
            <a:r>
              <a:rPr lang="ru-RU" sz="3200" b="0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sng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отсутствии непредельных и циклических </a:t>
            </a:r>
            <a:r>
              <a:rPr lang="ru-RU" sz="3200" b="0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sng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углеводородов</a:t>
            </a:r>
            <a:r>
              <a:rPr lang="ru-RU" sz="3200" b="0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, что </a:t>
            </a:r>
            <a:r>
              <a:rPr lang="ru-RU" sz="3200" b="1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соответствует</a:t>
            </a:r>
            <a:r>
              <a:rPr lang="ru-RU" sz="3200" b="0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1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керосино-гайзолевой фракции</a:t>
            </a:r>
            <a:r>
              <a:rPr lang="ru-RU" sz="3200" b="0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b="0" i="0" u="none" strike="noStrike" cap="none">
              <a:solidFill>
                <a:srgbClr val="0C264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2"/>
          <p:cNvSpPr txBox="1"/>
          <p:nvPr/>
        </p:nvSpPr>
        <p:spPr>
          <a:xfrm>
            <a:off x="7352725" y="11092059"/>
            <a:ext cx="2399400" cy="16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850" rIns="0" bIns="0" anchor="t" anchorCtr="0">
            <a:spAutoFit/>
          </a:bodyPr>
          <a:lstStyle/>
          <a:p>
            <a:pPr marL="33866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7BA2"/>
              </a:buClr>
              <a:buSzPts val="12800"/>
              <a:buFont typeface="Calibri"/>
              <a:buNone/>
            </a:pPr>
            <a:r>
              <a:rPr lang="ru-RU" sz="12000" b="1" i="0" u="none" strike="noStrike" cap="none">
                <a:solidFill>
                  <a:srgbClr val="717BA2"/>
                </a:solidFill>
                <a:latin typeface="Calibri"/>
                <a:ea typeface="Calibri"/>
                <a:cs typeface="Calibri"/>
                <a:sym typeface="Calibri"/>
              </a:rPr>
              <a:t>90</a:t>
            </a:r>
            <a:r>
              <a:rPr lang="ru-RU" sz="6700" b="1" i="0" u="none" strike="noStrike" cap="none">
                <a:solidFill>
                  <a:srgbClr val="717BA2"/>
                </a:solidFill>
                <a:latin typeface="Trebuchet MS"/>
                <a:ea typeface="Trebuchet MS"/>
                <a:cs typeface="Trebuchet MS"/>
                <a:sym typeface="Trebuchet MS"/>
              </a:rPr>
              <a:t>%</a:t>
            </a:r>
            <a:endParaRPr sz="67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4" name="Google Shape;254;p22"/>
          <p:cNvSpPr txBox="1"/>
          <p:nvPr/>
        </p:nvSpPr>
        <p:spPr>
          <a:xfrm>
            <a:off x="2102309" y="3736122"/>
            <a:ext cx="4953000" cy="9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85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imes New Roman"/>
              <a:buNone/>
            </a:pPr>
            <a:r>
              <a:rPr lang="ru-RU" sz="3200" b="1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Были подобраны и получены</a:t>
            </a:r>
            <a:r>
              <a:rPr lang="ru-RU" sz="3200" b="0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1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катализаторы</a:t>
            </a:r>
            <a:endParaRPr sz="3200" b="0" i="0" u="none" strike="noStrike" cap="none">
              <a:solidFill>
                <a:srgbClr val="0C264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5" name="Google Shape;255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881275" y="5191725"/>
            <a:ext cx="4804325" cy="504682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2"/>
          <p:cNvSpPr/>
          <p:nvPr/>
        </p:nvSpPr>
        <p:spPr>
          <a:xfrm>
            <a:off x="2058600" y="638888"/>
            <a:ext cx="20266800" cy="1953300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243825" tIns="121900" rIns="243825" bIns="1219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000"/>
              <a:buFont typeface="Times New Roman"/>
              <a:buNone/>
            </a:pPr>
            <a:r>
              <a:rPr lang="ru-RU" sz="7000" b="1" i="0" u="none" strike="noStrike" cap="none">
                <a:solidFill>
                  <a:srgbClr val="0C264C"/>
                </a:solidFill>
                <a:latin typeface="Verdana"/>
                <a:ea typeface="Verdana"/>
                <a:cs typeface="Verdana"/>
                <a:sym typeface="Verdana"/>
              </a:rPr>
              <a:t>Первые результаты процесса гидрокрекинга </a:t>
            </a:r>
            <a:endParaRPr sz="7000" b="1" i="0" u="none" strike="noStrike" cap="none">
              <a:solidFill>
                <a:srgbClr val="0C264C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57" name="Google Shape;257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020738" y="5191713"/>
            <a:ext cx="3386222" cy="5046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-2336198">
            <a:off x="-961319" y="-299308"/>
            <a:ext cx="5186471" cy="3869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6"/>
          <p:cNvSpPr/>
          <p:nvPr/>
        </p:nvSpPr>
        <p:spPr>
          <a:xfrm>
            <a:off x="1258925" y="3094735"/>
            <a:ext cx="21715307" cy="9033933"/>
          </a:xfrm>
          <a:custGeom>
            <a:avLst/>
            <a:gdLst/>
            <a:ahLst/>
            <a:cxnLst/>
            <a:rect l="l" t="t" r="r" b="b"/>
            <a:pathLst>
              <a:path w="8143240" h="3387725" extrusionOk="0">
                <a:moveTo>
                  <a:pt x="768794" y="0"/>
                </a:moveTo>
                <a:lnTo>
                  <a:pt x="653389" y="115443"/>
                </a:lnTo>
                <a:lnTo>
                  <a:pt x="768794" y="230886"/>
                </a:lnTo>
                <a:lnTo>
                  <a:pt x="854417" y="145161"/>
                </a:lnTo>
                <a:lnTo>
                  <a:pt x="7363929" y="145161"/>
                </a:lnTo>
                <a:lnTo>
                  <a:pt x="7363929" y="139446"/>
                </a:lnTo>
                <a:lnTo>
                  <a:pt x="7366596" y="139319"/>
                </a:lnTo>
                <a:lnTo>
                  <a:pt x="7429334" y="141732"/>
                </a:lnTo>
                <a:lnTo>
                  <a:pt x="7475054" y="147320"/>
                </a:lnTo>
                <a:lnTo>
                  <a:pt x="7519758" y="155956"/>
                </a:lnTo>
                <a:lnTo>
                  <a:pt x="7563446" y="167766"/>
                </a:lnTo>
                <a:lnTo>
                  <a:pt x="7606118" y="182372"/>
                </a:lnTo>
                <a:lnTo>
                  <a:pt x="7647520" y="199898"/>
                </a:lnTo>
                <a:lnTo>
                  <a:pt x="7687525" y="220090"/>
                </a:lnTo>
                <a:lnTo>
                  <a:pt x="7726260" y="242950"/>
                </a:lnTo>
                <a:lnTo>
                  <a:pt x="7763471" y="268224"/>
                </a:lnTo>
                <a:lnTo>
                  <a:pt x="7799158" y="296037"/>
                </a:lnTo>
                <a:lnTo>
                  <a:pt x="7833067" y="326136"/>
                </a:lnTo>
                <a:lnTo>
                  <a:pt x="7865198" y="358394"/>
                </a:lnTo>
                <a:lnTo>
                  <a:pt x="7895551" y="392684"/>
                </a:lnTo>
                <a:lnTo>
                  <a:pt x="7923999" y="429006"/>
                </a:lnTo>
                <a:lnTo>
                  <a:pt x="7950415" y="467233"/>
                </a:lnTo>
                <a:lnTo>
                  <a:pt x="7974545" y="507238"/>
                </a:lnTo>
                <a:lnTo>
                  <a:pt x="7996643" y="549021"/>
                </a:lnTo>
                <a:lnTo>
                  <a:pt x="8016328" y="592201"/>
                </a:lnTo>
                <a:lnTo>
                  <a:pt x="8033600" y="637032"/>
                </a:lnTo>
                <a:lnTo>
                  <a:pt x="8048332" y="683133"/>
                </a:lnTo>
                <a:lnTo>
                  <a:pt x="8060524" y="730503"/>
                </a:lnTo>
                <a:lnTo>
                  <a:pt x="8070049" y="779018"/>
                </a:lnTo>
                <a:lnTo>
                  <a:pt x="8076780" y="828548"/>
                </a:lnTo>
                <a:lnTo>
                  <a:pt x="8080717" y="879094"/>
                </a:lnTo>
                <a:lnTo>
                  <a:pt x="8081606" y="930529"/>
                </a:lnTo>
                <a:lnTo>
                  <a:pt x="8079447" y="981837"/>
                </a:lnTo>
                <a:lnTo>
                  <a:pt x="8074494" y="1032256"/>
                </a:lnTo>
                <a:lnTo>
                  <a:pt x="8066620" y="1081659"/>
                </a:lnTo>
                <a:lnTo>
                  <a:pt x="8055952" y="1129919"/>
                </a:lnTo>
                <a:lnTo>
                  <a:pt x="8042617" y="1176909"/>
                </a:lnTo>
                <a:lnTo>
                  <a:pt x="8026869" y="1222629"/>
                </a:lnTo>
                <a:lnTo>
                  <a:pt x="8008581" y="1266825"/>
                </a:lnTo>
                <a:lnTo>
                  <a:pt x="7987880" y="1309624"/>
                </a:lnTo>
                <a:lnTo>
                  <a:pt x="7964893" y="1350645"/>
                </a:lnTo>
                <a:lnTo>
                  <a:pt x="7939747" y="1390015"/>
                </a:lnTo>
                <a:lnTo>
                  <a:pt x="7912442" y="1427480"/>
                </a:lnTo>
                <a:lnTo>
                  <a:pt x="7883232" y="1463040"/>
                </a:lnTo>
                <a:lnTo>
                  <a:pt x="7852117" y="1496441"/>
                </a:lnTo>
                <a:lnTo>
                  <a:pt x="7819224" y="1527810"/>
                </a:lnTo>
                <a:lnTo>
                  <a:pt x="7784553" y="1556893"/>
                </a:lnTo>
                <a:lnTo>
                  <a:pt x="7748358" y="1583690"/>
                </a:lnTo>
                <a:lnTo>
                  <a:pt x="7710512" y="1607947"/>
                </a:lnTo>
                <a:lnTo>
                  <a:pt x="7671396" y="1629664"/>
                </a:lnTo>
                <a:lnTo>
                  <a:pt x="7630883" y="1648714"/>
                </a:lnTo>
                <a:lnTo>
                  <a:pt x="7589100" y="1665097"/>
                </a:lnTo>
                <a:lnTo>
                  <a:pt x="7546174" y="1678559"/>
                </a:lnTo>
                <a:lnTo>
                  <a:pt x="7502232" y="1689100"/>
                </a:lnTo>
                <a:lnTo>
                  <a:pt x="7457274" y="1696466"/>
                </a:lnTo>
                <a:lnTo>
                  <a:pt x="7411427" y="1700784"/>
                </a:lnTo>
                <a:lnTo>
                  <a:pt x="7378407" y="1701546"/>
                </a:lnTo>
                <a:lnTo>
                  <a:pt x="7378407" y="1696085"/>
                </a:lnTo>
                <a:lnTo>
                  <a:pt x="768794" y="1696085"/>
                </a:lnTo>
                <a:lnTo>
                  <a:pt x="768794" y="1696466"/>
                </a:lnTo>
                <a:lnTo>
                  <a:pt x="740168" y="1696720"/>
                </a:lnTo>
                <a:lnTo>
                  <a:pt x="695604" y="1699895"/>
                </a:lnTo>
                <a:lnTo>
                  <a:pt x="651738" y="1705864"/>
                </a:lnTo>
                <a:lnTo>
                  <a:pt x="608660" y="1714373"/>
                </a:lnTo>
                <a:lnTo>
                  <a:pt x="566432" y="1725549"/>
                </a:lnTo>
                <a:lnTo>
                  <a:pt x="525132" y="1739265"/>
                </a:lnTo>
                <a:lnTo>
                  <a:pt x="484822" y="1755394"/>
                </a:lnTo>
                <a:lnTo>
                  <a:pt x="445592" y="1773936"/>
                </a:lnTo>
                <a:lnTo>
                  <a:pt x="407517" y="1794764"/>
                </a:lnTo>
                <a:lnTo>
                  <a:pt x="370649" y="1817751"/>
                </a:lnTo>
                <a:lnTo>
                  <a:pt x="335089" y="1842897"/>
                </a:lnTo>
                <a:lnTo>
                  <a:pt x="300888" y="1869948"/>
                </a:lnTo>
                <a:lnTo>
                  <a:pt x="268135" y="1899158"/>
                </a:lnTo>
                <a:lnTo>
                  <a:pt x="236905" y="1930146"/>
                </a:lnTo>
                <a:lnTo>
                  <a:pt x="207251" y="1963039"/>
                </a:lnTo>
                <a:lnTo>
                  <a:pt x="179273" y="1997583"/>
                </a:lnTo>
                <a:lnTo>
                  <a:pt x="153022" y="2033905"/>
                </a:lnTo>
                <a:lnTo>
                  <a:pt x="128587" y="2071751"/>
                </a:lnTo>
                <a:lnTo>
                  <a:pt x="106032" y="2111121"/>
                </a:lnTo>
                <a:lnTo>
                  <a:pt x="85432" y="2151888"/>
                </a:lnTo>
                <a:lnTo>
                  <a:pt x="66865" y="2194052"/>
                </a:lnTo>
                <a:lnTo>
                  <a:pt x="50406" y="2237486"/>
                </a:lnTo>
                <a:lnTo>
                  <a:pt x="36131" y="2282063"/>
                </a:lnTo>
                <a:lnTo>
                  <a:pt x="24104" y="2327783"/>
                </a:lnTo>
                <a:lnTo>
                  <a:pt x="14401" y="2374519"/>
                </a:lnTo>
                <a:lnTo>
                  <a:pt x="7099" y="2422271"/>
                </a:lnTo>
                <a:lnTo>
                  <a:pt x="2273" y="2471039"/>
                </a:lnTo>
                <a:lnTo>
                  <a:pt x="0" y="2520442"/>
                </a:lnTo>
                <a:lnTo>
                  <a:pt x="317" y="2569972"/>
                </a:lnTo>
                <a:lnTo>
                  <a:pt x="3225" y="2618740"/>
                </a:lnTo>
                <a:lnTo>
                  <a:pt x="8648" y="2666873"/>
                </a:lnTo>
                <a:lnTo>
                  <a:pt x="16497" y="2714028"/>
                </a:lnTo>
                <a:lnTo>
                  <a:pt x="26708" y="2760281"/>
                </a:lnTo>
                <a:lnTo>
                  <a:pt x="39217" y="2805531"/>
                </a:lnTo>
                <a:lnTo>
                  <a:pt x="53949" y="2849676"/>
                </a:lnTo>
                <a:lnTo>
                  <a:pt x="70840" y="2892653"/>
                </a:lnTo>
                <a:lnTo>
                  <a:pt x="89801" y="2934373"/>
                </a:lnTo>
                <a:lnTo>
                  <a:pt x="110782" y="2974759"/>
                </a:lnTo>
                <a:lnTo>
                  <a:pt x="133718" y="3013710"/>
                </a:lnTo>
                <a:lnTo>
                  <a:pt x="158508" y="3051175"/>
                </a:lnTo>
                <a:lnTo>
                  <a:pt x="185102" y="3087052"/>
                </a:lnTo>
                <a:lnTo>
                  <a:pt x="213436" y="3121279"/>
                </a:lnTo>
                <a:lnTo>
                  <a:pt x="243420" y="3153752"/>
                </a:lnTo>
                <a:lnTo>
                  <a:pt x="274993" y="3184410"/>
                </a:lnTo>
                <a:lnTo>
                  <a:pt x="308089" y="3213176"/>
                </a:lnTo>
                <a:lnTo>
                  <a:pt x="342633" y="3239947"/>
                </a:lnTo>
                <a:lnTo>
                  <a:pt x="378548" y="3264649"/>
                </a:lnTo>
                <a:lnTo>
                  <a:pt x="415785" y="3287217"/>
                </a:lnTo>
                <a:lnTo>
                  <a:pt x="454240" y="3307549"/>
                </a:lnTo>
                <a:lnTo>
                  <a:pt x="493877" y="3325583"/>
                </a:lnTo>
                <a:lnTo>
                  <a:pt x="534606" y="3341230"/>
                </a:lnTo>
                <a:lnTo>
                  <a:pt x="576351" y="3354400"/>
                </a:lnTo>
                <a:lnTo>
                  <a:pt x="619061" y="3365030"/>
                </a:lnTo>
                <a:lnTo>
                  <a:pt x="662647" y="3373031"/>
                </a:lnTo>
                <a:lnTo>
                  <a:pt x="707047" y="3378314"/>
                </a:lnTo>
                <a:lnTo>
                  <a:pt x="752195" y="3380803"/>
                </a:lnTo>
                <a:lnTo>
                  <a:pt x="768794" y="3380892"/>
                </a:lnTo>
                <a:lnTo>
                  <a:pt x="768794" y="3387648"/>
                </a:lnTo>
                <a:lnTo>
                  <a:pt x="7558239" y="3387648"/>
                </a:lnTo>
                <a:lnTo>
                  <a:pt x="7558239" y="3320707"/>
                </a:lnTo>
                <a:lnTo>
                  <a:pt x="777760" y="3320707"/>
                </a:lnTo>
                <a:lnTo>
                  <a:pt x="777760" y="3319741"/>
                </a:lnTo>
                <a:lnTo>
                  <a:pt x="731202" y="3318738"/>
                </a:lnTo>
                <a:lnTo>
                  <a:pt x="685419" y="3314458"/>
                </a:lnTo>
                <a:lnTo>
                  <a:pt x="640499" y="3307016"/>
                </a:lnTo>
                <a:lnTo>
                  <a:pt x="596531" y="3296513"/>
                </a:lnTo>
                <a:lnTo>
                  <a:pt x="553605" y="3283051"/>
                </a:lnTo>
                <a:lnTo>
                  <a:pt x="511835" y="3266732"/>
                </a:lnTo>
                <a:lnTo>
                  <a:pt x="471297" y="3247656"/>
                </a:lnTo>
                <a:lnTo>
                  <a:pt x="432092" y="3225914"/>
                </a:lnTo>
                <a:lnTo>
                  <a:pt x="394309" y="3201619"/>
                </a:lnTo>
                <a:lnTo>
                  <a:pt x="358063" y="3174885"/>
                </a:lnTo>
                <a:lnTo>
                  <a:pt x="323418" y="3145790"/>
                </a:lnTo>
                <a:lnTo>
                  <a:pt x="290487" y="3114446"/>
                </a:lnTo>
                <a:lnTo>
                  <a:pt x="259372" y="3080943"/>
                </a:lnTo>
                <a:lnTo>
                  <a:pt x="230149" y="3045409"/>
                </a:lnTo>
                <a:lnTo>
                  <a:pt x="202920" y="3007931"/>
                </a:lnTo>
                <a:lnTo>
                  <a:pt x="177774" y="2968599"/>
                </a:lnTo>
                <a:lnTo>
                  <a:pt x="154812" y="2927540"/>
                </a:lnTo>
                <a:lnTo>
                  <a:pt x="134137" y="2884830"/>
                </a:lnTo>
                <a:lnTo>
                  <a:pt x="115823" y="2840583"/>
                </a:lnTo>
                <a:lnTo>
                  <a:pt x="99987" y="2794901"/>
                </a:lnTo>
                <a:lnTo>
                  <a:pt x="86702" y="2747886"/>
                </a:lnTo>
                <a:lnTo>
                  <a:pt x="76072" y="2699639"/>
                </a:lnTo>
                <a:lnTo>
                  <a:pt x="68198" y="2650236"/>
                </a:lnTo>
                <a:lnTo>
                  <a:pt x="63157" y="2599817"/>
                </a:lnTo>
                <a:lnTo>
                  <a:pt x="61074" y="2548509"/>
                </a:lnTo>
                <a:lnTo>
                  <a:pt x="61988" y="2497074"/>
                </a:lnTo>
                <a:lnTo>
                  <a:pt x="65862" y="2446528"/>
                </a:lnTo>
                <a:lnTo>
                  <a:pt x="72593" y="2396998"/>
                </a:lnTo>
                <a:lnTo>
                  <a:pt x="82118" y="2348484"/>
                </a:lnTo>
                <a:lnTo>
                  <a:pt x="94310" y="2300986"/>
                </a:lnTo>
                <a:lnTo>
                  <a:pt x="109105" y="2254885"/>
                </a:lnTo>
                <a:lnTo>
                  <a:pt x="126390" y="2210181"/>
                </a:lnTo>
                <a:lnTo>
                  <a:pt x="146088" y="2166874"/>
                </a:lnTo>
                <a:lnTo>
                  <a:pt x="168084" y="2125218"/>
                </a:lnTo>
                <a:lnTo>
                  <a:pt x="192316" y="2085213"/>
                </a:lnTo>
                <a:lnTo>
                  <a:pt x="218681" y="2046986"/>
                </a:lnTo>
                <a:lnTo>
                  <a:pt x="247078" y="2010664"/>
                </a:lnTo>
                <a:lnTo>
                  <a:pt x="277418" y="1976247"/>
                </a:lnTo>
                <a:lnTo>
                  <a:pt x="309613" y="1943989"/>
                </a:lnTo>
                <a:lnTo>
                  <a:pt x="343573" y="1914017"/>
                </a:lnTo>
                <a:lnTo>
                  <a:pt x="379209" y="1886204"/>
                </a:lnTo>
                <a:lnTo>
                  <a:pt x="416407" y="1860931"/>
                </a:lnTo>
                <a:lnTo>
                  <a:pt x="455104" y="1838071"/>
                </a:lnTo>
                <a:lnTo>
                  <a:pt x="495185" y="1817878"/>
                </a:lnTo>
                <a:lnTo>
                  <a:pt x="536575" y="1800352"/>
                </a:lnTo>
                <a:lnTo>
                  <a:pt x="579170" y="1785747"/>
                </a:lnTo>
                <a:lnTo>
                  <a:pt x="622884" y="1773936"/>
                </a:lnTo>
                <a:lnTo>
                  <a:pt x="667626" y="1765300"/>
                </a:lnTo>
                <a:lnTo>
                  <a:pt x="713295" y="1759712"/>
                </a:lnTo>
                <a:lnTo>
                  <a:pt x="759815" y="1757426"/>
                </a:lnTo>
                <a:lnTo>
                  <a:pt x="768794" y="1757299"/>
                </a:lnTo>
                <a:lnTo>
                  <a:pt x="768794" y="1763014"/>
                </a:lnTo>
                <a:lnTo>
                  <a:pt x="7390472" y="1762887"/>
                </a:lnTo>
                <a:lnTo>
                  <a:pt x="7435557" y="1760347"/>
                </a:lnTo>
                <a:lnTo>
                  <a:pt x="7480007" y="1755140"/>
                </a:lnTo>
                <a:lnTo>
                  <a:pt x="7523568" y="1747139"/>
                </a:lnTo>
                <a:lnTo>
                  <a:pt x="7566240" y="1736471"/>
                </a:lnTo>
                <a:lnTo>
                  <a:pt x="7608023" y="1723263"/>
                </a:lnTo>
                <a:lnTo>
                  <a:pt x="7648790" y="1707642"/>
                </a:lnTo>
                <a:lnTo>
                  <a:pt x="7688414" y="1689608"/>
                </a:lnTo>
                <a:lnTo>
                  <a:pt x="7726895" y="1669288"/>
                </a:lnTo>
                <a:lnTo>
                  <a:pt x="7764106" y="1646682"/>
                </a:lnTo>
                <a:lnTo>
                  <a:pt x="7800047" y="1622044"/>
                </a:lnTo>
                <a:lnTo>
                  <a:pt x="7834591" y="1595247"/>
                </a:lnTo>
                <a:lnTo>
                  <a:pt x="7867611" y="1566545"/>
                </a:lnTo>
                <a:lnTo>
                  <a:pt x="7899234" y="1535811"/>
                </a:lnTo>
                <a:lnTo>
                  <a:pt x="7929206" y="1503426"/>
                </a:lnTo>
                <a:lnTo>
                  <a:pt x="7957527" y="1469136"/>
                </a:lnTo>
                <a:lnTo>
                  <a:pt x="7984197" y="1433195"/>
                </a:lnTo>
                <a:lnTo>
                  <a:pt x="8008962" y="1395857"/>
                </a:lnTo>
                <a:lnTo>
                  <a:pt x="8031822" y="1356868"/>
                </a:lnTo>
                <a:lnTo>
                  <a:pt x="8052904" y="1316482"/>
                </a:lnTo>
                <a:lnTo>
                  <a:pt x="8071827" y="1274699"/>
                </a:lnTo>
                <a:lnTo>
                  <a:pt x="8088718" y="1231773"/>
                </a:lnTo>
                <a:lnTo>
                  <a:pt x="8103450" y="1187577"/>
                </a:lnTo>
                <a:lnTo>
                  <a:pt x="8115896" y="1142365"/>
                </a:lnTo>
                <a:lnTo>
                  <a:pt x="8126183" y="1096137"/>
                </a:lnTo>
                <a:lnTo>
                  <a:pt x="8134057" y="1048893"/>
                </a:lnTo>
                <a:lnTo>
                  <a:pt x="8139391" y="1000760"/>
                </a:lnTo>
                <a:lnTo>
                  <a:pt x="8142312" y="951992"/>
                </a:lnTo>
                <a:lnTo>
                  <a:pt x="8142693" y="902462"/>
                </a:lnTo>
                <a:lnTo>
                  <a:pt x="8140407" y="853059"/>
                </a:lnTo>
                <a:lnTo>
                  <a:pt x="8135581" y="804291"/>
                </a:lnTo>
                <a:lnTo>
                  <a:pt x="8128215" y="756538"/>
                </a:lnTo>
                <a:lnTo>
                  <a:pt x="8118563" y="709802"/>
                </a:lnTo>
                <a:lnTo>
                  <a:pt x="8106498" y="664083"/>
                </a:lnTo>
                <a:lnTo>
                  <a:pt x="8092274" y="619506"/>
                </a:lnTo>
                <a:lnTo>
                  <a:pt x="8075764" y="576072"/>
                </a:lnTo>
                <a:lnTo>
                  <a:pt x="8057222" y="533908"/>
                </a:lnTo>
                <a:lnTo>
                  <a:pt x="8036648" y="493140"/>
                </a:lnTo>
                <a:lnTo>
                  <a:pt x="8014042" y="453771"/>
                </a:lnTo>
                <a:lnTo>
                  <a:pt x="7989658" y="415925"/>
                </a:lnTo>
                <a:lnTo>
                  <a:pt x="7963369" y="379602"/>
                </a:lnTo>
                <a:lnTo>
                  <a:pt x="7935429" y="345059"/>
                </a:lnTo>
                <a:lnTo>
                  <a:pt x="7905838" y="312165"/>
                </a:lnTo>
                <a:lnTo>
                  <a:pt x="7874596" y="281177"/>
                </a:lnTo>
                <a:lnTo>
                  <a:pt x="7841830" y="251968"/>
                </a:lnTo>
                <a:lnTo>
                  <a:pt x="7807540" y="224916"/>
                </a:lnTo>
                <a:lnTo>
                  <a:pt x="7771980" y="199771"/>
                </a:lnTo>
                <a:lnTo>
                  <a:pt x="7735150" y="176784"/>
                </a:lnTo>
                <a:lnTo>
                  <a:pt x="7697050" y="155956"/>
                </a:lnTo>
                <a:lnTo>
                  <a:pt x="7657807" y="137413"/>
                </a:lnTo>
                <a:lnTo>
                  <a:pt x="7617548" y="121285"/>
                </a:lnTo>
                <a:lnTo>
                  <a:pt x="7576273" y="107569"/>
                </a:lnTo>
                <a:lnTo>
                  <a:pt x="7533982" y="96393"/>
                </a:lnTo>
                <a:lnTo>
                  <a:pt x="7490929" y="87884"/>
                </a:lnTo>
                <a:lnTo>
                  <a:pt x="7447114" y="81914"/>
                </a:lnTo>
                <a:lnTo>
                  <a:pt x="7402537" y="78739"/>
                </a:lnTo>
                <a:lnTo>
                  <a:pt x="7363929" y="78359"/>
                </a:lnTo>
                <a:lnTo>
                  <a:pt x="846924" y="78232"/>
                </a:lnTo>
                <a:lnTo>
                  <a:pt x="768794" y="0"/>
                </a:lnTo>
                <a:close/>
              </a:path>
            </a:pathLst>
          </a:custGeom>
          <a:solidFill>
            <a:srgbClr val="4F81B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6"/>
          <p:cNvSpPr txBox="1"/>
          <p:nvPr/>
        </p:nvSpPr>
        <p:spPr>
          <a:xfrm>
            <a:off x="1245480" y="3449928"/>
            <a:ext cx="7088400" cy="14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9225" rIns="0" bIns="0" anchor="t" anchorCtr="0">
            <a:spAutoFit/>
          </a:bodyPr>
          <a:lstStyle/>
          <a:p>
            <a:pPr marL="119038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B957"/>
              </a:buClr>
              <a:buSzPts val="2900"/>
              <a:buFont typeface="Calibri"/>
              <a:buNone/>
            </a:pPr>
            <a:r>
              <a:rPr lang="ru-RU" sz="2900" b="1" i="0" u="none" strike="noStrike" cap="none">
                <a:solidFill>
                  <a:srgbClr val="9BB957"/>
                </a:solidFill>
                <a:latin typeface="Calibri"/>
                <a:ea typeface="Calibri"/>
                <a:cs typeface="Calibri"/>
                <a:sym typeface="Calibri"/>
              </a:rPr>
              <a:t>1 этап подготовка </a:t>
            </a:r>
            <a:endParaRPr sz="2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6741" marR="0" lvl="0" indent="-184150" algn="l" rtl="0">
              <a:lnSpc>
                <a:spcPct val="100000"/>
              </a:lnSpc>
              <a:spcBef>
                <a:spcPts val="1867"/>
              </a:spcBef>
              <a:spcAft>
                <a:spcPts val="0"/>
              </a:spcAft>
              <a:buClr>
                <a:srgbClr val="404040"/>
              </a:buClr>
              <a:buSzPts val="2900"/>
              <a:buFont typeface="Calibri"/>
              <a:buChar char="•"/>
            </a:pPr>
            <a:r>
              <a:rPr lang="ru-RU" sz="29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Получение гранта на реализацию проекта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4" name="Google Shape;304;p26"/>
          <p:cNvGrpSpPr/>
          <p:nvPr/>
        </p:nvGrpSpPr>
        <p:grpSpPr>
          <a:xfrm>
            <a:off x="9883647" y="3084576"/>
            <a:ext cx="7687056" cy="626533"/>
            <a:chOff x="3706367" y="1156716"/>
            <a:chExt cx="2882646" cy="234950"/>
          </a:xfrm>
        </p:grpSpPr>
        <p:sp>
          <p:nvSpPr>
            <p:cNvPr id="305" name="Google Shape;305;p26"/>
            <p:cNvSpPr/>
            <p:nvPr/>
          </p:nvSpPr>
          <p:spPr>
            <a:xfrm>
              <a:off x="3706367" y="1160526"/>
              <a:ext cx="231140" cy="231140"/>
            </a:xfrm>
            <a:custGeom>
              <a:avLst/>
              <a:gdLst/>
              <a:ahLst/>
              <a:cxnLst/>
              <a:rect l="l" t="t" r="r" b="b"/>
              <a:pathLst>
                <a:path w="231139" h="231140" extrusionOk="0">
                  <a:moveTo>
                    <a:pt x="115443" y="0"/>
                  </a:moveTo>
                  <a:lnTo>
                    <a:pt x="0" y="115443"/>
                  </a:lnTo>
                  <a:lnTo>
                    <a:pt x="115443" y="230886"/>
                  </a:lnTo>
                  <a:lnTo>
                    <a:pt x="230886" y="115443"/>
                  </a:lnTo>
                  <a:lnTo>
                    <a:pt x="115443" y="0"/>
                  </a:lnTo>
                  <a:close/>
                </a:path>
              </a:pathLst>
            </a:custGeom>
            <a:solidFill>
              <a:srgbClr val="9BB95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Calibri"/>
                <a:buNone/>
              </a:pPr>
              <a:endPara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26"/>
            <p:cNvSpPr/>
            <p:nvPr/>
          </p:nvSpPr>
          <p:spPr>
            <a:xfrm>
              <a:off x="6357873" y="1156716"/>
              <a:ext cx="231140" cy="231140"/>
            </a:xfrm>
            <a:custGeom>
              <a:avLst/>
              <a:gdLst/>
              <a:ahLst/>
              <a:cxnLst/>
              <a:rect l="l" t="t" r="r" b="b"/>
              <a:pathLst>
                <a:path w="231140" h="231140" extrusionOk="0">
                  <a:moveTo>
                    <a:pt x="115315" y="0"/>
                  </a:moveTo>
                  <a:lnTo>
                    <a:pt x="0" y="115443"/>
                  </a:lnTo>
                  <a:lnTo>
                    <a:pt x="115315" y="230886"/>
                  </a:lnTo>
                  <a:lnTo>
                    <a:pt x="230758" y="115443"/>
                  </a:lnTo>
                  <a:lnTo>
                    <a:pt x="115315" y="0"/>
                  </a:lnTo>
                  <a:close/>
                </a:path>
              </a:pathLst>
            </a:custGeom>
            <a:solidFill>
              <a:srgbClr val="49ACC5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Calibri"/>
                <a:buNone/>
              </a:pPr>
              <a:endPara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7" name="Google Shape;307;p26"/>
          <p:cNvSpPr txBox="1"/>
          <p:nvPr/>
        </p:nvSpPr>
        <p:spPr>
          <a:xfrm>
            <a:off x="8351859" y="3539161"/>
            <a:ext cx="7054500" cy="16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37050" rIns="0" bIns="0" anchor="t" anchorCtr="0">
            <a:spAutoFit/>
          </a:bodyPr>
          <a:lstStyle/>
          <a:p>
            <a:pPr marL="190664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B957"/>
              </a:buClr>
              <a:buSzPts val="2900"/>
              <a:buFont typeface="Calibri"/>
              <a:buNone/>
            </a:pPr>
            <a:endParaRPr sz="29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5048" marR="267540" lvl="0" indent="-184150" algn="just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311211"/>
              </a:buClr>
              <a:buSzPts val="2900"/>
              <a:buFont typeface="Calibri"/>
              <a:buChar char="•"/>
            </a:pPr>
            <a:r>
              <a:rPr lang="ru-RU" sz="2900" b="0" i="0" u="none" strike="noStrike" cap="none" dirty="0">
                <a:solidFill>
                  <a:srgbClr val="311211"/>
                </a:solidFill>
                <a:latin typeface="Calibri"/>
                <a:ea typeface="Calibri"/>
                <a:cs typeface="Calibri"/>
                <a:sym typeface="Calibri"/>
              </a:rPr>
              <a:t>Покупка оборудования и реактивов. Создание лаборатории. </a:t>
            </a:r>
            <a:endParaRPr sz="2900" b="0" i="0" u="none" strike="noStrike" cap="none" dirty="0">
              <a:solidFill>
                <a:srgbClr val="3112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6"/>
          <p:cNvSpPr txBox="1"/>
          <p:nvPr/>
        </p:nvSpPr>
        <p:spPr>
          <a:xfrm>
            <a:off x="14937573" y="7966395"/>
            <a:ext cx="5246400" cy="30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37050" rIns="0" bIns="0" anchor="t" anchorCtr="0">
            <a:spAutoFit/>
          </a:bodyPr>
          <a:lstStyle/>
          <a:p>
            <a:pPr marL="182875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B957"/>
              </a:buClr>
              <a:buSzPts val="2900"/>
              <a:buFont typeface="Calibri"/>
              <a:buNone/>
            </a:pPr>
            <a:endParaRPr sz="2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3865" marR="13545" lvl="0" indent="-167386" algn="just" rtl="0">
              <a:lnSpc>
                <a:spcPct val="145500"/>
              </a:lnSpc>
              <a:spcBef>
                <a:spcPts val="4500"/>
              </a:spcBef>
              <a:spcAft>
                <a:spcPts val="0"/>
              </a:spcAft>
              <a:buClr>
                <a:srgbClr val="404040"/>
              </a:buClr>
              <a:buSzPts val="2636"/>
              <a:buFont typeface="Calibri"/>
              <a:buChar char="•"/>
            </a:pPr>
            <a:r>
              <a:rPr lang="ru-RU" sz="29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Расчет степени конверсии и экономические расчеты полученного метода</a:t>
            </a:r>
            <a:endParaRPr sz="2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6"/>
          <p:cNvSpPr txBox="1"/>
          <p:nvPr/>
        </p:nvSpPr>
        <p:spPr>
          <a:xfrm>
            <a:off x="15849602" y="6858001"/>
            <a:ext cx="1558500" cy="4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850" rIns="0" bIns="0" anchor="t" anchorCtr="0">
            <a:spAutoFit/>
          </a:bodyPr>
          <a:lstStyle/>
          <a:p>
            <a:pPr marL="338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FEF"/>
              </a:buClr>
              <a:buSzPts val="2900"/>
              <a:buFont typeface="Calibri"/>
              <a:buNone/>
            </a:pPr>
            <a:r>
              <a:rPr lang="ru-RU" sz="2900" b="1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ИЮЛЬ</a:t>
            </a:r>
            <a:endParaRPr sz="2900" b="0" i="0" u="none" strike="noStrike" cap="none">
              <a:solidFill>
                <a:srgbClr val="0C264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6"/>
          <p:cNvSpPr/>
          <p:nvPr/>
        </p:nvSpPr>
        <p:spPr>
          <a:xfrm>
            <a:off x="3611543" y="3091686"/>
            <a:ext cx="14564360" cy="626533"/>
          </a:xfrm>
          <a:custGeom>
            <a:avLst/>
            <a:gdLst/>
            <a:ahLst/>
            <a:cxnLst/>
            <a:rect l="l" t="t" r="r" b="b"/>
            <a:pathLst>
              <a:path w="5461634" h="234950" extrusionOk="0">
                <a:moveTo>
                  <a:pt x="230759" y="116586"/>
                </a:moveTo>
                <a:lnTo>
                  <a:pt x="115443" y="1143"/>
                </a:lnTo>
                <a:lnTo>
                  <a:pt x="0" y="116586"/>
                </a:lnTo>
                <a:lnTo>
                  <a:pt x="115443" y="232029"/>
                </a:lnTo>
                <a:lnTo>
                  <a:pt x="230759" y="116586"/>
                </a:lnTo>
                <a:close/>
              </a:path>
              <a:path w="5461634" h="234950" extrusionOk="0">
                <a:moveTo>
                  <a:pt x="2808732" y="119253"/>
                </a:moveTo>
                <a:lnTo>
                  <a:pt x="2693289" y="3937"/>
                </a:lnTo>
                <a:lnTo>
                  <a:pt x="2577846" y="119253"/>
                </a:lnTo>
                <a:lnTo>
                  <a:pt x="2693289" y="234696"/>
                </a:lnTo>
                <a:lnTo>
                  <a:pt x="2808732" y="119253"/>
                </a:lnTo>
                <a:close/>
              </a:path>
              <a:path w="5461634" h="234950" extrusionOk="0">
                <a:moveTo>
                  <a:pt x="5461508" y="115443"/>
                </a:moveTo>
                <a:lnTo>
                  <a:pt x="5346065" y="0"/>
                </a:lnTo>
                <a:lnTo>
                  <a:pt x="5230749" y="115443"/>
                </a:lnTo>
                <a:lnTo>
                  <a:pt x="5346065" y="230886"/>
                </a:lnTo>
                <a:lnTo>
                  <a:pt x="5461508" y="115443"/>
                </a:lnTo>
                <a:close/>
              </a:path>
            </a:pathLst>
          </a:custGeom>
          <a:solidFill>
            <a:srgbClr val="4F81B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6"/>
          <p:cNvSpPr txBox="1"/>
          <p:nvPr/>
        </p:nvSpPr>
        <p:spPr>
          <a:xfrm>
            <a:off x="2014871" y="2387600"/>
            <a:ext cx="1512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5550" rIns="0" bIns="0" anchor="t" anchorCtr="0">
            <a:spAutoFit/>
          </a:bodyPr>
          <a:lstStyle/>
          <a:p>
            <a:pPr marL="338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FEF"/>
              </a:buClr>
              <a:buSzPts val="2900"/>
              <a:buFont typeface="Calibri"/>
              <a:buNone/>
            </a:pPr>
            <a:r>
              <a:rPr lang="ru-RU" sz="2900" b="1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ДЕКАБРЬ</a:t>
            </a:r>
            <a:endParaRPr sz="2900" b="0" i="0" u="none" strike="noStrike" cap="none">
              <a:solidFill>
                <a:srgbClr val="0C264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6"/>
          <p:cNvSpPr txBox="1"/>
          <p:nvPr/>
        </p:nvSpPr>
        <p:spPr>
          <a:xfrm>
            <a:off x="3460496" y="2558965"/>
            <a:ext cx="20109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5550" rIns="0" bIns="0" anchor="t" anchorCtr="0">
            <a:spAutoFit/>
          </a:bodyPr>
          <a:lstStyle/>
          <a:p>
            <a:pPr marL="338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FEF"/>
              </a:buClr>
              <a:buSzPts val="2900"/>
              <a:buFont typeface="Calibri"/>
              <a:buNone/>
            </a:pPr>
            <a:r>
              <a:rPr lang="ru-RU" sz="2900" b="1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ФЕВРАЛЬ</a:t>
            </a:r>
            <a:endParaRPr sz="2900" b="0" i="0" u="none" strike="noStrike" cap="none">
              <a:solidFill>
                <a:srgbClr val="0C264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6"/>
          <p:cNvSpPr txBox="1"/>
          <p:nvPr/>
        </p:nvSpPr>
        <p:spPr>
          <a:xfrm>
            <a:off x="10159999" y="2303608"/>
            <a:ext cx="105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5550" rIns="0" bIns="0" anchor="t" anchorCtr="0">
            <a:spAutoFit/>
          </a:bodyPr>
          <a:lstStyle/>
          <a:p>
            <a:pPr marL="338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FEF"/>
              </a:buClr>
              <a:buSzPts val="2900"/>
              <a:buFont typeface="Calibri"/>
              <a:buNone/>
            </a:pPr>
            <a:r>
              <a:rPr lang="ru-RU" sz="2900" b="1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МАРТ</a:t>
            </a:r>
            <a:endParaRPr sz="2900" b="0" i="0" u="none" strike="noStrike" cap="none">
              <a:solidFill>
                <a:srgbClr val="0C264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6"/>
          <p:cNvSpPr txBox="1"/>
          <p:nvPr/>
        </p:nvSpPr>
        <p:spPr>
          <a:xfrm>
            <a:off x="11152630" y="2498683"/>
            <a:ext cx="15510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5550" rIns="0" bIns="0" anchor="t" anchorCtr="0">
            <a:spAutoFit/>
          </a:bodyPr>
          <a:lstStyle/>
          <a:p>
            <a:pPr marL="338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FEF"/>
              </a:buClr>
              <a:buSzPts val="2900"/>
              <a:buFont typeface="Calibri"/>
              <a:buNone/>
            </a:pPr>
            <a:r>
              <a:rPr lang="ru-RU" sz="2900" b="1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АПРЕЛЬ</a:t>
            </a:r>
            <a:endParaRPr sz="2900" b="0" i="0" u="none" strike="noStrike" cap="none">
              <a:solidFill>
                <a:srgbClr val="0C264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6"/>
          <p:cNvSpPr txBox="1"/>
          <p:nvPr/>
        </p:nvSpPr>
        <p:spPr>
          <a:xfrm>
            <a:off x="16872375" y="2272925"/>
            <a:ext cx="2455200" cy="9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5550" rIns="0" bIns="0" anchor="t" anchorCtr="0">
            <a:spAutoFit/>
          </a:bodyPr>
          <a:lstStyle/>
          <a:p>
            <a:pPr marL="33865" marR="0" lvl="0" indent="0" algn="l" rtl="0">
              <a:lnSpc>
                <a:spcPct val="96551"/>
              </a:lnSpc>
              <a:spcBef>
                <a:spcPts val="0"/>
              </a:spcBef>
              <a:spcAft>
                <a:spcPts val="0"/>
              </a:spcAft>
              <a:buClr>
                <a:srgbClr val="00AFEF"/>
              </a:buClr>
              <a:buSzPts val="2900"/>
              <a:buFont typeface="Calibri"/>
              <a:buNone/>
            </a:pPr>
            <a:r>
              <a:rPr lang="ru-RU" sz="2900" b="1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МАЙ</a:t>
            </a:r>
            <a:endParaRPr sz="2900" b="0" i="0" u="none" strike="noStrike" cap="none">
              <a:solidFill>
                <a:srgbClr val="0C264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3865" marR="0" lvl="0" indent="0" algn="l" rtl="0">
              <a:lnSpc>
                <a:spcPct val="96551"/>
              </a:lnSpc>
              <a:spcBef>
                <a:spcPts val="280"/>
              </a:spcBef>
              <a:spcAft>
                <a:spcPts val="0"/>
              </a:spcAft>
              <a:buClr>
                <a:srgbClr val="00AFEF"/>
              </a:buClr>
              <a:buSzPts val="2900"/>
              <a:buFont typeface="Calibri"/>
              <a:buNone/>
            </a:pPr>
            <a:r>
              <a:rPr lang="ru-RU" sz="2900" b="1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         ИЮНЬ</a:t>
            </a:r>
            <a:endParaRPr sz="2900" b="0" i="0" u="none" strike="noStrike" cap="none">
              <a:solidFill>
                <a:srgbClr val="0C264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6"/>
          <p:cNvSpPr txBox="1"/>
          <p:nvPr/>
        </p:nvSpPr>
        <p:spPr>
          <a:xfrm>
            <a:off x="7244105" y="9302451"/>
            <a:ext cx="6107400" cy="16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6025" rIns="0" bIns="0" anchor="t" anchorCtr="0">
            <a:spAutoFit/>
          </a:bodyPr>
          <a:lstStyle/>
          <a:p>
            <a:pPr marL="33866" marR="607891" lvl="0" indent="-184150" algn="just" rtl="0">
              <a:lnSpc>
                <a:spcPct val="131482"/>
              </a:lnSpc>
              <a:spcBef>
                <a:spcPts val="133"/>
              </a:spcBef>
              <a:spcAft>
                <a:spcPts val="0"/>
              </a:spcAft>
              <a:buClr>
                <a:srgbClr val="404040"/>
              </a:buClr>
              <a:buSzPts val="2900"/>
              <a:buFont typeface="Calibri"/>
              <a:buChar char="•"/>
            </a:pPr>
            <a:r>
              <a:rPr lang="ru-RU" sz="29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Переход на новую рабочую среду (создание промышленных масштабов)</a:t>
            </a:r>
            <a:endParaRPr sz="2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6"/>
          <p:cNvSpPr txBox="1"/>
          <p:nvPr/>
        </p:nvSpPr>
        <p:spPr>
          <a:xfrm>
            <a:off x="9503702" y="7050023"/>
            <a:ext cx="1602000" cy="4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850" rIns="0" bIns="0" anchor="t" anchorCtr="0">
            <a:spAutoFit/>
          </a:bodyPr>
          <a:lstStyle/>
          <a:p>
            <a:pPr marL="338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FEF"/>
              </a:buClr>
              <a:buSzPts val="2900"/>
              <a:buFont typeface="Calibri"/>
              <a:buNone/>
            </a:pPr>
            <a:r>
              <a:rPr lang="ru-RU" sz="2900" b="1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ДЕКАБРЬ</a:t>
            </a:r>
            <a:endParaRPr sz="2900" b="0" i="0" u="none" strike="noStrike" cap="none">
              <a:solidFill>
                <a:srgbClr val="0C264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6"/>
          <p:cNvSpPr txBox="1"/>
          <p:nvPr/>
        </p:nvSpPr>
        <p:spPr>
          <a:xfrm>
            <a:off x="16033495" y="3426524"/>
            <a:ext cx="6436500" cy="27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7525" rIns="0" bIns="0" anchor="t" anchorCtr="0">
            <a:spAutoFit/>
          </a:bodyPr>
          <a:lstStyle/>
          <a:p>
            <a:pPr marL="87543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B957"/>
              </a:buClr>
              <a:buSzPts val="2900"/>
              <a:buFont typeface="Calibri"/>
              <a:buNone/>
            </a:pPr>
            <a:r>
              <a:rPr lang="ru-RU" sz="2900" b="1" i="0" u="none" strike="noStrike" cap="none">
                <a:solidFill>
                  <a:srgbClr val="9BB957"/>
                </a:solidFill>
                <a:latin typeface="Calibri"/>
                <a:ea typeface="Calibri"/>
                <a:cs typeface="Calibri"/>
                <a:sym typeface="Calibri"/>
              </a:rPr>
              <a:t>3 этап исследования</a:t>
            </a:r>
            <a:endParaRPr sz="2900" b="1" i="0" u="none" strike="noStrike" cap="none">
              <a:solidFill>
                <a:srgbClr val="9BB95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7636" marR="0" lvl="0" indent="-167386" algn="l" rtl="0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>
                <a:srgbClr val="404040"/>
              </a:buClr>
              <a:buSzPts val="2636"/>
              <a:buFont typeface="Calibri"/>
              <a:buChar char="•"/>
            </a:pPr>
            <a:r>
              <a:rPr lang="ru-RU" sz="29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Проведение серии испытаний для улучшения выхода готового продукта и  повышения экономической эффективности</a:t>
            </a:r>
            <a:endParaRPr sz="2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6"/>
          <p:cNvSpPr/>
          <p:nvPr/>
        </p:nvSpPr>
        <p:spPr>
          <a:xfrm>
            <a:off x="16256000" y="7467600"/>
            <a:ext cx="616373" cy="616373"/>
          </a:xfrm>
          <a:custGeom>
            <a:avLst/>
            <a:gdLst/>
            <a:ahLst/>
            <a:cxnLst/>
            <a:rect l="l" t="t" r="r" b="b"/>
            <a:pathLst>
              <a:path w="231139" h="231139" extrusionOk="0">
                <a:moveTo>
                  <a:pt x="115442" y="0"/>
                </a:moveTo>
                <a:lnTo>
                  <a:pt x="0" y="115316"/>
                </a:lnTo>
                <a:lnTo>
                  <a:pt x="115442" y="230759"/>
                </a:lnTo>
                <a:lnTo>
                  <a:pt x="230886" y="115316"/>
                </a:lnTo>
                <a:lnTo>
                  <a:pt x="115442" y="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6"/>
          <p:cNvSpPr/>
          <p:nvPr/>
        </p:nvSpPr>
        <p:spPr>
          <a:xfrm>
            <a:off x="16800512" y="7146032"/>
            <a:ext cx="143783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FEF"/>
              </a:buClr>
              <a:buSzPts val="2800"/>
              <a:buFont typeface="Calibri"/>
              <a:buNone/>
            </a:pPr>
            <a:r>
              <a:rPr lang="ru-RU" sz="2800" b="1" i="0" u="none" strike="noStrike" cap="none">
                <a:solidFill>
                  <a:srgbClr val="0C264C"/>
                </a:solidFill>
                <a:latin typeface="Calibri"/>
                <a:ea typeface="Calibri"/>
                <a:cs typeface="Calibri"/>
                <a:sym typeface="Calibri"/>
              </a:rPr>
              <a:t>НОЯБРЬ</a:t>
            </a:r>
            <a:endParaRPr sz="2800" b="0" i="0" u="none" strike="noStrike" cap="none">
              <a:solidFill>
                <a:srgbClr val="0C264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6"/>
          <p:cNvSpPr/>
          <p:nvPr/>
        </p:nvSpPr>
        <p:spPr>
          <a:xfrm>
            <a:off x="17088544" y="7506072"/>
            <a:ext cx="616373" cy="616373"/>
          </a:xfrm>
          <a:custGeom>
            <a:avLst/>
            <a:gdLst/>
            <a:ahLst/>
            <a:cxnLst/>
            <a:rect l="l" t="t" r="r" b="b"/>
            <a:pathLst>
              <a:path w="231139" h="231139" extrusionOk="0">
                <a:moveTo>
                  <a:pt x="115442" y="0"/>
                </a:moveTo>
                <a:lnTo>
                  <a:pt x="0" y="115316"/>
                </a:lnTo>
                <a:lnTo>
                  <a:pt x="115442" y="230759"/>
                </a:lnTo>
                <a:lnTo>
                  <a:pt x="230886" y="115316"/>
                </a:lnTo>
                <a:lnTo>
                  <a:pt x="115442" y="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26"/>
          <p:cNvSpPr/>
          <p:nvPr/>
        </p:nvSpPr>
        <p:spPr>
          <a:xfrm>
            <a:off x="9959752" y="7506072"/>
            <a:ext cx="616373" cy="616373"/>
          </a:xfrm>
          <a:custGeom>
            <a:avLst/>
            <a:gdLst/>
            <a:ahLst/>
            <a:cxnLst/>
            <a:rect l="l" t="t" r="r" b="b"/>
            <a:pathLst>
              <a:path w="231139" h="231139" extrusionOk="0">
                <a:moveTo>
                  <a:pt x="115442" y="0"/>
                </a:moveTo>
                <a:lnTo>
                  <a:pt x="0" y="115316"/>
                </a:lnTo>
                <a:lnTo>
                  <a:pt x="115442" y="230759"/>
                </a:lnTo>
                <a:lnTo>
                  <a:pt x="230886" y="115316"/>
                </a:lnTo>
                <a:lnTo>
                  <a:pt x="115442" y="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6"/>
          <p:cNvSpPr/>
          <p:nvPr/>
        </p:nvSpPr>
        <p:spPr>
          <a:xfrm>
            <a:off x="1258925" y="427725"/>
            <a:ext cx="21894600" cy="187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6"/>
          <p:cNvSpPr txBox="1"/>
          <p:nvPr/>
        </p:nvSpPr>
        <p:spPr>
          <a:xfrm>
            <a:off x="0" y="630496"/>
            <a:ext cx="24384000" cy="146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92844" marR="0" lvl="0" indent="0" algn="ctr" rtl="0">
              <a:lnSpc>
                <a:spcPct val="11895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lang="ru-RU" sz="7000" b="1" i="0" u="none" strike="noStrike" cap="none">
                <a:solidFill>
                  <a:srgbClr val="0C264C"/>
                </a:solidFill>
                <a:latin typeface="Verdana"/>
                <a:ea typeface="Verdana"/>
                <a:cs typeface="Verdana"/>
                <a:sym typeface="Verdana"/>
              </a:rPr>
              <a:t>Дорожная карта проекта на 2023-2024 год</a:t>
            </a:r>
            <a:endParaRPr sz="7000" b="1" i="0" u="none" strike="noStrike" cap="none">
              <a:solidFill>
                <a:srgbClr val="0C264C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5" name="Google Shape;325;p26"/>
          <p:cNvSpPr txBox="1"/>
          <p:nvPr/>
        </p:nvSpPr>
        <p:spPr>
          <a:xfrm>
            <a:off x="15031968" y="8212975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82875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ru-RU" sz="2900" b="1" i="0" u="none" strike="noStrike" cap="none">
                <a:solidFill>
                  <a:srgbClr val="9BB957"/>
                </a:solidFill>
                <a:latin typeface="Calibri"/>
                <a:ea typeface="Calibri"/>
                <a:cs typeface="Calibri"/>
                <a:sym typeface="Calibri"/>
              </a:rPr>
              <a:t>4 этап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26"/>
          <p:cNvSpPr txBox="1"/>
          <p:nvPr/>
        </p:nvSpPr>
        <p:spPr>
          <a:xfrm>
            <a:off x="7905018" y="8122450"/>
            <a:ext cx="4589700" cy="1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7600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ru-RU" sz="2900" b="1" i="0" u="none" strike="noStrike" cap="none">
                <a:solidFill>
                  <a:srgbClr val="9BB957"/>
                </a:solidFill>
                <a:latin typeface="Calibri"/>
                <a:ea typeface="Calibri"/>
                <a:cs typeface="Calibri"/>
                <a:sym typeface="Calibri"/>
              </a:rPr>
              <a:t>РАЗРАБОТКА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4058" marR="0" lvl="0" indent="0" algn="ctr" rtl="0">
              <a:lnSpc>
                <a:spcPct val="100000"/>
              </a:lnSpc>
              <a:spcBef>
                <a:spcPts val="253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ru-RU" sz="2900" b="1" i="0" u="none" strike="noStrike" cap="none">
                <a:solidFill>
                  <a:srgbClr val="9BB957"/>
                </a:solidFill>
                <a:latin typeface="Calibri"/>
                <a:ea typeface="Calibri"/>
                <a:cs typeface="Calibri"/>
                <a:sym typeface="Calibri"/>
              </a:rPr>
              <a:t>ДАЛЬНЕЙШЕЙ РАБОТЫ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26"/>
          <p:cNvSpPr txBox="1"/>
          <p:nvPr/>
        </p:nvSpPr>
        <p:spPr>
          <a:xfrm>
            <a:off x="7298300" y="3587150"/>
            <a:ext cx="67830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90664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ru-RU" sz="2900" b="1" i="0" u="none" strike="noStrike" cap="none">
                <a:solidFill>
                  <a:srgbClr val="9BB957"/>
                </a:solidFill>
                <a:latin typeface="Calibri"/>
                <a:ea typeface="Calibri"/>
                <a:cs typeface="Calibri"/>
                <a:sym typeface="Calibri"/>
              </a:rPr>
              <a:t>2 этап исследования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26"/>
          <p:cNvSpPr/>
          <p:nvPr/>
        </p:nvSpPr>
        <p:spPr>
          <a:xfrm>
            <a:off x="350350" y="12346175"/>
            <a:ext cx="2010900" cy="1110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9" name="Google Shape;32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905167">
            <a:off x="-1880269" y="10966193"/>
            <a:ext cx="5186472" cy="3869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3"/>
          <p:cNvSpPr txBox="1"/>
          <p:nvPr/>
        </p:nvSpPr>
        <p:spPr>
          <a:xfrm>
            <a:off x="9777450" y="1776975"/>
            <a:ext cx="4829100" cy="7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b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-RU" sz="7000" b="1" i="0" u="none" strike="noStrike" cap="none">
                <a:solidFill>
                  <a:srgbClr val="0C264C"/>
                </a:solidFill>
                <a:latin typeface="Verdana"/>
                <a:ea typeface="Verdana"/>
                <a:cs typeface="Verdana"/>
                <a:sym typeface="Verdana"/>
              </a:rPr>
              <a:t>Команда</a:t>
            </a:r>
            <a:r>
              <a:rPr lang="ru-RU" sz="7000" b="0" i="0" u="none" strike="noStrike" cap="none">
                <a:solidFill>
                  <a:srgbClr val="0C264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7000" b="0" i="0" u="none" strike="noStrike" cap="none">
              <a:solidFill>
                <a:srgbClr val="0C264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125" y="3320682"/>
            <a:ext cx="3895950" cy="521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48794" y="3305714"/>
            <a:ext cx="3895951" cy="5245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626376" y="3321792"/>
            <a:ext cx="3895950" cy="521292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3"/>
          <p:cNvSpPr txBox="1"/>
          <p:nvPr/>
        </p:nvSpPr>
        <p:spPr>
          <a:xfrm>
            <a:off x="833000" y="8752611"/>
            <a:ext cx="4330200" cy="1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ru-RU" sz="4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Иван</a:t>
            </a:r>
            <a:endParaRPr sz="45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ru-RU" sz="4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Елохин</a:t>
            </a:r>
            <a:endParaRPr sz="45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98865" y="3298758"/>
            <a:ext cx="3895950" cy="5258998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3"/>
          <p:cNvSpPr txBox="1"/>
          <p:nvPr/>
        </p:nvSpPr>
        <p:spPr>
          <a:xfrm>
            <a:off x="5331669" y="8752611"/>
            <a:ext cx="4330200" cy="1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ru-RU" sz="4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Никита</a:t>
            </a:r>
            <a:endParaRPr sz="45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ru-RU" sz="4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Попов</a:t>
            </a:r>
            <a:endParaRPr sz="45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3"/>
          <p:cNvSpPr txBox="1"/>
          <p:nvPr/>
        </p:nvSpPr>
        <p:spPr>
          <a:xfrm>
            <a:off x="9881740" y="8752611"/>
            <a:ext cx="4330200" cy="1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ru-RU" sz="4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Ангелина</a:t>
            </a:r>
            <a:endParaRPr sz="45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ru-RU" sz="4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Трушкова</a:t>
            </a:r>
            <a:endParaRPr sz="45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3"/>
          <p:cNvSpPr txBox="1"/>
          <p:nvPr/>
        </p:nvSpPr>
        <p:spPr>
          <a:xfrm>
            <a:off x="14409250" y="8752611"/>
            <a:ext cx="4330200" cy="1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ru-RU" sz="4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Андрей</a:t>
            </a:r>
            <a:endParaRPr sz="45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ru-RU" sz="4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Белоногов</a:t>
            </a:r>
            <a:endParaRPr sz="45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3"/>
          <p:cNvSpPr txBox="1"/>
          <p:nvPr/>
        </p:nvSpPr>
        <p:spPr>
          <a:xfrm>
            <a:off x="19157100" y="8752611"/>
            <a:ext cx="4330200" cy="1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ru-RU" sz="4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Анна</a:t>
            </a:r>
            <a:endParaRPr sz="45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ru-RU" sz="4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Михайловская</a:t>
            </a:r>
            <a:endParaRPr sz="45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3"/>
          <p:cNvSpPr txBox="1"/>
          <p:nvPr/>
        </p:nvSpPr>
        <p:spPr>
          <a:xfrm>
            <a:off x="500908" y="10820586"/>
            <a:ext cx="51225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руководитель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проекта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3"/>
          <p:cNvSpPr txBox="1"/>
          <p:nvPr/>
        </p:nvSpPr>
        <p:spPr>
          <a:xfrm>
            <a:off x="5996769" y="10239821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экономист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3"/>
          <p:cNvSpPr txBox="1"/>
          <p:nvPr/>
        </p:nvSpPr>
        <p:spPr>
          <a:xfrm>
            <a:off x="10546840" y="10239821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дизайнер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3"/>
          <p:cNvSpPr txBox="1"/>
          <p:nvPr/>
        </p:nvSpPr>
        <p:spPr>
          <a:xfrm>
            <a:off x="14900800" y="10239821"/>
            <a:ext cx="3347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бизнес-трекер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3"/>
          <p:cNvSpPr txBox="1"/>
          <p:nvPr/>
        </p:nvSpPr>
        <p:spPr>
          <a:xfrm>
            <a:off x="19822200" y="10239821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консультант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2574656">
            <a:off x="19975619" y="-809832"/>
            <a:ext cx="5186472" cy="3869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8100005">
            <a:off x="-1508669" y="11222781"/>
            <a:ext cx="5186471" cy="386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153875" y="3298748"/>
            <a:ext cx="3895949" cy="5194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4"/>
          <p:cNvSpPr txBox="1"/>
          <p:nvPr/>
        </p:nvSpPr>
        <p:spPr>
          <a:xfrm>
            <a:off x="2641800" y="545672"/>
            <a:ext cx="19100400" cy="22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-RU" sz="7000" b="1" i="0" u="none" strike="noStrike" cap="none">
                <a:solidFill>
                  <a:srgbClr val="0C264C"/>
                </a:solidFill>
                <a:latin typeface="Verdana"/>
                <a:ea typeface="Verdana"/>
                <a:cs typeface="Verdana"/>
                <a:sym typeface="Verdana"/>
              </a:rPr>
              <a:t>Результаты акселератора ПромТехДизайн</a:t>
            </a:r>
            <a:endParaRPr sz="7000" b="1" i="0" u="none" strike="noStrike" cap="none">
              <a:solidFill>
                <a:srgbClr val="0C264C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6" name="Google Shape;286;p24"/>
          <p:cNvSpPr txBox="1"/>
          <p:nvPr/>
        </p:nvSpPr>
        <p:spPr>
          <a:xfrm>
            <a:off x="1898279" y="2957850"/>
            <a:ext cx="20869200" cy="73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9000" marR="0" lvl="0" indent="-69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AutoNum type="arabicPeriod"/>
            </a:pPr>
            <a:r>
              <a:rPr lang="ru-RU" sz="6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Сформирована команда проекта.</a:t>
            </a:r>
            <a:endParaRPr sz="6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9000" marR="0" lvl="0" indent="-69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AutoNum type="arabicPeriod"/>
            </a:pPr>
            <a:r>
              <a:rPr lang="ru-RU" sz="6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Проанализированы различные гипотезы о возможности реализации проекта.</a:t>
            </a:r>
            <a:endParaRPr sz="6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9000" marR="0" lvl="0" indent="-69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AutoNum type="arabicPeriod"/>
            </a:pPr>
            <a:r>
              <a:rPr lang="ru-RU" sz="6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Составлен список требуемых закупок для создания лаборатории и проведения тестов для внедрения промышленного образца продукта.</a:t>
            </a:r>
            <a:endParaRPr dirty="0"/>
          </a:p>
          <a:p>
            <a:pPr marL="69000" marR="0" lvl="0" indent="-69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AutoNum type="arabicPeriod"/>
            </a:pPr>
            <a:r>
              <a:rPr lang="ru-RU" sz="6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Оформлены документы для подачи на грант РНФ и Президента </a:t>
            </a:r>
            <a:r>
              <a:rPr lang="ru-RU" sz="6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РФ.</a:t>
            </a:r>
            <a:endParaRPr sz="6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9000" marR="0" lvl="0" indent="-69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AutoNum type="arabicPeriod"/>
            </a:pPr>
            <a:r>
              <a:rPr lang="ru-RU" sz="6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Проект вошел в </a:t>
            </a:r>
            <a:r>
              <a:rPr lang="ru-RU" sz="6000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Рейтинг ТОП-1000 университетских стартапов </a:t>
            </a:r>
            <a:r>
              <a:rPr lang="ru-RU" sz="6000" dirty="0" smtClean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2023.</a:t>
            </a:r>
            <a:endParaRPr sz="6000" dirty="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69000" marR="0" lvl="0" indent="-69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AutoNum type="arabicPeriod"/>
            </a:pPr>
            <a:r>
              <a:rPr lang="ru-RU" sz="6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905167">
            <a:off x="-1654144" y="10871468"/>
            <a:ext cx="5186472" cy="3869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905167">
            <a:off x="20122431" y="-393432"/>
            <a:ext cx="5186472" cy="3869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5"/>
          <p:cNvSpPr txBox="1">
            <a:spLocks noGrp="1"/>
          </p:cNvSpPr>
          <p:nvPr>
            <p:ph type="title"/>
          </p:nvPr>
        </p:nvSpPr>
        <p:spPr>
          <a:xfrm>
            <a:off x="4823700" y="1126000"/>
            <a:ext cx="14736600" cy="9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7000" b="1" i="0" u="none" strike="noStrike" cap="none">
                <a:solidFill>
                  <a:srgbClr val="0C264C"/>
                </a:solidFill>
                <a:latin typeface="Verdana"/>
                <a:ea typeface="Verdana"/>
                <a:cs typeface="Verdana"/>
                <a:sym typeface="Verdana"/>
              </a:rPr>
              <a:t>Текущий статус проекта</a:t>
            </a:r>
            <a:endParaRPr sz="7000" b="1" i="0" u="none" strike="noStrike" cap="none">
              <a:solidFill>
                <a:srgbClr val="0C264C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94" name="Google Shape;29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905167">
            <a:off x="-1267644" y="10149343"/>
            <a:ext cx="5186472" cy="386996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5"/>
          <p:cNvSpPr txBox="1"/>
          <p:nvPr/>
        </p:nvSpPr>
        <p:spPr>
          <a:xfrm>
            <a:off x="2249025" y="5300250"/>
            <a:ext cx="20182500" cy="39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0000" marR="0" lvl="0" indent="-45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Char char="•"/>
            </a:pPr>
            <a:r>
              <a:rPr lang="ru-RU" sz="6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Мы ищем финансирование, чтобы создать новую лабораторию, по</a:t>
            </a:r>
            <a:r>
              <a:rPr lang="ru-RU" sz="6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зволяющ</a:t>
            </a:r>
            <a:r>
              <a:rPr lang="ru-RU" sz="6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ую</a:t>
            </a:r>
            <a:r>
              <a:rPr lang="ru-RU" sz="6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6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провести эксперименты для создания промышленной технологии переработки пластикового волокна в топливо </a:t>
            </a:r>
            <a:endParaRPr sz="6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endParaRPr sz="7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endParaRPr sz="7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5"/>
          <p:cNvSpPr/>
          <p:nvPr/>
        </p:nvSpPr>
        <p:spPr>
          <a:xfrm>
            <a:off x="2249025" y="2647174"/>
            <a:ext cx="20079600" cy="2419095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TRL-3</a:t>
            </a: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7"/>
          <p:cNvSpPr txBox="1">
            <a:spLocks noGrp="1"/>
          </p:cNvSpPr>
          <p:nvPr>
            <p:ph type="title"/>
          </p:nvPr>
        </p:nvSpPr>
        <p:spPr>
          <a:xfrm>
            <a:off x="4823238" y="1318500"/>
            <a:ext cx="14737500" cy="11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7000" b="1" i="0" u="none" strike="noStrike" cap="none">
                <a:solidFill>
                  <a:srgbClr val="0C264C"/>
                </a:solidFill>
                <a:latin typeface="Verdana"/>
                <a:ea typeface="Verdana"/>
                <a:cs typeface="Verdana"/>
                <a:sym typeface="Verdana"/>
              </a:rPr>
              <a:t>Запрос на поддержку</a:t>
            </a:r>
            <a:endParaRPr sz="7000" b="1" i="0" u="none" strike="noStrike" cap="none">
              <a:solidFill>
                <a:srgbClr val="0C264C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5" name="Google Shape;335;p27"/>
          <p:cNvSpPr txBox="1"/>
          <p:nvPr/>
        </p:nvSpPr>
        <p:spPr>
          <a:xfrm>
            <a:off x="2356043" y="10701212"/>
            <a:ext cx="6878400" cy="1420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b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ru-RU" sz="5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Контакты: Иван </a:t>
            </a:r>
            <a:r>
              <a:rPr lang="ru-RU" sz="50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Елохин +7(981)7103195</a:t>
            </a:r>
          </a:p>
        </p:txBody>
      </p:sp>
      <p:sp>
        <p:nvSpPr>
          <p:cNvPr id="336" name="Google Shape;336;p27"/>
          <p:cNvSpPr txBox="1"/>
          <p:nvPr/>
        </p:nvSpPr>
        <p:spPr>
          <a:xfrm>
            <a:off x="2335800" y="3629932"/>
            <a:ext cx="19712400" cy="3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endParaRPr sz="8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7" name="Google Shape;33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233491">
            <a:off x="20075081" y="9794705"/>
            <a:ext cx="5186471" cy="386996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8" name="Google Shape;338;p27"/>
          <p:cNvGraphicFramePr/>
          <p:nvPr/>
        </p:nvGraphicFramePr>
        <p:xfrm>
          <a:off x="0" y="3231062"/>
          <a:ext cx="24384000" cy="5188880"/>
        </p:xfrm>
        <a:graphic>
          <a:graphicData uri="http://schemas.openxmlformats.org/drawingml/2006/table">
            <a:tbl>
              <a:tblPr firstRow="1" bandRow="1">
                <a:gradFill>
                  <a:gsLst>
                    <a:gs pos="0">
                      <a:srgbClr val="DAFEA4"/>
                    </a:gs>
                    <a:gs pos="35000">
                      <a:srgbClr val="E3FEBF"/>
                    </a:gs>
                    <a:gs pos="100000">
                      <a:srgbClr val="F4FEE6"/>
                    </a:gs>
                  </a:gsLst>
                  <a:lin ang="16200000" scaled="0"/>
                </a:gradFill>
                <a:tableStyleId>{BFB4ECA9-4F18-487D-BDD4-4BBC84C89346}</a:tableStyleId>
              </a:tblPr>
              <a:tblGrid>
                <a:gridCol w="1670225"/>
                <a:gridCol w="14585775"/>
                <a:gridCol w="812800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2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 </a:t>
                      </a:r>
                      <a:r>
                        <a:rPr lang="ru-RU" sz="4200" u="none" strike="noStrike" cap="none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</a:t>
                      </a:r>
                      <a:r>
                        <a:rPr lang="ru-RU" sz="42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r>
                        <a:rPr lang="ru-RU" sz="4200" u="none" strike="noStrike" cap="none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</a:t>
                      </a:r>
                      <a:endParaRPr sz="4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необходимого вещества</a:t>
                      </a:r>
                      <a:endParaRPr sz="4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Стоимость в рублях</a:t>
                      </a:r>
                      <a:endParaRPr sz="4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4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2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Реактивы для получения катализаторов гидрокрекинга </a:t>
                      </a:r>
                      <a:endParaRPr sz="4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r>
                        <a:rPr lang="ru-RU" sz="4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ru-RU" sz="4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000</a:t>
                      </a:r>
                      <a:endParaRPr sz="4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4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Оборудование для получения катализаторов </a:t>
                      </a:r>
                      <a:endParaRPr sz="4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r>
                        <a:rPr lang="ru-RU" sz="4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10 000</a:t>
                      </a:r>
                      <a:endParaRPr sz="4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4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Реактивы для осуществления процесса гидрокрекинга</a:t>
                      </a:r>
                      <a:endParaRPr sz="4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10 000</a:t>
                      </a:r>
                      <a:endParaRPr/>
                    </a:p>
                  </a:txBody>
                  <a:tcPr marL="91450" marR="91450" marT="45725" marB="45725" anchor="ctr"/>
                </a:tc>
              </a:tr>
              <a:tr h="799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4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Лабораторный реактор высокого давления</a:t>
                      </a:r>
                      <a:endParaRPr sz="4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1 99</a:t>
                      </a:r>
                      <a:r>
                        <a:rPr lang="ru-RU" sz="4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ru-RU" sz="4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ru-RU" sz="4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000</a:t>
                      </a:r>
                      <a:endParaRPr/>
                    </a:p>
                  </a:txBody>
                  <a:tcPr marL="91450" marR="91450" marT="45725" marB="45725" anchor="ctr"/>
                </a:tc>
              </a:tr>
              <a:tr h="3708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Непредвиденные расходы 10%</a:t>
                      </a:r>
                      <a:endParaRPr sz="4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4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273 000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C9E39D"/>
                    </a:solidFill>
                  </a:tcPr>
                </a:tc>
              </a:tr>
              <a:tr h="37085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4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ИТОГО:</a:t>
                      </a:r>
                      <a:endParaRPr sz="4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3 003 000</a:t>
                      </a:r>
                      <a:endParaRPr sz="4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solidFill>
                      <a:srgbClr val="FF0000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 descr="QR код компании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4814" y="9613558"/>
            <a:ext cx="2802432" cy="36328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31989" y="1152885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042103" y="8760942"/>
            <a:ext cx="21103854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Развитию проекта может способствовать получение писем поддержки от ваших компаний</a:t>
            </a:r>
            <a:endParaRPr lang="ru-RU" sz="42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588</Words>
  <Application>Microsoft Office PowerPoint</Application>
  <PresentationFormat>Произвольный</PresentationFormat>
  <Paragraphs>129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Verdana</vt:lpstr>
      <vt:lpstr>Helvetica Neue</vt:lpstr>
      <vt:lpstr>Trebuchet MS</vt:lpstr>
      <vt:lpstr>Times New Roman</vt:lpstr>
      <vt:lpstr>Noto Sans Symbols</vt:lpstr>
      <vt:lpstr>Тема Office</vt:lpstr>
      <vt:lpstr>Слайд 1</vt:lpstr>
      <vt:lpstr>Целевая аудитория и проблема</vt:lpstr>
      <vt:lpstr>Полипропилен </vt:lpstr>
      <vt:lpstr>Слайд 4</vt:lpstr>
      <vt:lpstr>Слайд 5</vt:lpstr>
      <vt:lpstr>Слайд 6</vt:lpstr>
      <vt:lpstr>Слайд 7</vt:lpstr>
      <vt:lpstr>Слайд 8</vt:lpstr>
      <vt:lpstr>Слайд 9</vt:lpstr>
      <vt:lpstr>Текущий статус проекта</vt:lpstr>
      <vt:lpstr>Запрос на поддержку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Иван Елохин</dc:creator>
  <cp:lastModifiedBy>Иван Елохин</cp:lastModifiedBy>
  <cp:revision>7</cp:revision>
  <dcterms:modified xsi:type="dcterms:W3CDTF">2023-12-14T11:04:44Z</dcterms:modified>
</cp:coreProperties>
</file>