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52.xml" ContentType="application/vnd.openxmlformats-officedocument.presentationml.slide+xml"/>
  <Override PartName="/ppt/slides/slide50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43.xml" ContentType="application/vnd.openxmlformats-officedocument.presentationml.slide+xml"/>
  <Override PartName="/ppt/slides/slide37.xml" ContentType="application/vnd.openxmlformats-officedocument.presentationml.slide+xml"/>
  <Override PartName="/ppt/slides/slide51.xml" ContentType="application/vnd.openxmlformats-officedocument.presentationml.slide+xml"/>
  <Override PartName="/ppt/slides/slide36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42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1.xml" ContentType="application/vnd.openxmlformats-officedocument.presentationml.slide+xml"/>
  <Override PartName="/ppt/slides/slide6.xml" ContentType="application/vnd.openxmlformats-officedocument.presentationml.slide+xml"/>
  <Override PartName="/ppt/slides/slide44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5.xml" ContentType="application/vnd.openxmlformats-officedocument.presentationml.slide+xml"/>
  <Override PartName="/ppt/slides/slide48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4.xml" ContentType="application/vnd.openxmlformats-officedocument.presentationml.slid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slides/slide53.xml" ContentType="application/vnd.openxmlformats-officedocument.presentationml.slide+xml"/>
  <Override PartName="/ppt/theme/theme1.xml" ContentType="application/vnd.openxmlformats-officedocument.theme+xml"/>
  <Override PartName="/ppt/slides/slide28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4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9.xml" ContentType="application/vnd.openxmlformats-officedocument.presentationml.slide+xml"/>
  <Override PartName="/ppt/viewProps.xml" ContentType="application/vnd.openxmlformats-officedocument.presentationml.viewProps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s/slide38.xml" ContentType="application/vnd.openxmlformats-officedocument.presentationml.slide+xml"/>
  <Override PartName="/ppt/slides/slide34.xml" ContentType="application/vnd.openxmlformats-officedocument.presentationml.slide+xml"/>
  <Override PartName="/ppt/slides/slide54.xml" ContentType="application/vnd.openxmlformats-officedocument.presentationml.slide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  <a:fill>
          <a:solidFill>
            <a:schemeClr val="lt1"/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13" d="100"/>
          <a:sy n="113" d="100"/>
        </p:scale>
        <p:origin x="240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presProps" Target="presProps.xml" /><Relationship Id="rId60" Type="http://schemas.openxmlformats.org/officeDocument/2006/relationships/tableStyles" Target="tableStyles.xml" /><Relationship Id="rId61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jp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pmutmn.ru/2023#!/tab/644929188-3" TargetMode="External"/><Relationship Id="rId3" Type="http://schemas.openxmlformats.org/officeDocument/2006/relationships/image" Target="../media/image2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iki.miem.hse.ru/edu/courses/producation/project_kpi/TRL" TargetMode="Externa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visittyumen.ru/" TargetMode="Externa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ordstat.yandex.ru" TargetMode="External"/><Relationship Id="rId3" Type="http://schemas.openxmlformats.org/officeDocument/2006/relationships/hyperlink" Target="https://yandex.ru/company/researches" TargetMode="External"/><Relationship Id="rId4" Type="http://schemas.openxmlformats.org/officeDocument/2006/relationships/hyperlink" Target="https://sberindex.ru/ru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vedomosti.ru/technology/articles/2023/05/03/973520-inostrannie-servisi-onlain-konferentsii-teryayut-populyarnost" TargetMode="Externa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admitad.pro/ru/blog/monetizatsiya-startapa" TargetMode="Externa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unsplash.com/" TargetMode="External"/><Relationship Id="rId5" Type="http://schemas.openxmlformats.org/officeDocument/2006/relationships/image" Target="../media/image2.png"/></Relationships>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1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470314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Проблема. Целевая аудитория. </a:t>
            </a:r>
            <a:r>
              <a:rPr lang="ru-RU" sz="2000">
                <a:solidFill>
                  <a:prstClr val="white"/>
                </a:solidFill>
                <a:latin typeface="Arial"/>
                <a:cs typeface="Arial"/>
              </a:rPr>
              <a:t>Идея.</a:t>
            </a:r>
            <a:endParaRPr lang="ru-RU" sz="20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96295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Плагин для Яндекс.Телемост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6524130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Сделает пользование более удобным и комфортным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0"/>
            <a:ext cx="6213817" cy="265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0"/>
              </a:spcAft>
              <a:defRPr/>
            </a:pPr>
            <a:r>
              <a:rPr lang="ru-RU">
                <a:latin typeface="Arial"/>
                <a:cs typeface="Arial"/>
              </a:rPr>
              <a:t>Соберите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команду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от 3 до 6 человек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Заполните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слайд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«Профиль команды»: </a:t>
            </a:r>
            <a:br>
              <a:rPr lang="ru-RU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впишите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ФИО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под карточки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Информацию о роли в проекте и компетенциях участников можно заполнить позже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компетенции</a:t>
            </a:r>
            <a:r>
              <a:rPr lang="ru-RU" sz="1400">
                <a:latin typeface="Arial"/>
                <a:cs typeface="Arial"/>
              </a:rPr>
              <a:t> должны обосновывать, почему участник занимает именно эту роль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798608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8092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>
                <a:latin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91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rcRect l="0" t="3954" r="0" b="3403"/>
          <a:stretch/>
        </p:blipFill>
        <p:spPr bwMode="auto">
          <a:xfrm>
            <a:off x="1623460" y="1830038"/>
            <a:ext cx="2895598" cy="289559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246595" y="295199"/>
            <a:ext cx="7641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1031860" y="4808475"/>
            <a:ext cx="407879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Веб-дизайнер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более 3-х лет делает сайты (</a:t>
            </a:r>
            <a:r>
              <a:rPr lang="en-US" sz="1200">
                <a:latin typeface="Arial"/>
                <a:cs typeface="Arial"/>
              </a:rPr>
              <a:t>Tilda)</a:t>
            </a:r>
            <a:r>
              <a:rPr lang="ru-RU" sz="1200">
                <a:latin typeface="Arial"/>
                <a:cs typeface="Arial"/>
              </a:rPr>
              <a:t>,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знает языки программирования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HTML, CSS, JavaScript</a:t>
            </a:r>
            <a:endParaRPr lang="ru-RU" sz="160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081341" y="4808475"/>
            <a:ext cx="40787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Руководитель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 </a:t>
            </a:r>
            <a:endParaRPr lang="ru-RU" sz="1600">
              <a:latin typeface="Arial"/>
              <a:cs typeface="Arial"/>
            </a:endParaRPr>
          </a:p>
        </p:txBody>
      </p:sp>
      <p:pic>
        <p:nvPicPr>
          <p:cNvPr id="17" name="Рисунок 16" descr="Мужской профиль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943017" y="2332301"/>
            <a:ext cx="2355448" cy="2355448"/>
          </a:xfrm>
          <a:prstGeom prst="rect">
            <a:avLst/>
          </a:prstGeom>
        </p:spPr>
      </p:pic>
      <p:sp>
        <p:nvSpPr>
          <p:cNvPr id="18" name="Овал 17"/>
          <p:cNvSpPr/>
          <p:nvPr/>
        </p:nvSpPr>
        <p:spPr bwMode="auto">
          <a:xfrm>
            <a:off x="7830164" y="2013995"/>
            <a:ext cx="2581155" cy="258115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00598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327875" y="1635760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524826" y="4687994"/>
            <a:ext cx="241925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Бушнев Павел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лидер команды</a:t>
            </a:r>
            <a:endParaRPr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Владение лидерскими </a:t>
            </a:r>
            <a:br>
              <a:rPr lang="ru-RU" sz="1400">
                <a:latin typeface="Arial"/>
                <a:cs typeface="Arial"/>
              </a:rPr>
            </a:br>
            <a:r>
              <a:rPr lang="ru-RU" sz="1400">
                <a:latin typeface="Arial"/>
                <a:cs typeface="Arial"/>
              </a:rPr>
              <a:t>и ораторскими качествами</a:t>
            </a:r>
            <a:br>
              <a:rPr lang="ru-RU" sz="1400">
                <a:latin typeface="Arial"/>
                <a:cs typeface="Arial"/>
              </a:rPr>
            </a:br>
            <a:r>
              <a:rPr lang="ru-RU" sz="1400">
                <a:latin typeface="Arial"/>
                <a:cs typeface="Arial"/>
              </a:rPr>
              <a:t>Опыт выступления </a:t>
            </a:r>
            <a:br>
              <a:rPr lang="ru-RU" sz="1400">
                <a:latin typeface="Arial"/>
                <a:cs typeface="Arial"/>
              </a:rPr>
            </a:br>
            <a:r>
              <a:rPr lang="ru-RU" sz="1400">
                <a:latin typeface="Arial"/>
                <a:cs typeface="Arial"/>
              </a:rPr>
              <a:t>и презентации проектов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874116" y="2202652"/>
            <a:ext cx="2261921" cy="16767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>
                <a:latin typeface="Arial"/>
                <a:cs typeface="Arial"/>
              </a:rPr>
              <a:t>Красотна Радхарани</a:t>
            </a:r>
            <a:endParaRPr sz="1600"/>
          </a:p>
          <a:p>
            <a:pPr>
              <a:defRPr/>
            </a:pPr>
            <a:r>
              <a:rPr lang="ru-RU" sz="1200">
                <a:latin typeface="Arial"/>
                <a:cs typeface="Arial"/>
              </a:rPr>
              <a:t>Дизайнер</a:t>
            </a:r>
            <a:br>
              <a:rPr lang="ru-RU" sz="1200">
                <a:latin typeface="Arial"/>
                <a:cs typeface="Arial"/>
              </a:rPr>
            </a:br>
            <a:r>
              <a:rPr lang="ru-RU" sz="1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Владение языком </a:t>
            </a:r>
            <a:r>
              <a:rPr lang="en-GB" sz="1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Phyton,</a:t>
            </a:r>
            <a:br>
              <a:rPr lang="en-GB" sz="1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умение работать с </a:t>
            </a:r>
            <a:r>
              <a:rPr lang="en-GB" sz="1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Tilda.</a:t>
            </a:r>
            <a:br>
              <a:rPr lang="en-GB" sz="1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Опыт работы в команде </a:t>
            </a:r>
            <a:br>
              <a:rPr lang="ru-RU" sz="1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и с проектами</a:t>
            </a:r>
            <a:endParaRPr sz="1200">
              <a:latin typeface="Arial"/>
              <a:cs typeface="Arial"/>
            </a:endParaRPr>
          </a:p>
          <a:p>
            <a:pPr>
              <a:defRPr/>
            </a:pPr>
            <a:endParaRPr sz="1200"/>
          </a:p>
          <a:p>
            <a:pPr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001576" y="5359972"/>
            <a:ext cx="2006280" cy="125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>
                <a:latin typeface="Arial"/>
                <a:cs typeface="Arial"/>
              </a:rPr>
              <a:t>Десятова Софья </a:t>
            </a:r>
            <a:endParaRPr sz="1600"/>
          </a:p>
          <a:p>
            <a:pPr>
              <a:defRPr/>
            </a:pPr>
            <a:r>
              <a:rPr lang="ru-RU" sz="1200">
                <a:latin typeface="Arial"/>
                <a:cs typeface="Arial"/>
              </a:rPr>
              <a:t>Сценарист</a:t>
            </a:r>
            <a:endParaRPr sz="1600"/>
          </a:p>
          <a:p>
            <a:pPr>
              <a:defRPr/>
            </a:pPr>
            <a:r>
              <a:rPr lang="ru-RU" sz="1200">
                <a:latin typeface="Arial"/>
                <a:cs typeface="Arial"/>
              </a:rPr>
              <a:t>Владение языком </a:t>
            </a:r>
            <a:r>
              <a:rPr lang="en-GB" sz="1200">
                <a:latin typeface="Arial"/>
                <a:cs typeface="Arial"/>
              </a:rPr>
              <a:t>Phyton,</a:t>
            </a:r>
            <a:br>
              <a:rPr lang="en-GB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умение работать с </a:t>
            </a:r>
            <a:r>
              <a:rPr lang="en-GB" sz="1200">
                <a:latin typeface="Arial"/>
                <a:cs typeface="Arial"/>
              </a:rPr>
              <a:t>Tilda.</a:t>
            </a:r>
            <a:br>
              <a:rPr lang="en-GB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Опыт работы в команде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и с проектами</a:t>
            </a:r>
            <a:endParaRPr lang="ru-RU" sz="160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6828425" y="2296221"/>
            <a:ext cx="1945187" cy="914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>
                <a:latin typeface="Arial"/>
                <a:cs typeface="Arial"/>
              </a:rPr>
              <a:t>Зверев Сергей </a:t>
            </a:r>
            <a:endParaRPr sz="1600"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Менеджер</a:t>
            </a:r>
            <a:endParaRPr sz="1600"/>
          </a:p>
          <a:p>
            <a:pPr>
              <a:defRPr/>
            </a:pPr>
            <a:r>
              <a:rPr lang="ru-RU" sz="1200">
                <a:latin typeface="Arial"/>
                <a:cs typeface="Arial"/>
              </a:rPr>
              <a:t>Умение работать с </a:t>
            </a:r>
            <a:r>
              <a:rPr lang="en-GB" sz="1200">
                <a:latin typeface="Arial"/>
                <a:cs typeface="Arial"/>
              </a:rPr>
              <a:t>Tilda;</a:t>
            </a:r>
            <a:br>
              <a:rPr lang="en-GB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Опыт работы в команде</a:t>
            </a:r>
            <a:endParaRPr lang="en-GB" sz="120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6592030" y="5359972"/>
            <a:ext cx="2752153" cy="128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Валова Эмилия </a:t>
            </a:r>
            <a:endParaRPr sz="1600"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Креативный директор</a:t>
            </a:r>
            <a:br>
              <a:rPr lang="ru-RU" sz="14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Опыт работы в 2ух проектах.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Навык работы в калькуляторе.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Опыт работы в команде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и с проектами</a:t>
            </a:r>
            <a:endParaRPr lang="ru-RU" sz="1600">
              <a:latin typeface="Arial"/>
              <a:cs typeface="Arial"/>
            </a:endParaRPr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9571325" y="2296221"/>
            <a:ext cx="2006280" cy="1280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>
                <a:latin typeface="Arial"/>
                <a:cs typeface="Arial"/>
              </a:rPr>
              <a:t>А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вдеева Лиза</a:t>
            </a:r>
            <a:endParaRPr sz="1600"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Тестировщик</a:t>
            </a:r>
            <a:endParaRPr sz="1600"/>
          </a:p>
          <a:p>
            <a:pPr>
              <a:defRPr/>
            </a:pPr>
            <a:r>
              <a:rPr lang="ru-RU" sz="1200">
                <a:latin typeface="Arial"/>
                <a:cs typeface="Arial"/>
              </a:rPr>
              <a:t>Владение языком </a:t>
            </a:r>
            <a:r>
              <a:rPr lang="en-GB" sz="1200">
                <a:latin typeface="Arial"/>
                <a:cs typeface="Arial"/>
              </a:rPr>
              <a:t>Phyton,</a:t>
            </a:r>
            <a:br>
              <a:rPr lang="en-GB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умение работать с </a:t>
            </a:r>
            <a:r>
              <a:rPr lang="en-GB" sz="1200">
                <a:latin typeface="Arial"/>
                <a:cs typeface="Arial"/>
              </a:rPr>
              <a:t>Tilda.</a:t>
            </a:r>
            <a:br>
              <a:rPr lang="en-GB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Опыт работы в команде</a:t>
            </a:r>
            <a:endParaRPr sz="1600"/>
          </a:p>
          <a:p>
            <a:pPr>
              <a:defRPr/>
            </a:pPr>
            <a:r>
              <a:rPr lang="ru-RU" sz="1200">
                <a:latin typeface="Arial"/>
                <a:cs typeface="Arial"/>
              </a:rPr>
              <a:t>и с проектами</a:t>
            </a:r>
            <a:endParaRPr sz="1600"/>
          </a:p>
        </p:txBody>
      </p:sp>
      <p:sp>
        <p:nvSpPr>
          <p:cNvPr id="2058962025" name="TextBox 17"/>
          <p:cNvSpPr txBox="1"/>
          <p:nvPr/>
        </p:nvSpPr>
        <p:spPr bwMode="auto">
          <a:xfrm>
            <a:off x="9428226" y="5426658"/>
            <a:ext cx="2292478" cy="1280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Гаммершмидт Елена</a:t>
            </a:r>
            <a:endParaRPr sz="1600"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Программист</a:t>
            </a:r>
            <a:endParaRPr sz="1600"/>
          </a:p>
          <a:p>
            <a:pPr>
              <a:defRPr/>
            </a:pPr>
            <a:r>
              <a:rPr lang="ru-RU" sz="1200">
                <a:latin typeface="Arial"/>
                <a:cs typeface="Arial"/>
              </a:rPr>
              <a:t>Владение языком </a:t>
            </a:r>
            <a:r>
              <a:rPr lang="en-GB" sz="1200">
                <a:latin typeface="Arial"/>
                <a:cs typeface="Arial"/>
              </a:rPr>
              <a:t>Phyton,</a:t>
            </a:r>
            <a:br>
              <a:rPr lang="en-GB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умение работать с </a:t>
            </a:r>
            <a:r>
              <a:rPr lang="en-GB" sz="1200">
                <a:latin typeface="Arial"/>
                <a:cs typeface="Arial"/>
              </a:rPr>
              <a:t>Tilda.</a:t>
            </a:r>
            <a:br>
              <a:rPr lang="en-GB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Опыт работы в команде</a:t>
            </a:r>
            <a:endParaRPr sz="1600"/>
          </a:p>
          <a:p>
            <a:pPr>
              <a:defRPr/>
            </a:pPr>
            <a:r>
              <a:rPr lang="ru-RU" sz="1200">
                <a:latin typeface="Arial"/>
                <a:cs typeface="Arial"/>
              </a:rPr>
              <a:t>и с проектами</a:t>
            </a:r>
            <a:endParaRPr sz="16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973377" y="636732"/>
            <a:ext cx="1492549" cy="14925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186301" y="3419231"/>
            <a:ext cx="1489025" cy="198536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rcRect l="0" t="28748" r="0" b="29179"/>
          <a:stretch/>
        </p:blipFill>
        <p:spPr bwMode="auto">
          <a:xfrm>
            <a:off x="9693549" y="636732"/>
            <a:ext cx="1654165" cy="150735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53717" y="1717549"/>
            <a:ext cx="2043916" cy="2721860"/>
          </a:xfrm>
          <a:prstGeom prst="rect">
            <a:avLst/>
          </a:prstGeom>
          <a:noFill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839322" y="3531991"/>
            <a:ext cx="1362617" cy="164853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7048053" y="3352543"/>
            <a:ext cx="1505572" cy="2007430"/>
          </a:xfrm>
          <a:prstGeom prst="rect">
            <a:avLst/>
          </a:prstGeom>
        </p:spPr>
      </p:pic>
      <p:pic>
        <p:nvPicPr>
          <p:cNvPr id="2090579892" name="Рисунок 2090579891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4280277" y="559648"/>
            <a:ext cx="1301072" cy="17365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906240" cy="347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Сформулируй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проблему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которую будете решать в проекте </a:t>
            </a:r>
            <a:br>
              <a:rPr lang="en-US" sz="140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Можете использовать </a:t>
            </a:r>
            <a:r>
              <a:rPr lang="ru-RU" sz="1400" b="1">
                <a:solidFill>
                  <a:schemeClr val="tx1"/>
                </a:solidFill>
                <a:latin typeface="Arial"/>
                <a:cs typeface="Arial"/>
              </a:rPr>
              <a:t>инструмент «5 бесит»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(сл. слайд) </a:t>
            </a: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Проверьте, что она соответствует следующим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условиям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Может быть решена максимум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за 3 года</a:t>
            </a:r>
            <a:endParaRPr>
              <a:solidFill>
                <a:schemeClr val="tx1"/>
              </a:solidFill>
              <a:latin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Решается усилиями вашей команды с привлечением экспертов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Конкретна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а не глобальна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Стоимость решения –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до 1 млн рублей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endParaRPr b="1">
              <a:solidFill>
                <a:schemeClr val="tx1"/>
              </a:solidFill>
              <a:latin typeface="Arial"/>
              <a:cs typeface="Arial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Найдите данные, которые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подтверждают существование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проблемы или тренда (статистика из открытых источников / опросы /…)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400357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31955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1603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4518844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5 БЕСИТ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31529" y="1237633"/>
            <a:ext cx="5253799" cy="31667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38760" y="849207"/>
            <a:ext cx="6976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ln>
                  <a:solidFill>
                    <a:srgbClr val="E63035"/>
                  </a:solidFill>
                </a:ln>
                <a:noFill/>
                <a:latin typeface="Arial Black"/>
                <a:cs typeface="Arial"/>
              </a:rPr>
              <a:t>1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974742" y="1280285"/>
            <a:ext cx="5021921" cy="295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>
                <a:latin typeface="Arial"/>
                <a:cs typeface="Arial"/>
              </a:rPr>
              <a:t>Индивидуально сформулируйте 5 вещей / процессов (или больше), которые не устраивают вас в повседневной жизни.</a:t>
            </a:r>
            <a:endParaRPr/>
          </a:p>
          <a:p>
            <a:pPr>
              <a:defRPr/>
            </a:pPr>
            <a:endParaRPr lang="ru-RU" sz="1400">
              <a:latin typeface="Arial"/>
              <a:cs typeface="Arial"/>
            </a:endParaRPr>
          </a:p>
          <a:p>
            <a:pPr>
              <a:spcAft>
                <a:spcPts val="600"/>
              </a:spcAft>
              <a:defRPr/>
            </a:pPr>
            <a:r>
              <a:rPr lang="ru-RU" sz="1400">
                <a:latin typeface="Arial"/>
                <a:cs typeface="Arial"/>
              </a:rPr>
              <a:t>Выполняя задание, постарайтесь ответить на следующие вопросы: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процессы кажутся монотонными?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Что вас раздражает?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предметы / сервисы / услуги кажутся вам неудобными?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С какими проблемами вы сталкивались и не могли быстро найти решение?</a:t>
            </a:r>
            <a:endParaRPr/>
          </a:p>
        </p:txBody>
      </p:sp>
      <p:grpSp>
        <p:nvGrpSpPr>
          <p:cNvPr id="35" name="Группа 34"/>
          <p:cNvGrpSpPr/>
          <p:nvPr/>
        </p:nvGrpSpPr>
        <p:grpSpPr bwMode="auto">
          <a:xfrm>
            <a:off x="6205241" y="1814790"/>
            <a:ext cx="5287887" cy="1222119"/>
            <a:chOff x="0" y="0"/>
            <a:chExt cx="5287887" cy="1222119"/>
          </a:xfrm>
        </p:grpSpPr>
        <p:sp>
          <p:nvSpPr>
            <p:cNvPr id="15" name="Прямоугольник 14"/>
            <p:cNvSpPr/>
            <p:nvPr/>
          </p:nvSpPr>
          <p:spPr bwMode="auto">
            <a:xfrm>
              <a:off x="506108" y="342126"/>
              <a:ext cx="4781779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659998" y="412657"/>
              <a:ext cx="4517658" cy="7318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Индивидуально проанализируйте список проблем и оставьте ТОП-3 наиболее интересных и актуальных для вас</a:t>
              </a:r>
              <a:endParaRPr/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0" y="0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2</a:t>
              </a:r>
              <a:endParaRPr/>
            </a:p>
          </p:txBody>
        </p:sp>
      </p:grpSp>
      <p:grpSp>
        <p:nvGrpSpPr>
          <p:cNvPr id="34" name="Группа 33"/>
          <p:cNvGrpSpPr/>
          <p:nvPr/>
        </p:nvGrpSpPr>
        <p:grpSpPr bwMode="auto">
          <a:xfrm>
            <a:off x="6197133" y="3345914"/>
            <a:ext cx="5287889" cy="1222119"/>
            <a:chOff x="6197134" y="1981308"/>
            <a:chExt cx="5287889" cy="1222119"/>
          </a:xfrm>
        </p:grpSpPr>
        <p:sp>
          <p:nvSpPr>
            <p:cNvPr id="19" name="Прямоугольник 18"/>
            <p:cNvSpPr/>
            <p:nvPr/>
          </p:nvSpPr>
          <p:spPr bwMode="auto">
            <a:xfrm>
              <a:off x="6703243" y="2323435"/>
              <a:ext cx="4781780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6843702" y="2404126"/>
              <a:ext cx="463838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 группе составьте общий список проблем команды. Проанализируйте каждую на предмет актуальности и реализуемости</a:t>
              </a:r>
              <a:endParaRPr/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6197134" y="1981308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3</a:t>
              </a:r>
              <a:endParaRPr/>
            </a:p>
          </p:txBody>
        </p:sp>
      </p:grpSp>
      <p:grpSp>
        <p:nvGrpSpPr>
          <p:cNvPr id="33" name="Группа 32"/>
          <p:cNvGrpSpPr/>
          <p:nvPr/>
        </p:nvGrpSpPr>
        <p:grpSpPr bwMode="auto">
          <a:xfrm>
            <a:off x="6206671" y="4877038"/>
            <a:ext cx="5369168" cy="1027829"/>
            <a:chOff x="6206672" y="3364945"/>
            <a:chExt cx="5369168" cy="1027829"/>
          </a:xfrm>
        </p:grpSpPr>
        <p:sp>
          <p:nvSpPr>
            <p:cNvPr id="27" name="Прямоугольник 26"/>
            <p:cNvSpPr/>
            <p:nvPr/>
          </p:nvSpPr>
          <p:spPr bwMode="auto">
            <a:xfrm>
              <a:off x="6712781" y="3707072"/>
              <a:ext cx="4781780" cy="6857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8" name="TextBox 27"/>
            <p:cNvSpPr txBox="1"/>
            <p:nvPr/>
          </p:nvSpPr>
          <p:spPr bwMode="auto">
            <a:xfrm>
              <a:off x="6853239" y="3772791"/>
              <a:ext cx="47226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Выберите 1 проблему, которую будете прорабатывать с командой</a:t>
              </a:r>
              <a:endParaRPr/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6206672" y="3364945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4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3110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253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 i="0">
                <a:latin typeface="Arial"/>
                <a:cs typeface="Arial"/>
              </a:rPr>
              <a:t>В корпусе Института Государства и Права отсутствует копировальный центр для студентов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Большая трата времени на надоедливую рекламу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Культурный досуг иностранных студентов ТюмГУ в г. Тюмень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7900" cy="3993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Около 60% студентов тратят в среднем 5-10 минут на ожидание очереди в столовой (а после могут просто не найти свободного места). Это заставляет некоторых идти в ближайшие кафе, тратить больше времени и денег, опаздывать на занятия или оставаться голодными.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Из-за ухода компаний из РФ малый бизнес не может себе позволить хорошее сетевое оборудование, соответствующее всем требованиям, стоимостью ниже 30 000 рублей. Они вынуждены либо переплачивать, либо обходиться нестабильными продуктами.</a:t>
            </a:r>
            <a:endParaRPr/>
          </a:p>
          <a:p>
            <a:pPr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704849"/>
            <a:ext cx="386968" cy="598531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327871" y="1319510"/>
            <a:ext cx="5785762" cy="5578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latin typeface="Arial"/>
                <a:cs typeface="Arial"/>
              </a:rPr>
              <a:t>Проблема:</a:t>
            </a:r>
            <a:endParaRPr/>
          </a:p>
          <a:p>
            <a:pPr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Проблема заключается в том, что 70% пользователей, использующих Яндекс.Телемост, дают среднюю оценку, потому что им не хватает некоторых функций или возможностей. Решением этой проблемы является создание плагина для Яндекс.Телемоста, который добавит новые инструменты и функции, удовлетворяющие конкретные потребности пользователей.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В настоящее время эту проблему решают следующими способами: небольшие обновления, которые постепенно добавляют или исправляют различные функции.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Они неэффективны, потому что: если обновления слишком мелкие и редкие, пользователи могут потерять интерес к продукту и начать искать альтернативы, которые предлагают более актуальные и полезные функции.</a:t>
            </a:r>
            <a:endParaRPr/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6228081" y="1458410"/>
            <a:ext cx="5265580" cy="356930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  <a:prstDash val="lgDash"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9" name="Рисунок 18" descr="Круговая диаграмма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96268" y="1966937"/>
            <a:ext cx="1790173" cy="1790173"/>
          </a:xfrm>
          <a:prstGeom prst="rect">
            <a:avLst/>
          </a:prstGeom>
        </p:spPr>
      </p:pic>
      <p:pic>
        <p:nvPicPr>
          <p:cNvPr id="21" name="Рисунок 20" descr="Диаграмма с подъемом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434824" y="1966938"/>
            <a:ext cx="1790173" cy="17901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2"/>
            <a:ext cx="6212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Составьте детальный портрет представителя целевой аудитории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Опишите, как ваши пользователи сейчас решают проблему и что им не нравится в текущих решениях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018524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7764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927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2042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 данной проблемой чаще всего сталкиваются студенты и преподаватели вуза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Наша целевая аудитория – все жители города Тюмень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Люди от 16 до 40 лет, которые хотят жить с низким уровнем стресса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1" y="1848191"/>
            <a:ext cx="52268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Мужчина или женщина пенсионного возраста — 65+, которым сложно пользоваться современными сенсорными телефонами. Им нужен аппарат с крупными кнопками, чтобы звонить и отправлять сообщения. Они ценят удобство и надёжность продукта. Попасть в целевую аудиторию могут и более молодые потребители, которые подбирают телефон в подарок старшим родственникам.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419315" y="1458410"/>
            <a:ext cx="3099389" cy="387751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4057173" y="1458410"/>
            <a:ext cx="5436353" cy="5030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sz="1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1.</a:t>
            </a:r>
            <a:r>
              <a:rPr sz="1200" b="0" i="0" u="none">
                <a:solidFill>
                  <a:srgbClr val="262626"/>
                </a:solidFill>
                <a:latin typeface="Arial"/>
                <a:ea typeface="Arial"/>
                <a:cs typeface="Arial"/>
              </a:rPr>
              <a:t>Плагин для </a:t>
            </a:r>
            <a:r>
              <a:rPr sz="1200" b="0" i="0" u="none">
                <a:solidFill>
                  <a:srgbClr val="262626"/>
                </a:solidFill>
                <a:latin typeface="Arial"/>
                <a:ea typeface="Arial"/>
                <a:cs typeface="Arial"/>
              </a:rPr>
              <a:t>Яндекс.Телемоста</a:t>
            </a:r>
            <a:r>
              <a:rPr sz="1200" b="0" i="0" u="none">
                <a:solidFill>
                  <a:srgbClr val="262626"/>
                </a:solidFill>
                <a:latin typeface="Arial"/>
                <a:ea typeface="Arial"/>
                <a:cs typeface="Arial"/>
              </a:rPr>
              <a:t> имеет широкую целевую аудиторию, пользователи имеют возраст от 18 до 65 лет. Такое разнообразие возрастной группа связана с тем, что Яндекс телемост довольно известное приложение, которое может быть полезно и для профессиональных задач, и для личного пользования.</a:t>
            </a:r>
            <a:r>
              <a:rPr sz="1200" b="0" i="0" u="none">
                <a:solidFill>
                  <a:srgbClr val="26262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 i="0" u="none">
                <a:solidFill>
                  <a:srgbClr val="262626"/>
                </a:solidFill>
                <a:latin typeface="Arial"/>
                <a:ea typeface="Arial"/>
                <a:cs typeface="Arial"/>
              </a:rPr>
              <a:t>Однако плагин даёт дополнительные функции, которые привлекут пользователей.</a:t>
            </a:r>
            <a:br>
              <a:rPr lang="ru-RU" sz="12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</a:br>
            <a:endParaRPr sz="12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12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Проблемы и потребности:</a:t>
            </a:r>
            <a:r>
              <a:rPr lang="en-US" sz="12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2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необходимость проведения онлайн-встреч, в том числе с большим количеством участников, обеспечение  безопасности данных и простота  использования платформы.</a:t>
            </a:r>
            <a:endParaRPr sz="1200"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sz="12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12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 настоящее время можно использовать различные инструменты для проведения онлайн-встреч, такие как Zoom, Skype, Google Meet и другие.</a:t>
            </a:r>
            <a:endParaRPr sz="12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lang="en-US" sz="12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12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Причины, по которым текущие решения могут не работать, связаны с ограниченной функциональностью, недостаточной безопасностью данных и сложностью использования.</a:t>
            </a:r>
            <a:endParaRPr sz="12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lang="en-US" sz="12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12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Целевой аудитории важна простота использования платформы, ее функциональность, безопасность данных и возможность работы с большим количеством участников. Они могут обращать внимание на возможность записи встреч, наличие чата для общения и возможность проведения онлайн-встреч на мобильных устройствах.</a:t>
            </a:r>
            <a:endParaRPr lang="ru-RU" sz="1200">
              <a:latin typeface="Arial"/>
              <a:cs typeface="Arial"/>
            </a:endParaRPr>
          </a:p>
          <a:p>
            <a:pPr>
              <a:defRPr/>
            </a:pPr>
            <a:endParaRPr lang="ru-RU" sz="1200">
              <a:latin typeface="Arial"/>
              <a:cs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98588" y="1191645"/>
            <a:ext cx="2962733" cy="197466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25205" y="3278636"/>
            <a:ext cx="2962733" cy="18185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0"/>
            <a:ext cx="7013190" cy="3048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Определите 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минимум 3 варианта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решения проблемы пользователя с помощь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ю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технологического продукта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Выберите 1 идею, которая станет основой вашего проекта, опишите её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 1 предложении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 выборе помните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критерии решения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за срок до 3-х лет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для создания нужно менее 1 млн рублей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силами ваш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ей команды </a:t>
            </a:r>
            <a:br>
              <a:rPr lang="ru-RU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и привлеченных экспертов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0" y="197385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827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ГЕНЕРАЦИЯ ИДЕИ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0" y="277210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978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ГЕНЕРАЦИЯ ИДЕЙ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30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Наша команда предлагает благоустроить район города Тюмени и улучшить экологическую обстановку.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Мы предлагаем провести серию мероприятий по профориентации.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Наше решение – строительство коворкинга в центре города.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7180" cy="2774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С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оздание анонимного Телеграм-бота для приема заявок от граждан о противоправном поведении несовершеннолетних в городе и их последующей передачи правоохранительным органам.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предлагаем создать многофункциональное устройство, которое будет сочетать в себе автокормушку для котов, динамик для голосовой связи с питомцем и камеру наблюдения за питомцем.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27874" y="1319512"/>
            <a:ext cx="59899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latin typeface="Arial"/>
                <a:cs typeface="Arial"/>
              </a:rPr>
              <a:t>Предлагаемая идея</a:t>
            </a:r>
            <a:r>
              <a:rPr lang="ru-RU">
                <a:latin typeface="Arial"/>
                <a:cs typeface="Arial"/>
              </a:rPr>
              <a:t>:</a:t>
            </a:r>
            <a:endParaRPr/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Идея проекта заключается в разработке плагина для платформы Яндекс.Телемост, который значительно расширит ее функциональность и улучшит опыт пользователей. Плагин будет предоставлять новые инструменты и функции, которые удовлетворят разнообразные потребности пользователей в сферах образования, бизнеса и коммуникации.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>
                <a:latin typeface="Arial"/>
                <a:cs typeface="Arial"/>
              </a:rPr>
              <a:t>ублей, силами нашей команды.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небольшой питч в формате «Проблема - Целевая аудитория - Решение»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Выбрать 1 спикера от команды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выступление длительностью не более 1 минуты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5563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2597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7030828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Завершить заполнение всех блоков презентации.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Заполнить </a:t>
            </a:r>
            <a:r>
              <a:rPr lang="ru-RU" u="sng">
                <a:solidFill>
                  <a:prstClr val="black"/>
                </a:solidFill>
                <a:latin typeface="Arial"/>
                <a:cs typeface="Arial"/>
                <a:hlinkClick r:id="rId2" tooltip="https://pmutmn.ru/2023#!/tab/644929188-3"/>
              </a:rPr>
              <a:t>контрольную точку 1 дня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Найти минимум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 5 конкурентных решений проблемы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(прямых и/или косвенных)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1142746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1689625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ДОМАШНЕЕ ЗАДАНИЕ</a:t>
            </a:r>
            <a:endParaRPr lang="ru-RU" sz="32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pic>
        <p:nvPicPr>
          <p:cNvPr id="1296655968" name="Рисунок 23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224207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2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516955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Продукт. Конкурентный анализ. Гипотезы.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351018" cy="27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продукт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 вашего проекта: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какой продукт вы разрабатываете?</a:t>
            </a:r>
            <a:b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</a:br>
            <a:r>
              <a:rPr lang="ru-RU" sz="14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(сервис, приложение, чат-бот, серия мероприятий, …)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примеры внешнего вида / интерфейсов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основные функциональные возможности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перечень предлагаемых услуг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Опишите или изобразите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базовый сценарий использования 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вашего продукта, другими словами, как ваша аудитория его использует / с ним взаимодействует</a:t>
            </a:r>
            <a:endParaRPr sz="14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03697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519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202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158659" y="2523840"/>
            <a:ext cx="1586546" cy="13576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 bwMode="auto">
          <a:xfrm>
            <a:off x="436881" y="1670038"/>
            <a:ext cx="530832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предлагаем создать умный браслет для людей пенсионного возраста, который будет оснащен датчиками мониторинга состояния здоровья.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включают: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измерение кровяного давления, пульса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отслеживание активности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мониторинг сна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уведомления о принятии лекарств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система экстренного вызова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Покупка браслета – подключение браслета к мобильному приложению – регистрация и авторизация – настройка (в т.ч. график приёма лекарств, параметры здоровья, уведомления) – …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6496571" y="1670038"/>
            <a:ext cx="481584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Организация мероприятий на базе научных площадок в развлекательно-познавательном формате. 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Интерактив и приглашение интересных и авторитетных спикеров. Участие и привлечение большого количества людей</a:t>
            </a:r>
            <a:r>
              <a: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ontserrat"/>
                <a:ea typeface="Arial"/>
                <a:cs typeface="Arial"/>
              </a:rPr>
              <a:t>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</a:b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19" name="TextBox 18"/>
          <p:cNvSpPr txBox="1"/>
          <p:nvPr/>
        </p:nvSpPr>
        <p:spPr bwMode="auto">
          <a:xfrm>
            <a:off x="1051821" y="4787659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Примеры внешнего вида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5321819" y="1178559"/>
            <a:ext cx="5612267" cy="64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Продукт: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плагин для программы видеоконференций Яндекс.Телемост.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9359" y="1914787"/>
            <a:ext cx="4988594" cy="2809982"/>
          </a:xfrm>
          <a:prstGeom prst="rect">
            <a:avLst/>
          </a:prstGeom>
        </p:spPr>
      </p:pic>
      <p:sp>
        <p:nvSpPr>
          <p:cNvPr id="694645194" name="TextBox 694645193"/>
          <p:cNvSpPr txBox="1"/>
          <p:nvPr/>
        </p:nvSpPr>
        <p:spPr bwMode="auto">
          <a:xfrm>
            <a:off x="5166981" y="1914786"/>
            <a:ext cx="5922303" cy="13109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sz="1600"/>
              <a:t>1. Создание приват-групп предоставит возможность ограничивать доступ к определенным функциям или ресурсам только для узкого круга пользователей</a:t>
            </a:r>
            <a:endParaRPr/>
          </a:p>
          <a:p>
            <a:pPr algn="l">
              <a:defRPr/>
            </a:pPr>
            <a:r>
              <a:rPr sz="1600"/>
              <a:t>Также можно будет добавлять новых участников, устанавливать различные роли и разрешения для каждого пользователя группы</a:t>
            </a:r>
            <a:endParaRPr/>
          </a:p>
        </p:txBody>
      </p:sp>
      <p:sp>
        <p:nvSpPr>
          <p:cNvPr id="642651427" name="TextBox 642651426"/>
          <p:cNvSpPr txBox="1"/>
          <p:nvPr/>
        </p:nvSpPr>
        <p:spPr bwMode="auto">
          <a:xfrm>
            <a:off x="6200203" y="3319777"/>
            <a:ext cx="5755430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sz="1600"/>
              <a:t>2. Высокое качество видео и аудио связи.</a:t>
            </a:r>
            <a:endParaRPr/>
          </a:p>
          <a:p>
            <a:pPr algn="l">
              <a:defRPr/>
            </a:pPr>
            <a:r>
              <a:rPr sz="1600"/>
              <a:t>Наш плагин предоставит участникам любой видеоконференции возможность комфортно общаться и передавать информацию.</a:t>
            </a:r>
            <a:endParaRPr/>
          </a:p>
        </p:txBody>
      </p:sp>
      <p:sp>
        <p:nvSpPr>
          <p:cNvPr id="1451955635" name="TextBox 1451955634"/>
          <p:cNvSpPr txBox="1"/>
          <p:nvPr/>
        </p:nvSpPr>
        <p:spPr bwMode="auto">
          <a:xfrm>
            <a:off x="5166981" y="4143097"/>
            <a:ext cx="5610883" cy="1067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sz="1600"/>
              <a:t>3. Расширение настроек входящего и исходящего звука позволит участнику видеоконференции менять и регулировать громкость входящего и исходящего аудиосигнала</a:t>
            </a:r>
            <a:endParaRPr/>
          </a:p>
        </p:txBody>
      </p:sp>
      <p:sp>
        <p:nvSpPr>
          <p:cNvPr id="531448798" name="TextBox 531448797"/>
          <p:cNvSpPr txBox="1"/>
          <p:nvPr/>
        </p:nvSpPr>
        <p:spPr bwMode="auto">
          <a:xfrm>
            <a:off x="6200203" y="5210257"/>
            <a:ext cx="6021086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sz="1600"/>
              <a:t>4. Добавление в интерфейс "поднятие руки" и "реакции". Пользователь будет использовать "поднятие руки", когда захочет задать вопрос либо же уточнить интересующую его информацию.</a:t>
            </a:r>
            <a:endParaRPr/>
          </a:p>
        </p:txBody>
      </p:sp>
      <p:sp>
        <p:nvSpPr>
          <p:cNvPr id="1266868485" name="TextBox 1266868484"/>
          <p:cNvSpPr txBox="1"/>
          <p:nvPr/>
        </p:nvSpPr>
        <p:spPr bwMode="auto">
          <a:xfrm>
            <a:off x="3346930" y="6033577"/>
            <a:ext cx="8927206" cy="579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sz="1600"/>
              <a:t>Также включение " определенной реакции" позволит  при необходимости включать и выключать плагин, выполнять определенные команды и настраивать режим видеоконференции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419314" y="895349"/>
            <a:ext cx="10934484" cy="5810249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95000" lnSpcReduction="1000"/>
          </a:bodyPr>
          <a:lstStyle/>
          <a:p>
            <a:pPr marL="0" indent="0">
              <a:buFont typeface="Arial"/>
              <a:buNone/>
              <a:defRPr/>
            </a:pPr>
            <a:r>
              <a:rPr lang="ru-RU" sz="1500" b="0" i="0" u="none" strike="noStrike" cap="none" spc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1. Пользователь заходит на сайт с плагинами. 2. Пользователь выбирает плагин для установки.</a:t>
            </a:r>
            <a:endParaRPr lang="ru-RU" sz="15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Font typeface="Arial"/>
              <a:buNone/>
              <a:defRPr/>
            </a:pPr>
            <a:r>
              <a:rPr lang="ru-RU" sz="1500" b="0" i="0" u="none" strike="noStrike" cap="none" spc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3. Пользователь нажимает на кнопку “Установить”.</a:t>
            </a:r>
            <a:r>
              <a:rPr sz="1500" b="0" i="0" u="none" strike="noStrike" cap="none" spc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ru-RU" sz="1500" b="0" i="0" u="none" strike="noStrike" cap="none" spc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4. Пользователь соглашается с условиями использования плагина.</a:t>
            </a:r>
            <a:endParaRPr sz="15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Font typeface="Arial"/>
              <a:buNone/>
              <a:defRPr/>
            </a:pPr>
            <a:r>
              <a:rPr lang="ru-RU" sz="1500" b="0" i="0" u="none" strike="noStrike" cap="none" spc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5. Идет загрузка плагина. 6.Пользователь попадает на страницу с информацией о плагине.</a:t>
            </a:r>
            <a:endParaRPr sz="15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Font typeface="Arial"/>
              <a:buNone/>
              <a:defRPr/>
            </a:pPr>
            <a:r>
              <a:rPr lang="ru-RU" sz="1500" b="0" i="0" u="none" strike="noStrike" cap="none" spc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7. Пользователь начинает установку плагина, нажимая на кнопку “Установить плагин”. 8. Плагин устанавливается на устройство пользователя.</a:t>
            </a:r>
            <a:endParaRPr sz="15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Font typeface="Arial"/>
              <a:buNone/>
              <a:defRPr/>
            </a:pPr>
            <a:r>
              <a:rPr lang="ru-RU" sz="1500" b="0" i="0" u="none" strike="noStrike" cap="none" spc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9. После установки плагина пользователь может активировать его, нажав на соответствующую кнопку.</a:t>
            </a:r>
            <a:endParaRPr lang="ru-RU" sz="15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Font typeface="Arial"/>
              <a:buNone/>
              <a:defRPr/>
            </a:pPr>
            <a:r>
              <a:rPr lang="ru-RU" sz="1500" b="0" i="0" u="none" strike="noStrike" cap="none" spc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10. Плагин активирован и готов к использованию.</a:t>
            </a:r>
            <a:endParaRPr lang="ru-RU" sz="15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Font typeface="Arial"/>
              <a:buNone/>
              <a:defRPr/>
            </a:pPr>
            <a:r>
              <a:rPr lang="ru-RU" sz="1500" b="0" i="0" u="none" strike="noStrike" cap="none" spc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-Далее работа в Яндекс телемосте </a:t>
            </a:r>
            <a:endParaRPr lang="ru-RU" sz="15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Font typeface="Arial"/>
              <a:buNone/>
              <a:defRPr/>
            </a:pPr>
            <a:r>
              <a:rPr lang="ru-RU" sz="1500" b="0" i="0" u="none" strike="noStrike" cap="none" spc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11. Создание (или подключение к видеоконференции)</a:t>
            </a:r>
            <a:endParaRPr lang="ru-RU" sz="15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Font typeface="Arial"/>
              <a:buNone/>
              <a:defRPr/>
            </a:pPr>
            <a:r>
              <a:rPr lang="ru-RU" sz="1500" b="0" i="0" u="none" strike="noStrike" cap="none" spc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12. Настройка функций </a:t>
            </a:r>
            <a:endParaRPr lang="ru-RU" sz="15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Font typeface="Arial"/>
              <a:buNone/>
              <a:defRPr/>
            </a:pPr>
            <a:r>
              <a:rPr lang="ru-RU" sz="1500" b="0" i="0" u="none" strike="noStrike" cap="none" spc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13. Открытие пользователем категории «мини-группа».</a:t>
            </a:r>
            <a:endParaRPr lang="ru-RU" sz="15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Font typeface="Arial"/>
              <a:buNone/>
              <a:defRPr/>
            </a:pPr>
            <a:r>
              <a:rPr lang="ru-RU" sz="1500" b="0" i="0" u="none" strike="noStrike" cap="none" spc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14. Выбор количество участников. 15. Участники конференции видят изображение и звук всех участников.</a:t>
            </a:r>
            <a:endParaRPr lang="ru-RU" sz="15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Font typeface="Arial"/>
              <a:buNone/>
              <a:defRPr/>
            </a:pPr>
            <a:r>
              <a:rPr lang="ru-RU" sz="1500" b="0" i="0" u="none" strike="noStrike" cap="none" spc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16. Пользователь может отслеживать использование звука у других пользователей(но только организатор конференции) </a:t>
            </a:r>
            <a:endParaRPr lang="ru-RU" sz="15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Font typeface="Arial"/>
              <a:buNone/>
              <a:defRPr/>
            </a:pPr>
            <a:r>
              <a:rPr lang="ru-RU" sz="1500" b="0" i="0" u="none" strike="noStrike" cap="none" spc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17. Нажатие на значок «микрофон» 18. Отключение/подключение микрофона у собеседника.</a:t>
            </a:r>
            <a:endParaRPr lang="ru-RU" sz="15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Font typeface="Arial"/>
              <a:buNone/>
              <a:defRPr/>
            </a:pPr>
            <a:r>
              <a:rPr lang="ru-RU" sz="1500" b="0" i="0" u="none" strike="noStrike" cap="none" spc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19. Участники могут обмениваться текстовыми сообщениями, файлами и демонстрировать свой экран. </a:t>
            </a:r>
            <a:endParaRPr lang="ru-RU" sz="15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Font typeface="Arial"/>
              <a:buNone/>
              <a:defRPr/>
            </a:pPr>
            <a:r>
              <a:rPr lang="ru-RU" sz="1500" b="0" i="0" u="none" strike="noStrike" cap="none" spc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20. Пользователь может обратиться к другим участникам с помощью функции «поднятие руки». </a:t>
            </a:r>
            <a:endParaRPr lang="ru-RU" sz="15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Font typeface="Arial"/>
              <a:buNone/>
              <a:defRPr/>
            </a:pPr>
            <a:r>
              <a:rPr lang="ru-RU" sz="1500" b="0" i="0" u="none" strike="noStrike" cap="none" spc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21. Конференция заканчивается по истечении установленного времени или по желанию пользователя. </a:t>
            </a:r>
            <a:endParaRPr lang="ru-RU" sz="15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Font typeface="Arial"/>
              <a:buNone/>
              <a:defRPr/>
            </a:pPr>
            <a:r>
              <a:rPr lang="ru-RU" sz="1500" b="0" i="0" u="none" strike="noStrike" cap="none" spc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22. Участники покидают конференцию. </a:t>
            </a:r>
            <a:endParaRPr lang="ru-RU" sz="15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Font typeface="Arial"/>
              <a:buNone/>
              <a:defRPr/>
            </a:pPr>
            <a:r>
              <a:rPr lang="ru-RU" sz="1500" b="0" i="0" u="none" strike="noStrike" cap="none" spc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23. Пользователь сохраняет запись конференции для дальнейшего просмотра.</a:t>
            </a:r>
            <a:endParaRPr>
              <a:latin typeface="Arial"/>
              <a:cs typeface="Arial"/>
            </a:endParaRPr>
          </a:p>
        </p:txBody>
      </p:sp>
      <p:grpSp>
        <p:nvGrpSpPr>
          <p:cNvPr id="4" name="Группа 3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5" name="Прямоугольник 4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6" name="Прямоугольник 5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7" name="TextBox 6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/>
                <a:t>Сценарий использования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9187147" cy="196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технологии, которые лежат в основе продукта: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Выберите уровень технологической готовности вашего продукта на текущий момент (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iki.miem.hse.ru/edu/courses/producation/project_kpi/TRL"/>
              </a:rPr>
              <a:t>из перечня 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используются в продукте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технические параметры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продукта, например, производительность, мощность, емкость, скорость, разрешение и т.д.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7518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902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87679" y="1056639"/>
            <a:ext cx="5715618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Перечень распространенных цифровых технологий 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548639" y="1493584"/>
            <a:ext cx="5547361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Искусственный интеллект (ИИ): </a:t>
            </a:r>
            <a:b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ИИ включает в себя методы и алгоритмы, позволяющие компьютерам обучаться и принимать решения на основе больших объемов данных.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48639" y="2199086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Интернет вещей (Internet of Things, IoT):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IoT объединяет устройства и предметы с сетью, позволяя им обмениваться данными и взаимодействовать с окружающей средой. Области применения: умный дом (например, робот-пылесос), промышленное оборудование, транспорт и здравоохранение.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548639" y="3273920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Расширенная реальность (Augmented Reality, AR) и виртуальная реальность (Virtual Reality, VR):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AR и VR предоставляют пользователю возможность взаимодействовать с виртуальной или дополненной средой. AR добавляет виртуальные объекты в реальный мир, тогда как VR - полностью виртуальная среда.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548639" y="4348753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Робототехника: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Роботы и автоматические системы выполняют различные задачи с минимальным воздействием человека. Они используются в промышленности, медицине, авиационной и космической отраслях, а также в домашних помощниках и других сферах.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548639" y="5419429"/>
            <a:ext cx="5547361" cy="830997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Аналитика больших данных (Big Data Analytics):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Аналитика больших данных относится к методам и инструментам анализа и интерпретации огромных объемов данных, чтобы извлечь ценные познания и получить конкурентные преимущества.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6226302" y="1493584"/>
            <a:ext cx="5417060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Распознавание речи и обработка естественного языка: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 распознавания речи позволяют компьютерам интерпретировать и понимать голосовые команды и разговоры..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6226302" y="2198046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Машинное зрение (Computer Vision):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Машинное зрение относится к способности компьютеров распознавать и интерпретировать изображения и видео. Используется в обнаружении объектов, распознавании лиц, медицинской диагностике, автономных транспортных средствах и т.д..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6226302" y="3271840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Разработка кроссплатформенных приложений (Cross-Platform Development):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Кросс-платформенная разработка позволяет создавать приложения, которые могут работать на разных операционных системах и платформах, таких как iOS, Android, Windows и веб.</a:t>
            </a:r>
            <a:endParaRPr/>
          </a:p>
        </p:txBody>
      </p:sp>
      <p:sp>
        <p:nvSpPr>
          <p:cNvPr id="17" name="TextBox 16"/>
          <p:cNvSpPr txBox="1"/>
          <p:nvPr/>
        </p:nvSpPr>
        <p:spPr bwMode="auto">
          <a:xfrm>
            <a:off x="6226301" y="4345633"/>
            <a:ext cx="5417779" cy="82332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Новые и портативные источники энергии: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 эффективного накопления и использования энергии (переносные солнечные батареи, ветрогенераторы, переносные аккумуляторы и тд.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6226302" y="5234763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Автономные транспортные средства (Autonomous Vehicles):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Автономные транспортные средства, включая автомобили, дроны и роботы, используют различные технологии, такие как компьютерное зрение, ИИ, сенсоры и алгоритмы планирования, для самостоятельного перемещения и выполнения задач без человеческого вмешательства.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92009" y="1198878"/>
            <a:ext cx="5626307" cy="463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Технологии, используемые в решении: управление ресурсами, серверы для хранения мета-данных, медиа-серверы, различные библиотеки, аутентификация и авторизация.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 обладает следующими техническими параметрами: поддерживание всех возможных операционных систем (</a:t>
            </a:r>
            <a:r>
              <a:rPr lang="en-GB">
                <a:solidFill>
                  <a:prstClr val="black"/>
                </a:solidFill>
                <a:latin typeface="Arial"/>
                <a:cs typeface="Arial"/>
              </a:rPr>
              <a:t>Windows, Linux, OS, Android 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и др.), синхронизация данных, возможность работы другим разработчикам для улучшения плагина,</a:t>
            </a:r>
            <a:r>
              <a:rPr lang="en-GB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низкая требовательность для технического оборудование и др.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Уровень готовности технологии: 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№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245099" cy="310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Проведите анализ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существующих конкурентов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(прямых и / или косвенных) по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и более критериям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При сравнении используйте только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объективные критерии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которые можно проверить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Заполните таблицу конкурентного анализа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Выделите преимущества своего проекта и сильные стороны конкурентов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(анализ, в котором по всем критериям ваш проект – лучший, считается некачественным)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вашу уникальность по сравнению с конкурентами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339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5138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226939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32657"/>
            <a:ext cx="457200" cy="457200"/>
          </a:xfrm>
          <a:prstGeom prst="rect">
            <a:avLst/>
          </a:prstGeom>
        </p:spPr>
      </p:pic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66833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21" name="Таблица 20"/>
          <p:cNvGraphicFramePr>
            <a:graphicFrameLocks xmlns:a="http://schemas.openxmlformats.org/drawingml/2006/main" noGrp="1"/>
          </p:cNvGraphicFramePr>
          <p:nvPr/>
        </p:nvGraphicFramePr>
        <p:xfrm>
          <a:off x="650240" y="1629398"/>
          <a:ext cx="10891521" cy="3907800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1730505"/>
                <a:gridCol w="2290254"/>
                <a:gridCol w="2290254"/>
                <a:gridCol w="2290254"/>
                <a:gridCol w="2290254"/>
              </a:tblGrid>
              <a:tr h="44596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Критерий / Конкурент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«Коворкинг»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«Моя территория»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«Контора пароходства»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«Студенческий центр Тюменской области»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</a:tr>
              <a:tr h="44596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Стоимость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300₽, после 20:00 вход бесплатный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 руб/день, абонементы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На реконструкции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Бесплатно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</a:tr>
              <a:tr h="44596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Часы работы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00:00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22:00,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20:00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22:00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19:00,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19:00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</a:tr>
              <a:tr h="167797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Оснащенность помещений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Зона для готовки; обеденная зона; рабочая зона с креслами, пуфиками; холодильники; кулеры; оборудованные компьютером столы; рабочие столы; принтер; скан; факс; копир; проектор; розетки в каждом столе; Wi-Fi; автоматы со снэками; 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 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проектор;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компьютеры;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рабочие зоны;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</a:tr>
              <a:tr h="65130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Целевая аудитория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фрилансеры,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Молодежные организации,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Региональные создатели, криэйторы, творческие сообщества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творческие организации обучающихся вузов и сузов.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</a:tr>
              <a:tr h="24063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Расположение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15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20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xmlns:a="http://schemas.openxmlformats.org/drawingml/2006/main" noGrp="1"/>
          </p:cNvGraphicFramePr>
          <p:nvPr/>
        </p:nvGraphicFramePr>
        <p:xfrm>
          <a:off x="887730" y="1733519"/>
          <a:ext cx="10430510" cy="3650075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3006519"/>
                <a:gridCol w="2004346"/>
                <a:gridCol w="1766989"/>
                <a:gridCol w="1819735"/>
                <a:gridCol w="1832921"/>
              </a:tblGrid>
              <a:tr h="791275"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Критерий / Субъект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"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UTMN.Heritag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е"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Музейный комплекс им. И.Я. Словцова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Исторический Парк «Россия — моя история»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Интернет-сайт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Visit Tyumen</a:t>
                      </a:r>
                      <a:r>
                        <a:rPr lang="en-US" sz="1400" b="0" i="0" u="sng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  <a:hlinkClick r:id="rId2" tooltip="http://visittyumen.ru/"/>
                        </a:rPr>
                        <a:t> visittyumen.ru</a:t>
                      </a: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638125">
                <a:tc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Адаптация информации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</a:tr>
              <a:tr h="638125">
                <a:tc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Наличие скидок на посещение мероприятий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</a:tr>
              <a:tr h="791275">
                <a:tc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Доступность информации о предстоящих событиях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</a:tr>
              <a:tr h="791275">
                <a:tc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Удобный интерфейс</a:t>
                      </a:r>
                      <a:endParaRPr/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390346681" name="Таблица 1390346680"/>
          <p:cNvGraphicFramePr>
            <a:graphicFrameLocks xmlns:a="http://schemas.openxmlformats.org/drawingml/2006/main"/>
          </p:cNvGraphicFramePr>
          <p:nvPr/>
        </p:nvGraphicFramePr>
        <p:xfrm>
          <a:off x="63179" y="868679"/>
          <a:ext cx="12048843" cy="6355080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{5940675A-B579-460E-94D1-54222C63F5DA}</a:tableStyleId>
              </a:tblPr>
              <a:tblGrid>
                <a:gridCol w="1256261"/>
                <a:gridCol w="1538736"/>
                <a:gridCol w="1737709"/>
                <a:gridCol w="1538736"/>
                <a:gridCol w="1534500"/>
                <a:gridCol w="2904165"/>
                <a:gridCol w="1538736"/>
              </a:tblGrid>
              <a:tr h="656678"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Критерии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Плагин   ЯндексТелемост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Zoom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Discord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Skype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TrueConf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ЯндексТелемост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1427867"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Цена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highlight>
                            <a:srgbClr val="00FF00"/>
                          </a:highlight>
                          <a:latin typeface="Arial"/>
                          <a:ea typeface="Calibri"/>
                          <a:cs typeface="Arial"/>
                        </a:rPr>
                        <a:t>Бесплатный тариф</a:t>
                      </a:r>
                      <a:endParaRPr>
                        <a:highlight>
                          <a:srgbClr val="00FF00"/>
                        </a:highlight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 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Calibri"/>
                          <a:cs typeface="Arial"/>
                        </a:rPr>
                        <a:t>Бесплатный</a:t>
                      </a:r>
                      <a:endParaRPr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Calibri"/>
                          <a:cs typeface="Arial"/>
                        </a:rPr>
                        <a:t>тариф/Тариф бизнес/Тариф   предприятие/Тариф профессиональный</a:t>
                      </a:r>
                      <a:endParaRPr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Calibri"/>
                          <a:cs typeface="Arial"/>
                        </a:rPr>
                        <a:t>(от 1500р/мес до 2000р/мес)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Бесплатный   тариф/Тариф Nitro</a:t>
                      </a: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(1000р/мес)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highlight>
                            <a:srgbClr val="00FF00"/>
                          </a:highlight>
                          <a:latin typeface="Arial"/>
                          <a:ea typeface="Calibri"/>
                          <a:cs typeface="Arial"/>
                        </a:rPr>
                        <a:t>Бесплатный тариф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Бесплатный   тариф/Тариф индивидуальный(900р/мес)/Тариф корпоративный(2000р/мес)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Бесплатный   тариф/Бизнес тариф</a:t>
                      </a: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(от 250р/мес   до 1400р/мес)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1273629"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Функционал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highlight>
                            <a:srgbClr val="00FF00"/>
                          </a:highlight>
                          <a:latin typeface="Arial"/>
                          <a:ea typeface="Calibri"/>
                          <a:cs typeface="Arial"/>
                        </a:rPr>
                        <a:t>до 10000 участников конференции,   эмодзи и</a:t>
                      </a:r>
                      <a:endParaRPr>
                        <a:highlight>
                          <a:srgbClr val="00FF00"/>
                        </a:highlight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highlight>
                            <a:srgbClr val="00FF00"/>
                          </a:highlight>
                          <a:latin typeface="Arial"/>
                          <a:ea typeface="Calibri"/>
                          <a:cs typeface="Arial"/>
                        </a:rPr>
                        <a:t>знаки присутствия участников</a:t>
                      </a: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 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Эмодзи и наличие   поднятия руки во время конференции. От 300 до 1000 участников.</a:t>
                      </a: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Лимит времени   45 минут.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Создание   «сервера» с голосовыми каналами и чатами, до 25 участников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До 50 человек,</a:t>
                      </a: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 звонки на телефоны, автоматические субтитры 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Звонки на   стационарные телефоны, от 36 до 49 участников видеоконференции, видеоселектора   до 1600 человек, лимит времени 60 минут.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Calibri"/>
                          <a:cs typeface="Arial"/>
                        </a:rPr>
                        <a:t>Функции поднятия руки или   другого знака не предлагается. От 40 до 10000 участников конференции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1119391"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Мультимедиа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Встроенное   шумоподавление krisp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Calibri"/>
                          <a:cs typeface="Arial"/>
                        </a:rPr>
                        <a:t>Частая проблема не работы   микрофона с телефона, демонстрация экрана с низким качеством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highlight>
                            <a:srgbClr val="00FF00"/>
                          </a:highlight>
                          <a:latin typeface="Arial"/>
                          <a:ea typeface="Calibri"/>
                          <a:cs typeface="Arial"/>
                        </a:rPr>
                        <a:t>Встроенное шумоподавление krisp, качество картинки от Full HD до 4К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Плохое   качество картинки, отсутствие шумоподавления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Высокая   скорость соединения, четкость видео, отсутствие шумов у пользователей.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Низкое   качество звука. Отсутствие шумоподавление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1273629"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Приватные   конференции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highlight>
                            <a:srgbClr val="00FF00"/>
                          </a:highlight>
                          <a:latin typeface="Arial"/>
                          <a:ea typeface="Calibri"/>
                          <a:cs typeface="Arial"/>
                        </a:rPr>
                        <a:t>Функция распределения участников   по приватным группам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highlight>
                            <a:srgbClr val="00FF00"/>
                          </a:highlight>
                          <a:latin typeface="Arial"/>
                          <a:ea typeface="Calibri"/>
                          <a:cs typeface="Arial"/>
                        </a:rPr>
                        <a:t>Распределение участников   конференции на несколько групповых комнат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Создание   приватного голосового канала на сервере, который виден только участникам   канала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Calibri"/>
                          <a:cs typeface="Arial"/>
                        </a:rPr>
                        <a:t>Невозможно создать приватные   группы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Возможность   смены статуса конференции на приватную, но отдельные комнаты не предлагаются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Calibri"/>
                          <a:cs typeface="Arial"/>
                        </a:rPr>
                        <a:t>Невозможно создать приватные   группы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2"/>
            <a:ext cx="735065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1 гипотезу о вашем проекте для проверки.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Помните, что гипотеза должна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измеряться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(содержать количественный показатель)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каким способом вы будете проверять эту гипотезу (опрос / интервью / …)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 целевое количество респондентов – сколько людей вы собираетесь опросить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Придумайте минимум 5 вопросов для опроса / интервью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31561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735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128410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65710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93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теория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38480" y="1120676"/>
            <a:ext cx="5557520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В случае, если вы не знаете, на основе чего сформулировать первые гипотезы, следующий список вам в помощь: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потребности / проблеме: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с какой проблемой сталкивается ваша аудитория, чем она пользуется для её решения и что её может не устраивать, оцените масштаб проблемы.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целевой аудитории: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верно ли вы определили портрет пользователя, уточните дополнительные характеристики и детали.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ценностном предложении: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 верно ли вы определяете ценность продукта для вашей аудитории, задумывается ли пользователь о критериях, которые вы считаете своими преимуществами.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предлагаемом решении: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 будет ли аудитория пользоваться вашим продуктом, есть ли у неё опыт использования аналогичных решений.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модели монетизации: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готовы ли пользователи платить ту цену, которую вы устанавливаете, как часто они готовы платить, действуют ли на них акции и программы лояльности.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455302" y="1178560"/>
            <a:ext cx="5049520" cy="5130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Формулируем правильные вопросы для проверки: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 не должны спрашивать о будущей или предполагаемой ситуации, думаем только о текущем опыте пользователя: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: Вы бы скачали это приложение? Пойдете на наше мероприятие?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: Как часто вы ходите на подобные мероприятия? </a:t>
            </a:r>
            <a:endParaRPr/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У вас был опыт скачивания таких приложений?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Не спрашиваем напрямую отношение пользователя к продукту: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: Нравится ли вам мой продукт? Считаете ли вы, что проект актуальный?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: Какие функции вам кажутся более полезными?</a:t>
            </a:r>
            <a:endParaRPr/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Понимаете ли вы, как работает продукт?</a:t>
            </a:r>
            <a:endParaRPr>
              <a:solidFill>
                <a:srgbClr val="00B050"/>
              </a:solidFill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srgbClr val="E63035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Задаём вопросы с открытым ответом, а не только «да / нет», они дают больше информации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624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462782" y="1631238"/>
            <a:ext cx="525729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60% студентов от 18 до 23 лет интересуются музыкой (слушают музыку минимум 4 раза в неделю).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65% школьников 8-11 классов еще не выбрали будущую специальность для поступления.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70% людей, которые готовят 2-3 раза в неделю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не знают, что готовить на ужин или обед.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386062" y="1631238"/>
            <a:ext cx="5176018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Студенты будут рады пользоваться новым сервисом по поиску и прослушиванию музыки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Школьники испытывают сложности с выбором будущей профессии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Если имеются люди для которых знак зодиака партнера играет решающую роль при выборе, то наше приложение поможет облегчить поиск потенциального спутника жизни </a:t>
            </a:r>
            <a:r>
              <a:rPr lang="ru-RU" sz="1600" b="0" i="1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(для проверки гипотезы нужно уже разработанное приложение)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0" y="1178559"/>
            <a:ext cx="5665904" cy="3657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Яндекс.Телемост нуждается в плагине, так как текущие возможности приложения ограничены и не удовлетворяют растущим потребностям пользователей, а также вызывают недовольство у 70% пользователей из-за неполного или неудобного функционала.</a:t>
            </a:r>
            <a:endParaRPr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проверки: сбор данных пользователей через опрос и сбор данных по отзывам</a:t>
            </a:r>
            <a:endParaRPr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 ~50</a:t>
            </a:r>
            <a:endParaRPr>
              <a:latin typeface="Arial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5999" y="863599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095998" y="863597"/>
            <a:ext cx="4848840" cy="4968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  <a:endParaRPr sz="1600"/>
          </a:p>
          <a:p>
            <a:pPr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Вопросы: </a:t>
            </a:r>
            <a:endParaRPr lang="ru-RU" sz="16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1. Как часто при работе с Microsoft Teams вы пользовались функцией "Поднятие руки"?</a:t>
            </a:r>
            <a:endParaRPr lang="ru-RU" sz="16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2. Как часто при работе с Microsoft Teams вы пользовались функцией "Создать комнату"? (Работа в мини группах во время собрания в Teams)</a:t>
            </a:r>
            <a:endParaRPr lang="ru-RU" sz="16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3. Знаете ли вы, что такое плагин и как он работает? </a:t>
            </a:r>
            <a:endParaRPr lang="ru-RU" sz="16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4. Пользовались ли вы плагином?</a:t>
            </a:r>
            <a:endParaRPr lang="ru-RU" sz="16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5. Как вы оцените качество звука в приложении Яндекс Телемост и Microsoft Teams?</a:t>
            </a:r>
            <a:endParaRPr lang="ru-RU" sz="16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6. Как часто вы пользуетесь функцией регулирование звука у других пользователей? </a:t>
            </a:r>
            <a:endParaRPr lang="ru-RU" sz="16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7. Как вы считаете, нужно ли добавить функцию регулирование звука у других пользователей в Яндекс Телемост?</a:t>
            </a:r>
            <a:endParaRPr lang="ru-RU" sz="16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8. Каких функций, на ваш взгляд, не хватает в приложении Яндекс Телемост?</a:t>
            </a:r>
            <a:endParaRPr lang="ru-RU" sz="16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9. Готовы ли вы скачать плагин, чтобы работа приложения Яндекс Телемост становилась лучше?</a:t>
            </a:r>
            <a:endParaRPr lang="ru-RU" sz="1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небольшой питч в формате «Проблема - Целевая аудитория – Продукт и технология – Основные конкуренты и наша уникальность – Гипотеза проекта».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длительностью не более 2-х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2401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1045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1751" cy="201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Завершить заполнение всех блоков презентации.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Проверить гипотезу проекта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подготовить вывод (подтвердилась гипотеза или нет) и отчет о проверке (диаграммы с ответами респондентов)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Посмотреть тренды развития рынка вашего продукта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78487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1963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3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652909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Оценка рынка. Бизнес-модель. Ресурсы. Результаты.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369736" cy="2743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тренд развития рынка вашего продукта: растет рынок или падает?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Для этого можете также использовать любые достоверные источники, например: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ordstat.yandex.ru"/>
              </a:rPr>
              <a:t>статистика запросов в Яндексе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-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3" tooltip="https://yandex.ru/company/researches"/>
              </a:rPr>
              <a:t> исследования Яндекса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4" tooltip="https://sberindex.ru/ru"/>
              </a:rPr>
              <a:t>исследования Сбера</a:t>
            </a:r>
            <a:endParaRPr lang="ru-RU" sz="1400" b="0" i="0" u="none" strike="noStrike" cap="none" spc="0">
              <a:ln>
                <a:noFill/>
              </a:ln>
              <a:solidFill>
                <a:srgbClr val="000000"/>
              </a:solidFill>
              <a:latin typeface="Roboto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Предположите, какую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долю рынка в %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может занять ваш продукт при существовании текущих конкурентов (какая доля аудитории всего рынка будет покупать ваш продукт)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79" y="303814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316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sp>
        <p:nvSpPr>
          <p:cNvPr id="19012466" name="TextBox 19"/>
          <p:cNvSpPr txBox="1"/>
          <p:nvPr/>
        </p:nvSpPr>
        <p:spPr bwMode="auto">
          <a:xfrm>
            <a:off x="1102460" y="1184708"/>
            <a:ext cx="7369735" cy="2743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тренд развития рынка вашего продукта: растет рынок или падает?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Для этого можете также использовать любые достоверные источники, например: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ordstat.yandex.ru"/>
              </a:rPr>
              <a:t>статистика запросов в Яндексе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-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3" tooltip="https://yandex.ru/company/researches"/>
              </a:rPr>
              <a:t> исследования Яндекса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4" tooltip="https://sberindex.ru/ru"/>
              </a:rPr>
              <a:t>исследования Сбера</a:t>
            </a:r>
            <a:endParaRPr lang="ru-RU" sz="1400" b="0" i="0" u="none" strike="noStrike" cap="none" spc="0">
              <a:ln>
                <a:noFill/>
              </a:ln>
              <a:solidFill>
                <a:srgbClr val="000000"/>
              </a:solidFill>
              <a:latin typeface="Roboto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Предположите, какую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долю рынка в %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может занять ваш продукт при существовании текущих конкурентов (какая доля аудитории всего рынка будет покупать ваш продукт)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466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767840"/>
            <a:ext cx="5220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 данным источников, наш рынок растет.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хотим занять 100% рынка.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6" y="1767840"/>
            <a:ext cx="52205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Рынок умных трекеров для бега за период с 2020 по 2023 гг. показывает рост в 10% ежегодно (по данным агентства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X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Несмотря на существующих конкурентов в лице компаний Fitbit, Garmin, Apple, Samsung, мы стремимся занять 15% российского рынка за счет …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1143974" y="932814"/>
            <a:ext cx="9741089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Динамика рынка (с указанием источника):</a:t>
            </a:r>
            <a:endParaRPr lang="ru-RU" sz="1200"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>
                <a:solidFill>
                  <a:srgbClr val="000000"/>
                </a:solidFill>
                <a:latin typeface="Arial"/>
                <a:ea typeface="Calibri"/>
                <a:cs typeface="Arial"/>
              </a:rPr>
              <a:t>Популярный сервис онлайн видеоконференций Zoom теряет российских пользователей, осенью 2022 г. 77% пользователей отдавали предпочтение Zoom, но в апреле 2023 года их доля снизилась до 71,7%. Также аудитория других ВКС-сервисов(видеоконференцсвязи) снизилась на 6–7%. Связано это с тем, что увеличивается спрос на российские сервисы и их активное продвижение как альтернативных отечественных аналогов иностранным сервисам, причиной также является усложнение продления корпоративных подписок на Zoom. На рынке b2b доля использования российских ВКС уже около 50%, но на массовом рынке b2c-рынке Zoom еще востребован. Российский сервис Vinteo нарастил количество подключений до 30%, обращения заказчиков выросли в 3 раза. IVA Technologies другой отечественный сервис зафиксировал трехкратный рост количества подключений. Сервис Яндекс.Телемост нарастил свою аудиторию в 20 раз. Рост числа подключений в 2,5 раза. Данным сервисом пользуются организации из ритейл-индустрии, промышленности и производства, автомобильной отрасли, IT, сферы услуг.</a:t>
            </a:r>
            <a:r>
              <a:rPr lang="ru-RU" sz="1400">
                <a:latin typeface="Arial"/>
                <a:cs typeface="Arial"/>
              </a:rPr>
              <a:t> (</a:t>
            </a:r>
            <a:r>
              <a:rPr lang="ru-RU" sz="1400" b="0" i="0" u="sng" strike="noStrike" cap="none" spc="0">
                <a:solidFill>
                  <a:schemeClr val="hlink"/>
                </a:solidFill>
                <a:latin typeface="Arial"/>
                <a:ea typeface="Arial"/>
                <a:cs typeface="Arial"/>
                <a:hlinkClick r:id="rId2" tooltip="https://www.vedomosti.ru/technology/articles/2023/05/03/973520-inostrannie-servisi-onlain-konferentsii-teryayut-populyarnost"/>
              </a:rPr>
              <a:t>https://www.vedomosti.ru/technology/articles/2023/05/03/973520-inostrannie-servisi-onlain-konferentsii-teryayut-populyarnost</a:t>
            </a:r>
            <a:r>
              <a:rPr lang="ru-RU" sz="1400">
                <a:latin typeface="Arial"/>
                <a:cs typeface="Arial"/>
              </a:rPr>
              <a:t>)</a:t>
            </a:r>
            <a:endParaRPr lang="ru-RU" sz="1200"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«игроки» на рынке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r>
              <a:rPr lang="ru-RU" sz="1200" b="0" i="0" u="none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ru-RU" sz="1400" b="0" i="0" u="none">
                <a:solidFill>
                  <a:srgbClr val="000000"/>
                </a:solidFill>
                <a:latin typeface="Arial"/>
                <a:ea typeface="Calibri"/>
                <a:cs typeface="Arial"/>
              </a:rPr>
              <a:t>Яндекс.Телемост, Vinteo, IVA Technologies. Косвенным образом могут касаться другие стартапы по созданию плагинов к различным ВКС сервисам.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Плагин, разработанный нами поможет конкурировать на рынке с большим потенциалом чем без него.</a:t>
            </a:r>
            <a:endParaRPr lang="ru-RU" sz="1200"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Планируемая доля рынка:</a:t>
            </a:r>
            <a:r>
              <a:rPr lang="ru-RU" sz="1400" b="1" i="0" u="none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ru-RU" sz="1400" b="0" i="0" u="none">
                <a:solidFill>
                  <a:srgbClr val="000000"/>
                </a:solidFill>
                <a:latin typeface="Arial"/>
                <a:ea typeface="Calibri"/>
                <a:cs typeface="Arial"/>
              </a:rPr>
              <a:t>Наш плагин поднимет долю Яндекс.Телемост на рынке спустя 6 месяцев после внедрения.</a:t>
            </a:r>
            <a:endParaRPr lang="ru-RU" sz="1400" b="1" i="0" u="none">
              <a:solidFill>
                <a:srgbClr val="000000"/>
              </a:solidFill>
              <a:latin typeface="Arial"/>
              <a:ea typeface="Calibri"/>
              <a:cs typeface="Arial"/>
            </a:endParaRPr>
          </a:p>
          <a:p>
            <a:pPr>
              <a:defRPr/>
            </a:pPr>
            <a:r>
              <a:rPr lang="ru-RU" sz="1400" b="0" i="0" u="none">
                <a:solidFill>
                  <a:srgbClr val="000000"/>
                </a:solidFill>
                <a:latin typeface="Arial"/>
                <a:ea typeface="Calibri"/>
                <a:cs typeface="Arial"/>
              </a:rPr>
              <a:t>Zoom – 17%</a:t>
            </a:r>
            <a:endParaRPr lang="ru-RU" sz="1400">
              <a:latin typeface="Arial"/>
              <a:cs typeface="Arial"/>
            </a:endParaRPr>
          </a:p>
          <a:p>
            <a:pPr>
              <a:defRPr/>
            </a:pPr>
            <a:r>
              <a:rPr lang="ru-RU" sz="1400" b="0" i="0" u="none">
                <a:solidFill>
                  <a:srgbClr val="000000"/>
                </a:solidFill>
                <a:latin typeface="Arial"/>
                <a:ea typeface="Calibri"/>
                <a:cs typeface="Arial"/>
              </a:rPr>
              <a:t>Skype, MS Teams, Google meet – 3%</a:t>
            </a:r>
            <a:endParaRPr lang="ru-RU" sz="1400">
              <a:latin typeface="Arial"/>
              <a:cs typeface="Arial"/>
            </a:endParaRPr>
          </a:p>
          <a:p>
            <a:pPr>
              <a:defRPr/>
            </a:pPr>
            <a:r>
              <a:rPr lang="ru-RU" sz="1400" b="0" i="0" u="none">
                <a:solidFill>
                  <a:srgbClr val="000000"/>
                </a:solidFill>
                <a:latin typeface="Arial"/>
                <a:ea typeface="Calibri"/>
                <a:cs typeface="Arial"/>
              </a:rPr>
              <a:t> Vinteo, IVA Technologies, другие стартапы – 30%</a:t>
            </a:r>
            <a:endParaRPr lang="ru-RU" sz="1400"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>
                <a:solidFill>
                  <a:srgbClr val="000000"/>
                </a:solidFill>
                <a:latin typeface="Arial"/>
                <a:ea typeface="Calibri"/>
                <a:cs typeface="Arial"/>
              </a:rPr>
              <a:t>Янедкс.Телемост – 50%</a:t>
            </a:r>
            <a:endParaRPr lang="ru-RU" sz="14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10580229" cy="33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 вы будете продавать продукт (некоторые из вариантов можно найти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admitad.pro/ru/blog/monetizatsiya-startapa"/>
              </a:rPr>
              <a:t>статье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Установите стоимость продукта и регулярность платежей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Выберите каналы сбыта (на какой площадке вы будете продавать)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маркетинговую стратегию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ценностное предложение (ценность, которую вы приносите пользователю)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Перечислите каналы взаимодействия с пользователем (как пользователь узнает о вашем продукте)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Перечислите ваших основных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партнёров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(компании / организации / отдельные лица)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79" y="2833989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582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79" y="4170212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732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565880"/>
            <a:ext cx="522051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мы будем продавать продукт в магазинах города по стоимости от 20 000 до 50 000.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сбыта: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магазины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у нас нет конкурентов, поэтому это лучшее решение, которое вы найдете на рынке.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взаимодействия с ЦА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реклама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компании Тюмени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6" y="1565880"/>
            <a:ext cx="5220513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для приложения по доставке еды: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собираемся брать комиссию с ресторанов, включенных в перечень нашего приложения, в размере 15% с каждого заказа.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Пользователи приложения оплачивают только заказ. В случае, если доставка осуществляется в отдаленные районы города, назначается дополнительная плата в размере от 100 до 300 рублей с заказа.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сбыта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приложение, через которое оформляются заказы.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мы гарантируем, что заказ будет доставлен менее чем за 40 минут в усовершенствованном термокоробе.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взаимодействия с ЦА: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приложение, сайт, таргетированная реклама Вконтакте, программы лояльности и внешняя реклама.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ресторанные сети Тюмени (</a:t>
            </a: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Sobolov rest,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Максим), курьерские и логистические компании («Сервис Экспресс»), индивидуальные курьеры.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84674" y="919575"/>
            <a:ext cx="7117098" cy="219491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Модель монетизации</a:t>
            </a:r>
            <a:endParaRPr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200" b="0" i="0" u="none">
                <a:solidFill>
                  <a:srgbClr val="000000"/>
                </a:solidFill>
                <a:latin typeface="Arial"/>
                <a:ea typeface="Liberation Sans"/>
                <a:cs typeface="Arial"/>
              </a:rPr>
              <a:t>Моделью монзтизации плагина является единоразовая продажа компании Яндекс. Единоразовая продажа плагина подразумевает, что мы-разработчики продаем плагин со всеми функциональными и полезными возможностями один раз, и после покупки пользователи получают бессрочное право на использование этого плагина без каких-либо дополнительных затрат. Стоимость плагина для Яндекс-телемоста -10.000.000 рублей</a:t>
            </a:r>
            <a:endParaRPr sz="1200"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 и регулярность: </a:t>
            </a:r>
            <a:r>
              <a:rPr sz="1200" b="0" i="0" u="none">
                <a:solidFill>
                  <a:srgbClr val="000000"/>
                </a:solidFill>
                <a:latin typeface="Arial"/>
                <a:ea typeface="Liberation Sans"/>
                <a:cs typeface="Arial"/>
              </a:rPr>
              <a:t>Единоразовая продажа ООО «Яндекс»</a:t>
            </a:r>
            <a:r>
              <a:rPr lang="ru-RU" sz="1200" b="0" i="0" u="none" strike="noStrike" cap="none" spc="0">
                <a:solidFill>
                  <a:srgbClr val="000000"/>
                </a:solidFill>
                <a:latin typeface="Arial"/>
                <a:ea typeface="Liberation Sans"/>
                <a:cs typeface="Arial"/>
              </a:rPr>
              <a:t>. </a:t>
            </a:r>
            <a:r>
              <a:rPr lang="ru-RU" sz="12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Стоимость </a:t>
            </a:r>
            <a:r>
              <a:rPr lang="ru-RU" sz="1200" b="0" i="0" u="none" strike="noStrike" cap="none" spc="0">
                <a:solidFill>
                  <a:srgbClr val="000000"/>
                </a:solidFill>
                <a:latin typeface="Arial"/>
                <a:ea typeface="Liberation Sans"/>
                <a:cs typeface="Arial"/>
              </a:rPr>
              <a:t>плагина для Яндекс.Телемоста -10.000.000 рублей</a:t>
            </a:r>
            <a:endParaRPr sz="1200"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</a:t>
            </a:r>
            <a:endParaRPr sz="1000" b="0" i="0" u="none">
              <a:solidFill>
                <a:srgbClr val="000000"/>
              </a:solidFill>
              <a:latin typeface="Arial"/>
              <a:ea typeface="Liberation Sans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200" b="0" i="0" u="none">
                <a:solidFill>
                  <a:srgbClr val="000000"/>
                </a:solidFill>
                <a:latin typeface="Arial"/>
                <a:ea typeface="Liberation Sans"/>
                <a:cs typeface="Arial"/>
              </a:rPr>
              <a:t>Продажа плагина ООО «Яндекс»</a:t>
            </a:r>
            <a:endParaRPr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457108" y="3358059"/>
            <a:ext cx="7012983" cy="310931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endParaRPr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</a:t>
            </a:r>
            <a:r>
              <a:rPr sz="1200" b="0" i="0" u="none">
                <a:solidFill>
                  <a:srgbClr val="000000"/>
                </a:solidFill>
                <a:latin typeface="Arial"/>
                <a:ea typeface="Liberation Sans"/>
                <a:cs typeface="Arial"/>
              </a:rPr>
              <a:t>Мы усовершенствуем качество и скорость работы Яндекс телемоста, а также представляем новые функции такие как: «поднятие руки», «распределение на мини-группы», «регуляция звука у других пользователей».</a:t>
            </a:r>
            <a:endParaRPr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200" b="0" i="0" u="none">
                <a:solidFill>
                  <a:srgbClr val="000000"/>
                </a:solidFill>
                <a:latin typeface="Arial"/>
                <a:ea typeface="Liberation Sans"/>
                <a:cs typeface="Arial"/>
              </a:rPr>
              <a:t>1. Социальные сети: аккаунты в популярных социальных сетях, таких как, ВК, Телеграмм. Регулярная публикация постов об обновлении плагина и информация о нем.</a:t>
            </a:r>
            <a:br>
              <a:rPr sz="1200" b="0" i="0" u="none">
                <a:solidFill>
                  <a:srgbClr val="000000"/>
                </a:solidFill>
                <a:latin typeface="Arial"/>
                <a:ea typeface="Liberation Sans"/>
                <a:cs typeface="Arial"/>
              </a:rPr>
            </a:br>
            <a:r>
              <a:rPr sz="1200" b="0" i="0" u="none">
                <a:solidFill>
                  <a:srgbClr val="000000"/>
                </a:solidFill>
                <a:latin typeface="Arial"/>
                <a:ea typeface="Liberation Sans"/>
                <a:cs typeface="Arial"/>
              </a:rPr>
              <a:t>2. Блог: Создание веб-сайт, где буднь происходить публикация статей о плагине, его функциях, а также мы будем предлагать полезные советы для пользователей.</a:t>
            </a:r>
            <a:br>
              <a:rPr sz="1200" b="0" i="0" u="none">
                <a:solidFill>
                  <a:srgbClr val="000000"/>
                </a:solidFill>
                <a:latin typeface="Arial"/>
                <a:ea typeface="Liberation Sans"/>
                <a:cs typeface="Arial"/>
              </a:rPr>
            </a:br>
            <a:r>
              <a:rPr sz="1200" b="0" i="0" u="none">
                <a:solidFill>
                  <a:srgbClr val="000000"/>
                </a:solidFill>
                <a:latin typeface="Arial"/>
                <a:ea typeface="Liberation Sans"/>
                <a:cs typeface="Arial"/>
              </a:rPr>
              <a:t>3. Форумы и сообщества: Присоединение к форумам и сообществам, связанным с целевой аудиторией, и активное участие в обсуждениях, предлагая помощь и советы.</a:t>
            </a:r>
            <a:br>
              <a:rPr sz="1200" b="0" i="0" u="none">
                <a:solidFill>
                  <a:srgbClr val="000000"/>
                </a:solidFill>
                <a:latin typeface="Arial"/>
                <a:ea typeface="Liberation Sans"/>
                <a:cs typeface="Arial"/>
              </a:rPr>
            </a:br>
            <a:r>
              <a:rPr sz="1200" b="0" i="0" u="none">
                <a:solidFill>
                  <a:srgbClr val="000000"/>
                </a:solidFill>
                <a:latin typeface="Arial"/>
                <a:ea typeface="Liberation Sans"/>
                <a:cs typeface="Arial"/>
              </a:rPr>
              <a:t>4. Партнерские программы: Сотрудничество с другими веб-сайтами и блогерами, предлагая им комиссию за каждого привлеченного пользователя.</a:t>
            </a:r>
            <a:br>
              <a:rPr sz="1200" b="0" i="0" u="none">
                <a:solidFill>
                  <a:srgbClr val="000000"/>
                </a:solidFill>
                <a:latin typeface="Arial"/>
                <a:ea typeface="Liberation Sans"/>
                <a:cs typeface="Arial"/>
              </a:rPr>
            </a:br>
            <a:r>
              <a:rPr sz="1200" b="0" i="0" u="none">
                <a:solidFill>
                  <a:srgbClr val="000000"/>
                </a:solidFill>
                <a:latin typeface="Arial"/>
                <a:ea typeface="Liberation Sans"/>
                <a:cs typeface="Arial"/>
              </a:rPr>
              <a:t>5. Рассылка: Создание базы для рассылки новостей и обновлений о вашем плагине. Предложения о рассылке на всех Яндекс площадках.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531733" y="3358059"/>
            <a:ext cx="4271158" cy="109764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</a:t>
            </a:r>
            <a:r>
              <a:rPr sz="1200" b="0" i="0" u="none">
                <a:solidFill>
                  <a:srgbClr val="000000"/>
                </a:solidFill>
                <a:latin typeface="Arial"/>
                <a:ea typeface="Liberation Sans"/>
                <a:cs typeface="Arial"/>
              </a:rPr>
              <a:t>Компании, занимающиеся разработкой программного обеспечения (Microsoft Corp. , Корпорация Oracle, SAP SE, Salesforce.com Inc.,  Adobe Inc.), сервисы для проведения вебинаров, платформы для онлайн-обучения</a:t>
            </a:r>
            <a:r>
              <a:rPr lang="en-US" sz="1200" b="0" i="0" u="none">
                <a:solidFill>
                  <a:srgbClr val="000000"/>
                </a:solidFill>
                <a:latin typeface="Arial"/>
                <a:ea typeface="Liberation Sans"/>
                <a:cs typeface="Arial"/>
              </a:rPr>
              <a:t>.</a:t>
            </a:r>
            <a:endParaRPr sz="1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24233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42584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997541" y="5908381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0612221" y="6001381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756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41194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1202208" y="1229359"/>
            <a:ext cx="9507510" cy="478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 перечень задач, которые вам нужно выполнить, чтобы реализовать проект. Перед этим советуем обсудить с командой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«точку завершение проекта»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(как вы поймете, что проект реализован).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Оформите план реализации проекта в виде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Диаграммы Ганта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на которой отражаются задачи и закрашивается срок их исполнения. Посчитайте, сколько месяцев вам необходимо на реализацию проекта.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В зависимости от продолжительности проекта, план можно составлять в днях / неделях / месяцах (как будет удобнее).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расходы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вам необходимо понести в каждый месяц реализации. Посчитайте, с какого месяца вы начнете продавать продукт и сколько примерно будете зарабатывать.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Если у вас социальный проект, то можете не заполнять выручку от продаж, но указать размер привлеченных средств (гранта / инвестиций), которые планируете получить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финансовый план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проекта и посчитайте, через сколько месяцев ваши доходы превысят расходы.</a:t>
            </a:r>
            <a:endParaRPr/>
          </a:p>
        </p:txBody>
      </p:sp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5395487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4" name="Таблица 3"/>
          <p:cNvGraphicFramePr>
            <a:graphicFrameLocks xmlns:a="http://schemas.openxmlformats.org/drawingml/2006/main" noGrp="1"/>
          </p:cNvGraphicFramePr>
          <p:nvPr/>
        </p:nvGraphicFramePr>
        <p:xfrm>
          <a:off x="686259" y="1626191"/>
          <a:ext cx="10819481" cy="4548021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3043482"/>
                <a:gridCol w="1224000"/>
                <a:gridCol w="1224000"/>
                <a:gridCol w="1224000"/>
                <a:gridCol w="684000"/>
                <a:gridCol w="684000"/>
                <a:gridCol w="684000"/>
                <a:gridCol w="684000"/>
                <a:gridCol w="684000"/>
                <a:gridCol w="684000"/>
              </a:tblGrid>
              <a:tr h="242389"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Задача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начала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 завершения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 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 команды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6"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2023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13231"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апрель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май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июнь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июль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август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сентябрь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</a:tr>
              <a:tr h="23356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10.04.2023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16.04.2023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Л.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4115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Согласование проекта с Управлением корпоративными коммуникациями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17.04.2023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23.04.2023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4136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Определение перечня спикеров подкаста (не менее 6)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24.04.2023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14.05.2023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Алексей К./</a:t>
                      </a:r>
                      <a:b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Константин Л.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23356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(1 выпуск)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22.05.2023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16.06.2023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34115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17.06.2023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29.06.2023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Артур А.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17966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30.06.2023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04.07.2023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Анастасия Г.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23356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(2,3 выпуск)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05.07.2023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14.07.2023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34115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16.07.2023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17966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17.07.2023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20.07.2023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  <a:bevel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  <a:bevel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  <a:bevel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  <a:bevel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23356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(4,5,6 выпуск)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21.07.2023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06.08.2023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34115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07.08.2023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08.08.2023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17966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09.08.2023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12.08.2023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Алёна Г.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34115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Формирование итогового отчета о реализации проекта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13.08.2023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08.09.2023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Алёна Г.</a:t>
                      </a:r>
                      <a:endParaRPr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xmlns:a="http://schemas.openxmlformats.org/drawingml/2006/main" noGrp="1"/>
          </p:cNvGraphicFramePr>
          <p:nvPr/>
        </p:nvGraphicFramePr>
        <p:xfrm>
          <a:off x="528318" y="1631238"/>
          <a:ext cx="10820398" cy="441960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3185439"/>
                <a:gridCol w="954370"/>
                <a:gridCol w="954370"/>
                <a:gridCol w="954370"/>
                <a:gridCol w="954370"/>
                <a:gridCol w="954370"/>
                <a:gridCol w="954370"/>
                <a:gridCol w="954370"/>
                <a:gridCol w="954370"/>
              </a:tblGrid>
              <a:tr h="262298">
                <a:tc>
                  <a:txBody>
                    <a:bodyPr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2298">
                <a:tc gridSpan="9">
                  <a:txBody>
                    <a:bodyPr/>
                    <a:p>
                      <a:pPr marL="0" algn="l" defTabSz="914400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Выручка от продажи продукции (цена продукта: 2500 руб)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Инвестиции / гранты / кредиты (если есть)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62298">
                <a:tc gridSpan="9">
                  <a:txBody>
                    <a:bodyPr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Разработчик приложения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Дизайнер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Команда проекта (3 человека)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200 000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Реклама и продвижение: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Оплата услуг 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SMM-</a:t>
                      </a:r>
                      <a:r>
                        <a:rPr lang="ru-RU" sz="1200">
                          <a:latin typeface="Arial"/>
                          <a:cs typeface="Arial"/>
                        </a:rPr>
                        <a:t>менеджера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Рекламный бюджет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Комиссия за выход в магазины приложений (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Play Market, App Store)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- 280 000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- 260 000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- 95 000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481852" y="6110426"/>
            <a:ext cx="53237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Запрашиваемая сумма инвестиций: 1 080 000 рублей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9" y="6076071"/>
            <a:ext cx="44278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 19 недель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xmlns:a="http://schemas.openxmlformats.org/drawingml/2006/main" noGrp="1"/>
          </p:cNvGraphicFramePr>
          <p:nvPr/>
        </p:nvGraphicFramePr>
        <p:xfrm>
          <a:off x="419314" y="1102359"/>
          <a:ext cx="11024357" cy="4316310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2895507"/>
                <a:gridCol w="1470935"/>
                <a:gridCol w="1470935"/>
                <a:gridCol w="1452621"/>
                <a:gridCol w="637654"/>
                <a:gridCol w="619341"/>
                <a:gridCol w="619341"/>
                <a:gridCol w="619341"/>
                <a:gridCol w="619341"/>
                <a:gridCol w="619341"/>
              </a:tblGrid>
              <a:tr h="76880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-2 </a:t>
                      </a: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неделя</a:t>
                      </a:r>
                      <a:endParaRPr/>
                    </a:p>
                  </a:txBody>
                  <a:tcPr marL="15249" marR="15249" marT="10166" marB="10166" anchor="ctr"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2699" algn="ctr">
                      <a:solidFill>
                        <a:srgbClr val="00B0F0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6</a:t>
                      </a: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неделя</a:t>
                      </a:r>
                      <a:endParaRPr/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7</a:t>
                      </a: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11</a:t>
                      </a: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неделя</a:t>
                      </a:r>
                      <a:endParaRPr/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12</a:t>
                      </a: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16</a:t>
                      </a: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неделя</a:t>
                      </a:r>
                      <a:endParaRPr/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17</a:t>
                      </a: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неделя</a:t>
                      </a:r>
                      <a:endParaRPr/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18-19</a:t>
                      </a: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неделя</a:t>
                      </a:r>
                      <a:endParaRPr/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69668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Анализ требований, функциональности и целей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20.10.2023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03.11.2023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Софья Д.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12699" algn="ctr">
                      <a:solidFill>
                        <a:srgbClr val="00B0F0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solidFill>
                          <a:schemeClr val="accent5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12699" algn="ctr">
                      <a:solidFill>
                        <a:srgbClr val="00B0F0"/>
                      </a:solidFill>
                    </a:lnL>
                    <a:lnR w="12699" algn="ctr">
                      <a:solidFill>
                        <a:srgbClr val="00B0F0"/>
                      </a:solidFill>
                    </a:lnR>
                    <a:lnT w="12699" algn="ctr">
                      <a:solidFill>
                        <a:srgbClr val="00B0F0"/>
                      </a:solidFill>
                    </a:lnT>
                    <a:lnB w="12699" algn="ctr">
                      <a:solidFill>
                        <a:srgbClr val="00B0F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12699" algn="ctr">
                      <a:solidFill>
                        <a:srgbClr val="00B0F0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accent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165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Дизайн плагина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03.11.2023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24.11.2023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Радхарни К. / </a:t>
                      </a: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Эмилия В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accent1"/>
                      </a:solidFill>
                    </a:lnR>
                    <a:lnT w="12699" algn="ctr">
                      <a:solidFill>
                        <a:srgbClr val="00B0F0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ru-RU" sz="12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12699" algn="ctr">
                      <a:solidFill>
                        <a:schemeClr val="accent1"/>
                      </a:solidFill>
                    </a:lnL>
                    <a:lnR w="12699" algn="ctr">
                      <a:solidFill>
                        <a:schemeClr val="accent1"/>
                      </a:solidFill>
                    </a:lnR>
                    <a:lnT w="12699" algn="ctr">
                      <a:solidFill>
                        <a:schemeClr val="accent1"/>
                      </a:solidFill>
                    </a:lnT>
                    <a:lnB w="12699" algn="ctr">
                      <a:solidFill>
                        <a:schemeClr val="accent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12699" algn="ctr">
                      <a:solidFill>
                        <a:schemeClr val="accent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0165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программного кода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24.11.2023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22.01.2024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Елена Г. / </a:t>
                      </a: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Радхарни К.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solidFill>
                          <a:schemeClr val="accent5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accent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69668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Тестирование разработанного плагина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22.01.2024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19.02.2024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Эмилия В./ </a:t>
                      </a: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Елизавета А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649169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Релиз и запуск плагина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19.02.2023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26.02.2024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Елизавета А. / Павел Б. / Софья Д.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  <a:beve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ru-RU" sz="12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0165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Продажа плагина покупателю</a:t>
                      </a:r>
                      <a:endParaRPr sz="12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bevel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26.02.2024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11.03.2024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Сергей З.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  <a:bevel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  <a:bevel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  <a:bevel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  <a:bevel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419313" y="6310366"/>
            <a:ext cx="5242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проекта:1 млн рублей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окупаемости:19 недель</a:t>
            </a:r>
            <a:endParaRPr/>
          </a:p>
        </p:txBody>
      </p:sp>
      <p:graphicFrame>
        <p:nvGraphicFramePr>
          <p:cNvPr id="2" name="Таблица 4"/>
          <p:cNvGraphicFramePr>
            <a:graphicFrameLocks xmlns:a="http://schemas.openxmlformats.org/drawingml/2006/main" noGrp="1"/>
          </p:cNvGraphicFramePr>
          <p:nvPr/>
        </p:nvGraphicFramePr>
        <p:xfrm>
          <a:off x="419312" y="859311"/>
          <a:ext cx="11452010" cy="5750716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4337069"/>
                <a:gridCol w="1183707"/>
                <a:gridCol w="1183707"/>
                <a:gridCol w="1183707"/>
                <a:gridCol w="1183707"/>
                <a:gridCol w="1183707"/>
                <a:gridCol w="1183707"/>
              </a:tblGrid>
              <a:tr h="363160">
                <a:tc>
                  <a:txBody>
                    <a:bodyPr/>
                    <a:p>
                      <a:pPr algn="ctr">
                        <a:defRPr/>
                      </a:pPr>
                      <a:endParaRPr lang="ru-RU" sz="10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1-2 неделя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3-6 неделя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chemeClr val="accent5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7-11 неделя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12-16 неделя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17 неделя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18-19 неделя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8887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chemeClr val="accent5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chemeClr val="accent5"/>
                      </a:solidFill>
                    </a:lnL>
                    <a:lnR w="12699" algn="ctr">
                      <a:solidFill>
                        <a:schemeClr val="accent5"/>
                      </a:solidFill>
                    </a:lnR>
                    <a:lnT w="12699" algn="ctr">
                      <a:solidFill>
                        <a:schemeClr val="accent5"/>
                      </a:solidFill>
                    </a:lnT>
                    <a:lnB w="12699" algn="ctr">
                      <a:solidFill>
                        <a:schemeClr val="accent5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chemeClr val="accent5"/>
                      </a:solidFill>
                    </a:lnL>
                    <a:lnR w="12700" algn="ctr">
                      <a:noFill/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700" algn="ctr">
                      <a:noFill/>
                    </a:lnL>
                    <a:lnR w="12700" algn="ctr">
                      <a:noFill/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700" algn="ctr">
                      <a:noFill/>
                    </a:lnL>
                    <a:lnR w="12700" algn="ctr">
                      <a:noFill/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700" algn="ctr">
                      <a:noFill/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5"/>
                    </a:solidFill>
                  </a:tcPr>
                </a:tc>
              </a:tr>
              <a:tr h="39109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90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chemeClr val="accent5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10 млн. 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рублей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9109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90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Инвестиция в 1 млн. рублей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chemeClr val="accent5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7289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chemeClr val="accent5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6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chemeClr val="accent5"/>
                      </a:solidFill>
                    </a:lnL>
                    <a:lnR w="12699" algn="ctr">
                      <a:solidFill>
                        <a:schemeClr val="accent5"/>
                      </a:solidFill>
                    </a:lnR>
                    <a:lnT w="12699" algn="ctr">
                      <a:solidFill>
                        <a:schemeClr val="accent5"/>
                      </a:solidFill>
                    </a:lnT>
                    <a:lnB w="12699" algn="ctr">
                      <a:solidFill>
                        <a:schemeClr val="accent5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6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chemeClr val="accent5"/>
                      </a:solidFill>
                    </a:lnL>
                    <a:lnR w="12700" algn="ctr">
                      <a:noFill/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600">
                        <a:latin typeface="Arial"/>
                        <a:cs typeface="Arial"/>
                      </a:endParaRPr>
                    </a:p>
                  </a:txBody>
                  <a:tcPr>
                    <a:lnL w="12700" algn="ctr">
                      <a:noFill/>
                    </a:lnL>
                    <a:lnR w="12700" algn="ctr">
                      <a:noFill/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 b="0" i="0" u="none" strike="noStrike" cap="none" spc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lnL w="12700" algn="ctr">
                      <a:noFill/>
                    </a:lnL>
                    <a:lnR w="12700" algn="ctr">
                      <a:noFill/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 b="0" i="0" u="none" strike="noStrike" cap="none" spc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lnL w="12700" algn="ctr">
                      <a:noFill/>
                    </a:lnL>
                    <a:lnR w="12700" algn="ctr">
                      <a:noFill/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600">
                        <a:latin typeface="Arial"/>
                        <a:cs typeface="Arial"/>
                      </a:endParaRPr>
                    </a:p>
                  </a:txBody>
                  <a:tcPr>
                    <a:lnL w="12700" algn="ctr">
                      <a:noFill/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5"/>
                    </a:solidFill>
                  </a:tcPr>
                </a:tc>
              </a:tr>
              <a:tr h="39109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chemeClr val="accent5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150 тыс. рублей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150 тыс. рублей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9109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Дизайнеры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50 тыс. рублей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9109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Разрабочики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100 тыс. рублей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9109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Тестировщики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50 тыс. рублей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9109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Оборудование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 тыс.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рублей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9109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Программное обеспечение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100 тыс. рублей</a:t>
                      </a: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  <a:miter/>
                    </a:lnB>
                    <a:noFill/>
                  </a:tcPr>
                </a:tc>
              </a:tr>
              <a:tr h="54474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Аренда помещения за 5 месяцев = 100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тыс.рублей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20 тыс. рублей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20 тыс. рублей</a:t>
                      </a:r>
                      <a:endParaRPr/>
                    </a:p>
                    <a:p>
                      <a:pPr>
                        <a:defRPr/>
                      </a:pPr>
                      <a:endParaRPr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20 тыс. рублей</a:t>
                      </a:r>
                      <a:endParaRPr/>
                    </a:p>
                    <a:p>
                      <a:pPr>
                        <a:defRPr/>
                      </a:pPr>
                      <a:endParaRPr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20 тыс. рублей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20 тыс. рублей</a:t>
                      </a:r>
                      <a:endParaRPr/>
                    </a:p>
                    <a:p>
                      <a:pPr>
                        <a:defRPr/>
                      </a:pPr>
                      <a:endParaRPr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745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Выплата инвестору процент с продажи плагина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  <a:beve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  <a:bevel/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  <a:bevel/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  <a:bevel/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  <a:bevel/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15% = 1,5 млн рублей</a:t>
                      </a: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  <a:bevel/>
                    </a:lnT>
                    <a:lnB w="12699" algn="ctr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9109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  <a:miter/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530 тыс. рублей</a:t>
                      </a: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  <a:miter/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410 тыс. рублей</a:t>
                      </a: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  <a:miter/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340 тыс. рублей</a:t>
                      </a: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  <a:miter/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170 тыс. рублей</a:t>
                      </a: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  <a:miter/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0</a:t>
                      </a: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  <a:miter/>
                    </a:lnT>
                    <a:lnB w="12699" algn="ctr">
                      <a:solidFill>
                        <a:srgbClr val="000000"/>
                      </a:solidFill>
                      <a:miter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8,5 млн. рублей</a:t>
                      </a: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115636" cy="2408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не менее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показателей результативности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 которым вы будете оценивать степень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Показатели бывают:</a:t>
            </a:r>
            <a:endParaRPr i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— всё, что можно измерить цифрами (количество пользователей / участников, акций, публикаций, продуктов, мероприятий и т.д.).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— качественные положительные изменения, которые произойдут в результате реализации проекта (повышение интереса, развитие навыков и т.д.).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682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969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5" y="1767839"/>
            <a:ext cx="5220873" cy="2286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Увеличение доли довольных клиентов.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Hauora"/>
                <a:ea typeface="Arial"/>
                <a:cs typeface="Arial"/>
              </a:rPr>
              <a:t>Будет меньше бездомных животных, так как мы уменьшим нагрузку приютов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Проведение серии мероприятий по профориентации.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464298" y="1767839"/>
            <a:ext cx="5220873" cy="448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Средняя оценка приложения на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PlayMarket –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не ниже 4,6 за первые 3 месяца с даты публикации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65% клиентов оценивают сервис нашего заведение на оценку выше 7 из 10.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Более 200 человек прошли обучение в нашем центре.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провели не менее 15 образовательных мероприятий.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Участники развили навык работы с глиняными изделиями, и теперь они могут самостоятельно сделать тарелку из глины.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7" y="1217503"/>
            <a:ext cx="10386108" cy="3536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  <a:endParaRPr>
              <a:latin typeface="Arial"/>
              <a:cs typeface="Arial"/>
            </a:endParaRP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Noto Sans Limbu"/>
                <a:cs typeface="Arial"/>
              </a:rPr>
              <a:t>80% пользователей оценили плагин приложения Яндекс Телемоста на оценку 8 из 10</a:t>
            </a:r>
            <a:endParaRPr lang="en-US" sz="1400" strike="noStrike" cap="none" spc="0">
              <a:ln>
                <a:noFill/>
              </a:ln>
              <a:latin typeface="Arial"/>
              <a:cs typeface="Arial"/>
            </a:endParaRP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Noto Sans Limbu"/>
                <a:cs typeface="Arial"/>
              </a:rPr>
              <a:t>70 % студентов загрузили плагин и используют его для улучшения приложения Яндекс Телемост  . </a:t>
            </a:r>
            <a:endParaRPr lang="en-US" sz="1400" b="0" i="0" u="none">
              <a:solidFill>
                <a:srgbClr val="000000"/>
              </a:solidFill>
              <a:latin typeface="Arial"/>
              <a:ea typeface="Noto Sans Limbu"/>
              <a:cs typeface="Arial"/>
            </a:endParaRP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Noto Sans Limbu"/>
                <a:cs typeface="Arial"/>
              </a:rPr>
              <a:t>Количество пользователей, которые используют плагин составит более 5000 пользователей.</a:t>
            </a:r>
            <a:endParaRPr lang="en-US" sz="1400" b="0" i="0" u="none">
              <a:solidFill>
                <a:srgbClr val="000000"/>
              </a:solidFill>
              <a:latin typeface="Arial"/>
              <a:ea typeface="Noto Sans Limbu"/>
              <a:cs typeface="Arial"/>
            </a:endParaRP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Noto Sans Limbu"/>
                <a:cs typeface="Arial"/>
              </a:rPr>
              <a:t>Уровень удовлетворенности пользователей работой плагина составит 70%</a:t>
            </a:r>
            <a:endParaRPr lang="en-US" sz="1400">
              <a:solidFill>
                <a:srgbClr val="000000"/>
              </a:solidFill>
              <a:latin typeface="Arial"/>
              <a:ea typeface="Noto Sans Limbu"/>
              <a:cs typeface="Arial"/>
            </a:endParaRP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Noto Sans Limbu"/>
                <a:cs typeface="Arial"/>
              </a:rPr>
              <a:t>Время, которое пользователи тратят на использование плагина  более 90 минут.</a:t>
            </a:r>
            <a:endParaRPr sz="1400"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  <a:endParaRPr>
              <a:latin typeface="Arial"/>
              <a:cs typeface="Arial"/>
            </a:endParaRPr>
          </a:p>
          <a:p>
            <a:pPr marL="34290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Asana"/>
                <a:cs typeface="Arial"/>
              </a:rPr>
              <a:t>Пользователи плагина для Яндекса Телемоста оценили функцию "поднятие руки"  на 9 из 10</a:t>
            </a:r>
            <a:endParaRPr lang="en-US" sz="1400">
              <a:latin typeface="Arial"/>
              <a:cs typeface="Arial"/>
            </a:endParaRPr>
          </a:p>
          <a:p>
            <a:pPr marL="34290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Asana"/>
                <a:cs typeface="Arial"/>
              </a:rPr>
              <a:t>С использованием плагина увеличилось число видеоконференции, которые проводятся в Яндексе Телемосте на 20% </a:t>
            </a:r>
            <a:endParaRPr lang="en-US" sz="1400">
              <a:latin typeface="Arial"/>
              <a:cs typeface="Arial"/>
            </a:endParaRPr>
          </a:p>
          <a:p>
            <a:pPr marL="34290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Asana"/>
                <a:cs typeface="Arial"/>
              </a:rPr>
              <a:t>Функция "работа в мини группах" позволяет пользователям быстро и эффективно работать в командах. </a:t>
            </a:r>
            <a:endParaRPr lang="en-US" sz="1400">
              <a:solidFill>
                <a:prstClr val="black"/>
              </a:solidFill>
              <a:latin typeface="Arial"/>
              <a:cs typeface="Arial"/>
            </a:endParaRPr>
          </a:p>
          <a:p>
            <a:pPr marL="34290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sana"/>
                <a:cs typeface="Arial"/>
              </a:rPr>
              <a:t>70% пользователей применяют функцию  «регулирование звука» других пользователей часто и подтверждают ее полезность.</a:t>
            </a:r>
            <a:endParaRPr lang="en-US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sana"/>
              <a:cs typeface="Arial"/>
            </a:endParaRPr>
          </a:p>
          <a:p>
            <a:pPr marL="34290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80% пользователей применяют в работе функцию " работа в мини группах"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936322" cy="118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Подведите итоги о целесообразности и необходимости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Подумайте о перспективах развития проекта в ближайшие 3-5 лет.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404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ВЫВОДЫ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87352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496570" y="1209040"/>
            <a:ext cx="6785639" cy="365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 целесообразен / нецелесообразен для реализации по следующим причинам:</a:t>
            </a: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перспективе он привлечет большую аудиторию студентов и преподавателей (что увеличит активность и интерес пользователей к Яндекс.Телемосту)</a:t>
            </a: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внедрение плагина может укрепить позиции Яндекса на рынке видеоконференций</a:t>
            </a: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сделает пользование Яндекс.Телемост более комфортным и эффективным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среднесрочной перспективе (3-5 лет) мы планируем создать и реализовать похожие плагины, программы и тд. для других отечественных компаний.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2111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по всем блокам презентации (каждый блок лучше освещать тезисно и кратко).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Продолжительность выступления не более 4-х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6579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1581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9504455" cy="365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Завершить заполнение всех блоков презентации.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Заполнить паспорт проекта на платформе Projects (без него команда не допускается к защите)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для защиты проекта (тайминг: 4 минуты, 1 спикер).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Оформить презентацию проекта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использовать: </a:t>
            </a:r>
            <a:b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</a:b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>бесплатные шаблоны презентаций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3" tooltip="https://www.flaticon.com/"/>
              </a:rPr>
              <a:t>иконки для слайдов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фотосток для оформления слайдов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7239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0" y="2508864"/>
            <a:ext cx="457200" cy="457200"/>
          </a:xfrm>
          <a:prstGeom prst="rect">
            <a:avLst/>
          </a:prstGeom>
        </p:spPr>
      </p:pic>
      <p:pic>
        <p:nvPicPr>
          <p:cNvPr id="1445764329" name="Рисунок 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0" y="3089889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0426036" name="Прямоугольник 1"/>
          <p:cNvSpPr/>
          <p:nvPr/>
        </p:nvSpPr>
        <p:spPr bwMode="auto">
          <a:xfrm>
            <a:off x="0" y="0"/>
            <a:ext cx="12205124" cy="5868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2218226" name="TextBox 2"/>
          <p:cNvSpPr txBox="1"/>
          <p:nvPr/>
        </p:nvSpPr>
        <p:spPr bwMode="auto">
          <a:xfrm>
            <a:off x="732730" y="2482812"/>
            <a:ext cx="2171041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4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1335634868" name="TextBox 3"/>
          <p:cNvSpPr txBox="1"/>
          <p:nvPr/>
        </p:nvSpPr>
        <p:spPr bwMode="auto">
          <a:xfrm>
            <a:off x="732730" y="3223593"/>
            <a:ext cx="2222280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проектов</a:t>
            </a:r>
            <a:endParaRPr/>
          </a:p>
        </p:txBody>
      </p:sp>
      <p:pic>
        <p:nvPicPr>
          <p:cNvPr id="170631915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2"/>
            <a:ext cx="995422" cy="599780"/>
          </a:xfrm>
          <a:prstGeom prst="rect">
            <a:avLst/>
          </a:prstGeom>
          <a:noFill/>
        </p:spPr>
      </p:pic>
      <p:sp>
        <p:nvSpPr>
          <p:cNvPr id="2047277001" name="Прямоугольник 2047277000"/>
          <p:cNvSpPr/>
          <p:nvPr/>
        </p:nvSpPr>
        <p:spPr bwMode="auto">
          <a:xfrm>
            <a:off x="5039699" y="1530492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1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своим преподавателем</a:t>
            </a:r>
            <a:endParaRPr/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  <a:endParaRPr/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и max 10 за занятие</a:t>
            </a:r>
            <a:endParaRPr/>
          </a:p>
        </p:txBody>
      </p:sp>
      <p:sp>
        <p:nvSpPr>
          <p:cNvPr id="966763284" name="Прямоугольник 966763283"/>
          <p:cNvSpPr/>
          <p:nvPr/>
        </p:nvSpPr>
        <p:spPr bwMode="auto">
          <a:xfrm>
            <a:off x="5039699" y="3131385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2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внешним преподавателем</a:t>
            </a:r>
            <a:endParaRPr/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  <a:endParaRPr/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9289810" name="Прямоугольник 1"/>
          <p:cNvSpPr/>
          <p:nvPr/>
        </p:nvSpPr>
        <p:spPr bwMode="auto">
          <a:xfrm>
            <a:off x="327874" y="882307"/>
            <a:ext cx="11536249" cy="5696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19832463" name="TextBox 5"/>
          <p:cNvSpPr txBox="1"/>
          <p:nvPr/>
        </p:nvSpPr>
        <p:spPr bwMode="auto">
          <a:xfrm>
            <a:off x="246594" y="295198"/>
            <a:ext cx="4181102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КРИТЕРИИ ОЦЕНКИ</a:t>
            </a:r>
            <a:endParaRPr/>
          </a:p>
        </p:txBody>
      </p:sp>
      <p:sp>
        <p:nvSpPr>
          <p:cNvPr id="1612089120" name="TextBox 1612089119"/>
          <p:cNvSpPr txBox="1"/>
          <p:nvPr/>
        </p:nvSpPr>
        <p:spPr bwMode="auto">
          <a:xfrm>
            <a:off x="525036" y="882306"/>
            <a:ext cx="5848023" cy="1341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Проблема</a:t>
            </a:r>
            <a:endParaRPr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проблема, решению которой посвящен проект, обозначена конкретно и полно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обозначена однозначно и конкретно целевая аудитория, которая сталкивается с данной проблемой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гипотеза и результаты её проверки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107278741" name="TextBox 1107278740"/>
          <p:cNvSpPr txBox="1"/>
          <p:nvPr/>
        </p:nvSpPr>
        <p:spPr bwMode="auto">
          <a:xfrm>
            <a:off x="525036" y="2528586"/>
            <a:ext cx="5871953" cy="15091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Продукт проекта</a:t>
            </a:r>
            <a:endParaRPr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представлено проектное решение, которое полностью решает проблему для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 и раскрыт продукт проекта, представлены эскизы или схожие продукты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83980412" name="TextBox 1883980411"/>
          <p:cNvSpPr txBox="1"/>
          <p:nvPr/>
        </p:nvSpPr>
        <p:spPr bwMode="auto">
          <a:xfrm>
            <a:off x="532647" y="4357746"/>
            <a:ext cx="5857089" cy="1844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Бизнес-модель</a:t>
            </a:r>
            <a:endParaRPr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743588287" name="TextBox 1743588286"/>
          <p:cNvSpPr txBox="1"/>
          <p:nvPr/>
        </p:nvSpPr>
        <p:spPr bwMode="auto">
          <a:xfrm>
            <a:off x="6563700" y="874675"/>
            <a:ext cx="5313739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Ресурсы</a:t>
            </a:r>
            <a:endParaRPr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отсутствуют ошибки в расчетах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48878306" name="TextBox 1848878305"/>
          <p:cNvSpPr txBox="1"/>
          <p:nvPr/>
        </p:nvSpPr>
        <p:spPr bwMode="auto">
          <a:xfrm>
            <a:off x="6563617" y="3854826"/>
            <a:ext cx="5306262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Выводы</a:t>
            </a:r>
            <a:endParaRPr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указаны подробные количественные и качественные результаты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R7-Office/7.4.0.112</Application>
  <DocSecurity>0</DocSecurity>
  <PresentationFormat>Широкоэкранный</PresentationFormat>
  <Paragraphs>0</Paragraphs>
  <Slides>56</Slides>
  <Notes>56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dc:identifier/>
  <dc:language/>
  <cp:lastModifiedBy>Павел Бушнев</cp:lastModifiedBy>
  <cp:revision>64</cp:revision>
  <dcterms:created xsi:type="dcterms:W3CDTF">2023-09-23T09:41:00Z</dcterms:created>
  <dcterms:modified xsi:type="dcterms:W3CDTF">2023-10-24T11:46:55Z</dcterms:modified>
  <cp:category/>
  <cp:contentStatus/>
  <cp:version/>
</cp:coreProperties>
</file>