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320" cy="7632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Oval 6"/>
          <p:cNvSpPr/>
          <p:nvPr/>
        </p:nvSpPr>
        <p:spPr>
          <a:xfrm>
            <a:off x="304165" y="506095"/>
            <a:ext cx="1596390" cy="1577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p>
            <a:r>
              <a:rPr lang="ru-RU" altLang="en-US">
                <a:solidFill>
                  <a:schemeClr val="accent1">
                    <a:lumMod val="50000"/>
                  </a:schemeClr>
                </a:solidFill>
                <a:latin typeface="Rockwell" panose="02060603020205020403" charset="0"/>
                <a:cs typeface="Rockwell" panose="02060603020205020403" charset="0"/>
              </a:rPr>
              <a:t>Внутрикожные тесты на аллергены для лошадей</a:t>
            </a:r>
            <a:endParaRPr lang="ru-RU" altLang="en-US">
              <a:solidFill>
                <a:schemeClr val="accent1">
                  <a:lumMod val="50000"/>
                </a:schemeClr>
              </a:solidFill>
              <a:latin typeface="Rockwell" panose="02060603020205020403" charset="0"/>
              <a:cs typeface="Rockwell" panose="02060603020205020403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92538"/>
            <a:ext cx="9144000" cy="1655762"/>
          </a:xfrm>
        </p:spPr>
        <p:txBody>
          <a:bodyPr/>
          <a:p>
            <a:r>
              <a:rPr lang="ru-RU">
                <a:latin typeface="Rockwell" panose="02060603020205020403" charset="0"/>
                <a:cs typeface="Rockwell" panose="02060603020205020403" charset="0"/>
              </a:rPr>
              <a:t>Московская государственная академия ветеринарной медицины и биотехнологии им. К.И. Скрябина</a:t>
            </a:r>
            <a:endParaRPr lang="ru-RU">
              <a:latin typeface="Rockwell" panose="02060603020205020403" charset="0"/>
              <a:cs typeface="Rockwell" panose="02060603020205020403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4759325" y="5485765"/>
            <a:ext cx="2672715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1600">
                <a:latin typeface="Rockwell" panose="02060603020205020403" charset="0"/>
                <a:cs typeface="Rockwell" panose="02060603020205020403" charset="0"/>
              </a:rPr>
              <a:t>Инициативная разработка</a:t>
            </a:r>
            <a:endParaRPr lang="ru-RU" altLang="en-US" sz="1600">
              <a:latin typeface="Rockwell" panose="02060603020205020403" charset="0"/>
              <a:cs typeface="Rockwell" panose="02060603020205020403" charset="0"/>
            </a:endParaRPr>
          </a:p>
          <a:p>
            <a:endParaRPr lang="ru-RU" altLang="en-US">
              <a:latin typeface="Rockwell" panose="02060603020205020403" charset="0"/>
              <a:cs typeface="Rockwell" panose="02060603020205020403" charset="0"/>
            </a:endParaRPr>
          </a:p>
          <a:p>
            <a:r>
              <a:rPr lang="ru-RU" altLang="en-US">
                <a:latin typeface="Rockwell" panose="02060603020205020403" charset="0"/>
                <a:cs typeface="Rockwell" panose="02060603020205020403" charset="0"/>
              </a:rPr>
              <a:t>  </a:t>
            </a:r>
            <a:r>
              <a:rPr lang="en-US" altLang="en-US" b="1">
                <a:latin typeface="Rockwell" panose="02060603020205020403" charset="0"/>
                <a:cs typeface="Rockwell" panose="02060603020205020403" charset="0"/>
              </a:rPr>
              <a:t>EquiIntraDermTest</a:t>
            </a:r>
            <a:endParaRPr lang="en-US" altLang="en-US" b="1">
              <a:latin typeface="Rockwell" panose="02060603020205020403" charset="0"/>
              <a:cs typeface="Rockwell" panose="02060603020205020403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8834755" y="4677410"/>
            <a:ext cx="3959860" cy="378841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03580" y="6407785"/>
            <a:ext cx="948055" cy="95948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>
                <a:solidFill>
                  <a:schemeClr val="accent1">
                    <a:lumMod val="50000"/>
                  </a:schemeClr>
                </a:solidFill>
                <a:latin typeface="Rockwell" panose="02060603020205020403" charset="0"/>
                <a:cs typeface="Rockwell" panose="02060603020205020403" charset="0"/>
              </a:rPr>
              <a:t>Пользователь и его проблема</a:t>
            </a:r>
            <a:endParaRPr lang="ru-RU" altLang="en-US">
              <a:solidFill>
                <a:schemeClr val="accent1">
                  <a:lumMod val="50000"/>
                </a:schemeClr>
              </a:solidFill>
              <a:latin typeface="Rockwell" panose="02060603020205020403" charset="0"/>
              <a:cs typeface="Rockwell" panose="02060603020205020403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orient="vert" idx="1"/>
          </p:nvPr>
        </p:nvSpPr>
        <p:spPr>
          <a:xfrm rot="16200000">
            <a:off x="3897630" y="-829945"/>
            <a:ext cx="4361180" cy="9616440"/>
          </a:xfrm>
        </p:spPr>
        <p:txBody>
          <a:bodyPr>
            <a:normAutofit fontScale="90000" lnSpcReduction="10000"/>
          </a:bodyPr>
          <a:p>
            <a:pPr marL="0" indent="0">
              <a:buNone/>
            </a:pPr>
            <a:r>
              <a:rPr lang="en-US">
                <a:latin typeface="Rockwell" panose="02060603020205020403" charset="0"/>
                <a:cs typeface="Rockwell" panose="02060603020205020403" charset="0"/>
              </a:rPr>
              <a:t>На данный момент в России и Беларуси не хватает методов для выявления аллергоспецифического IgE у лошадей. </a:t>
            </a:r>
            <a:endParaRPr lang="en-US">
              <a:latin typeface="Rockwell" panose="02060603020205020403" charset="0"/>
              <a:cs typeface="Rockwell" panose="02060603020205020403" charset="0"/>
            </a:endParaRPr>
          </a:p>
          <a:p>
            <a:pPr marL="0" indent="0">
              <a:buNone/>
            </a:pPr>
            <a:endParaRPr lang="en-US">
              <a:latin typeface="Rockwell" panose="02060603020205020403" charset="0"/>
              <a:cs typeface="Rockwell" panose="02060603020205020403" charset="0"/>
            </a:endParaRPr>
          </a:p>
          <a:p>
            <a:pPr marL="0" indent="0">
              <a:buNone/>
            </a:pPr>
            <a:r>
              <a:rPr lang="en-US">
                <a:latin typeface="Rockwell" panose="02060603020205020403" charset="0"/>
                <a:cs typeface="Rockwell" panose="02060603020205020403" charset="0"/>
              </a:rPr>
              <a:t>Все доступные тесты имеют малую специфичность и часто дают ложные результаты</a:t>
            </a:r>
            <a:r>
              <a:rPr lang="ru-RU" altLang="en-US">
                <a:latin typeface="Rockwell" panose="02060603020205020403" charset="0"/>
                <a:cs typeface="Rockwell" panose="02060603020205020403" charset="0"/>
              </a:rPr>
              <a:t>. </a:t>
            </a:r>
            <a:endParaRPr lang="ru-RU" altLang="en-US">
              <a:latin typeface="Rockwell" panose="02060603020205020403" charset="0"/>
              <a:cs typeface="Rockwell" panose="02060603020205020403" charset="0"/>
            </a:endParaRPr>
          </a:p>
          <a:p>
            <a:pPr marL="0" indent="0">
              <a:buNone/>
            </a:pPr>
            <a:r>
              <a:rPr lang="ru-RU" altLang="en-US">
                <a:latin typeface="Rockwell" panose="02060603020205020403" charset="0"/>
                <a:cs typeface="Rockwell" panose="02060603020205020403" charset="0"/>
              </a:rPr>
              <a:t>Э</a:t>
            </a:r>
            <a:r>
              <a:rPr lang="en-US">
                <a:latin typeface="Rockwell" panose="02060603020205020403" charset="0"/>
                <a:cs typeface="Rockwell" panose="02060603020205020403" charset="0"/>
              </a:rPr>
              <a:t>то затрудняет работу ветеринарного врача по разработке аллергоспецифической иммунотерапии, а также комплекса мер для симптомотического лечения и профилактики аллергии.</a:t>
            </a:r>
            <a:endParaRPr lang="en-US">
              <a:latin typeface="Rockwell" panose="02060603020205020403" charset="0"/>
              <a:cs typeface="Rockwell" panose="02060603020205020403" charset="0"/>
            </a:endParaRPr>
          </a:p>
          <a:p>
            <a:pPr marL="0" indent="0">
              <a:buNone/>
            </a:pPr>
            <a:endParaRPr lang="en-US">
              <a:latin typeface="Rockwell" panose="02060603020205020403" charset="0"/>
              <a:cs typeface="Rockwell" panose="02060603020205020403" charset="0"/>
            </a:endParaRPr>
          </a:p>
          <a:p>
            <a:pPr marL="0" indent="0">
              <a:buNone/>
            </a:pPr>
            <a:r>
              <a:rPr lang="en-US">
                <a:latin typeface="Rockwell" panose="02060603020205020403" charset="0"/>
                <a:cs typeface="Rockwell" panose="02060603020205020403" charset="0"/>
              </a:rPr>
              <a:t>Наши пользователи - ветеринарные врачи </a:t>
            </a:r>
            <a:r>
              <a:rPr lang="ru-RU">
                <a:latin typeface="Rockwell" panose="02060603020205020403" charset="0"/>
                <a:cs typeface="Rockwell" panose="02060603020205020403" charset="0"/>
              </a:rPr>
              <a:t>и клиники, частные владельцы, конюшни, конные клубы</a:t>
            </a:r>
            <a:endParaRPr lang="ru-RU">
              <a:latin typeface="Rockwell" panose="02060603020205020403" charset="0"/>
              <a:cs typeface="Rockwell" panose="02060603020205020403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-1068070" y="62230"/>
            <a:ext cx="1596390" cy="1577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1090275" y="6381750"/>
            <a:ext cx="948055" cy="95948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>
                <a:solidFill>
                  <a:schemeClr val="accent1">
                    <a:lumMod val="50000"/>
                  </a:schemeClr>
                </a:solidFill>
                <a:latin typeface="Rockwell" panose="02060603020205020403" charset="0"/>
                <a:cs typeface="Rockwell" panose="02060603020205020403" charset="0"/>
              </a:rPr>
              <a:t>Как уже решается проблема</a:t>
            </a:r>
            <a:endParaRPr lang="ru-RU" altLang="en-US">
              <a:solidFill>
                <a:schemeClr val="accent1">
                  <a:lumMod val="50000"/>
                </a:schemeClr>
              </a:solidFill>
              <a:latin typeface="Rockwell" panose="02060603020205020403" charset="0"/>
              <a:cs typeface="Rockwell" panose="02060603020205020403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>
                <a:latin typeface="Rockwell" panose="02060603020205020403" charset="0"/>
                <a:cs typeface="Rockwell" panose="02060603020205020403" charset="0"/>
              </a:rPr>
              <a:t>Серологический тест </a:t>
            </a:r>
            <a:endParaRPr lang="en-US">
              <a:latin typeface="Rockwell" panose="02060603020205020403" charset="0"/>
              <a:cs typeface="Rockwell" panose="02060603020205020403" charset="0"/>
            </a:endParaRPr>
          </a:p>
          <a:p>
            <a:pPr marL="0" indent="0">
              <a:buNone/>
            </a:pPr>
            <a:r>
              <a:rPr lang="ru-RU" altLang="en-US" sz="2000">
                <a:solidFill>
                  <a:srgbClr val="C00000"/>
                </a:solidFill>
                <a:latin typeface="Rockwell" panose="02060603020205020403" charset="0"/>
                <a:cs typeface="Rockwell" panose="02060603020205020403" charset="0"/>
              </a:rPr>
              <a:t>Бесполезен для диагностики пищевой аллергии, положительная реакция может проявляться у лошадей без симптомов аллергии</a:t>
            </a:r>
            <a:endParaRPr lang="ru-RU" altLang="en-US" sz="2000">
              <a:latin typeface="Rockwell" panose="02060603020205020403" charset="0"/>
              <a:cs typeface="Rockwell" panose="02060603020205020403" charset="0"/>
            </a:endParaRPr>
          </a:p>
          <a:p>
            <a:pPr marL="0" indent="0">
              <a:buNone/>
            </a:pPr>
            <a:endParaRPr lang="en-US" sz="2000">
              <a:latin typeface="Rockwell" panose="02060603020205020403" charset="0"/>
              <a:cs typeface="Rockwell" panose="02060603020205020403" charset="0"/>
            </a:endParaRPr>
          </a:p>
          <a:p>
            <a:r>
              <a:rPr lang="en-US">
                <a:latin typeface="Rockwell" panose="02060603020205020403" charset="0"/>
                <a:cs typeface="Rockwell" panose="02060603020205020403" charset="0"/>
              </a:rPr>
              <a:t>Патч-тест</a:t>
            </a:r>
            <a:endParaRPr lang="en-US">
              <a:latin typeface="Rockwell" panose="02060603020205020403" charset="0"/>
              <a:cs typeface="Rockwell" panose="02060603020205020403" charset="0"/>
            </a:endParaRPr>
          </a:p>
          <a:p>
            <a:pPr marL="0" indent="0">
              <a:buNone/>
            </a:pPr>
            <a:r>
              <a:rPr lang="ru-RU" altLang="en-US" sz="2000">
                <a:solidFill>
                  <a:srgbClr val="C00000"/>
                </a:solidFill>
                <a:latin typeface="Rockwell" panose="02060603020205020403" charset="0"/>
                <a:cs typeface="Rockwell" panose="02060603020205020403" charset="0"/>
              </a:rPr>
              <a:t>Применяется только для диагностики контактной аллергии</a:t>
            </a:r>
            <a:endParaRPr lang="ru-RU" altLang="en-US" sz="2000">
              <a:latin typeface="Rockwell" panose="02060603020205020403" charset="0"/>
              <a:cs typeface="Rockwell" panose="02060603020205020403" charset="0"/>
            </a:endParaRPr>
          </a:p>
          <a:p>
            <a:pPr marL="0" indent="0">
              <a:buNone/>
            </a:pPr>
            <a:endParaRPr lang="en-US">
              <a:latin typeface="Rockwell" panose="02060603020205020403" charset="0"/>
              <a:cs typeface="Rockwell" panose="02060603020205020403" charset="0"/>
            </a:endParaRPr>
          </a:p>
          <a:p>
            <a:r>
              <a:rPr lang="en-US">
                <a:latin typeface="Rockwell" panose="02060603020205020403" charset="0"/>
                <a:cs typeface="Rockwell" panose="02060603020205020403" charset="0"/>
              </a:rPr>
              <a:t>Импортные внутрикожные аллерготесты</a:t>
            </a:r>
            <a:endParaRPr lang="en-US">
              <a:latin typeface="Rockwell" panose="02060603020205020403" charset="0"/>
              <a:cs typeface="Rockwell" panose="02060603020205020403" charset="0"/>
            </a:endParaRPr>
          </a:p>
          <a:p>
            <a:pPr marL="0" indent="0">
              <a:buNone/>
            </a:pPr>
            <a:r>
              <a:rPr lang="ru-RU" altLang="en-US" sz="2000">
                <a:solidFill>
                  <a:srgbClr val="C00000"/>
                </a:solidFill>
                <a:latin typeface="Rockwell" panose="02060603020205020403" charset="0"/>
                <a:cs typeface="Rockwell" panose="02060603020205020403" charset="0"/>
              </a:rPr>
              <a:t>Имеют высокую стоимость, очень тяжело купить</a:t>
            </a:r>
            <a:endParaRPr lang="ru-RU" altLang="en-US" sz="2000">
              <a:solidFill>
                <a:srgbClr val="C00000"/>
              </a:solidFill>
              <a:latin typeface="Rockwell" panose="02060603020205020403" charset="0"/>
              <a:cs typeface="Rockwell" panose="02060603020205020403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43390" y="3310890"/>
            <a:ext cx="3959860" cy="378841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-1068070" y="62230"/>
            <a:ext cx="1596390" cy="1577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>
                <a:solidFill>
                  <a:schemeClr val="accent1">
                    <a:lumMod val="50000"/>
                  </a:schemeClr>
                </a:solidFill>
                <a:latin typeface="Rockwell" panose="02060603020205020403" charset="0"/>
                <a:cs typeface="Rockwell" panose="02060603020205020403" charset="0"/>
              </a:rPr>
              <a:t>Решение</a:t>
            </a:r>
            <a:endParaRPr lang="ru-RU" altLang="en-US">
              <a:solidFill>
                <a:schemeClr val="accent1">
                  <a:lumMod val="50000"/>
                </a:schemeClr>
              </a:solidFill>
              <a:latin typeface="Rockwell" panose="02060603020205020403" charset="0"/>
              <a:cs typeface="Rockwell" panose="02060603020205020403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p>
            <a:pPr marL="0" indent="0">
              <a:buNone/>
            </a:pPr>
            <a:r>
              <a:rPr lang="en-US">
                <a:latin typeface="Rockwell" panose="02060603020205020403" charset="0"/>
                <a:cs typeface="Rockwell" panose="02060603020205020403" charset="0"/>
              </a:rPr>
              <a:t>Создание отечественных внутрикожных тестов на аллергены для лошадей с наиболее распространенными аллергенами.</a:t>
            </a:r>
            <a:endParaRPr lang="en-US">
              <a:latin typeface="Rockwell" panose="02060603020205020403" charset="0"/>
              <a:cs typeface="Rockwell" panose="02060603020205020403" charset="0"/>
            </a:endParaRPr>
          </a:p>
          <a:p>
            <a:pPr marL="0" indent="0">
              <a:buNone/>
            </a:pPr>
            <a:endParaRPr lang="en-US">
              <a:latin typeface="Rockwell" panose="02060603020205020403" charset="0"/>
              <a:cs typeface="Rockwell" panose="02060603020205020403" charset="0"/>
            </a:endParaRPr>
          </a:p>
          <a:p>
            <a:pPr marL="0" indent="0">
              <a:buNone/>
            </a:pPr>
            <a:r>
              <a:rPr lang="ru-RU" altLang="en-US" sz="2400" b="1">
                <a:latin typeface="Rockwell" panose="02060603020205020403" charset="0"/>
                <a:cs typeface="Rockwell" panose="02060603020205020403" charset="0"/>
              </a:rPr>
              <a:t>Отечественные аллерготесты помогут:</a:t>
            </a:r>
            <a:endParaRPr lang="ru-RU" altLang="en-US" sz="2400">
              <a:latin typeface="Rockwell" panose="02060603020205020403" charset="0"/>
              <a:cs typeface="Rockwell" panose="02060603020205020403" charset="0"/>
            </a:endParaRPr>
          </a:p>
          <a:p>
            <a:r>
              <a:rPr lang="ru-RU" altLang="en-US" sz="2400">
                <a:latin typeface="Rockwell" panose="02060603020205020403" charset="0"/>
                <a:cs typeface="Rockwell" panose="02060603020205020403" charset="0"/>
              </a:rPr>
              <a:t> облегчить работу ветеринарных специалистов при лечении аллергии</a:t>
            </a:r>
            <a:endParaRPr lang="ru-RU" altLang="en-US" sz="2400">
              <a:latin typeface="Rockwell" panose="02060603020205020403" charset="0"/>
              <a:cs typeface="Rockwell" panose="02060603020205020403" charset="0"/>
            </a:endParaRPr>
          </a:p>
          <a:p>
            <a:r>
              <a:rPr lang="ru-RU" altLang="en-US" sz="2400">
                <a:latin typeface="Rockwell" panose="02060603020205020403" charset="0"/>
                <a:cs typeface="Rockwell" panose="02060603020205020403" charset="0"/>
              </a:rPr>
              <a:t> обеспечить возможность выявления наиболее распространенных в нашей местности аллегенов</a:t>
            </a:r>
            <a:endParaRPr lang="ru-RU" altLang="en-US" sz="2400">
              <a:latin typeface="Rockwell" panose="02060603020205020403" charset="0"/>
              <a:cs typeface="Rockwell" panose="02060603020205020403" charset="0"/>
            </a:endParaRPr>
          </a:p>
          <a:p>
            <a:r>
              <a:rPr lang="ru-RU" altLang="en-US" sz="2400">
                <a:latin typeface="Rockwell" panose="02060603020205020403" charset="0"/>
                <a:cs typeface="Rockwell" panose="02060603020205020403" charset="0"/>
              </a:rPr>
              <a:t>снизить затраты на лечение.</a:t>
            </a:r>
            <a:endParaRPr lang="ru-RU" altLang="en-US" sz="2400">
              <a:latin typeface="Rockwell" panose="02060603020205020403" charset="0"/>
              <a:cs typeface="Rockwell" panose="02060603020205020403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-1068070" y="62230"/>
            <a:ext cx="1596390" cy="1577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790565" y="5695315"/>
            <a:ext cx="3959860" cy="378841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697720" y="410210"/>
            <a:ext cx="948055" cy="95948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>
                <a:solidFill>
                  <a:schemeClr val="accent1">
                    <a:lumMod val="50000"/>
                  </a:schemeClr>
                </a:solidFill>
                <a:latin typeface="Rockwell" panose="02060603020205020403" charset="0"/>
                <a:cs typeface="Rockwell" panose="02060603020205020403" charset="0"/>
              </a:rPr>
              <a:t>Актуальность проблемы</a:t>
            </a:r>
            <a:endParaRPr lang="ru-RU" altLang="en-US">
              <a:solidFill>
                <a:schemeClr val="accent1">
                  <a:lumMod val="50000"/>
                </a:schemeClr>
              </a:solidFill>
              <a:latin typeface="Rockwell" panose="02060603020205020403" charset="0"/>
              <a:cs typeface="Rockwell" panose="02060603020205020403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p>
            <a:pPr marL="0" indent="0">
              <a:buNone/>
            </a:pPr>
            <a:r>
              <a:rPr lang="ru-RU" altLang="en-US">
                <a:latin typeface="Rockwell" panose="02060603020205020403" charset="0"/>
                <a:cs typeface="Rockwell" panose="02060603020205020403" charset="0"/>
              </a:rPr>
              <a:t>Реакции гиперчувствительности и аллергии у лошадей становятся все более распространенной проблемой. В зависимости от региона аллергии могут составлять значительную часть кожных заболеваний. </a:t>
            </a:r>
            <a:endParaRPr lang="ru-RU" altLang="en-US">
              <a:latin typeface="Rockwell" panose="02060603020205020403" charset="0"/>
              <a:cs typeface="Rockwell" panose="02060603020205020403" charset="0"/>
            </a:endParaRPr>
          </a:p>
          <a:p>
            <a:pPr marL="0" indent="0">
              <a:buNone/>
            </a:pPr>
            <a:endParaRPr lang="ru-RU" altLang="en-US">
              <a:latin typeface="Rockwell" panose="02060603020205020403" charset="0"/>
              <a:cs typeface="Rockwell" panose="02060603020205020403" charset="0"/>
            </a:endParaRPr>
          </a:p>
          <a:p>
            <a:pPr marL="0" indent="0">
              <a:buNone/>
            </a:pPr>
            <a:r>
              <a:rPr lang="ru-RU" altLang="en-US">
                <a:latin typeface="Rockwell" panose="02060603020205020403" charset="0"/>
                <a:cs typeface="Rockwell" panose="02060603020205020403" charset="0"/>
              </a:rPr>
              <a:t>Хронический и рецидивоирующий характер большинства аллергических заболеваний сильно снижает качество жизни лошадей.</a:t>
            </a:r>
            <a:endParaRPr lang="ru-RU" altLang="en-US">
              <a:latin typeface="Rockwell" panose="02060603020205020403" charset="0"/>
              <a:cs typeface="Rockwell" panose="02060603020205020403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-1068070" y="62230"/>
            <a:ext cx="1596390" cy="1577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112635" y="5039995"/>
            <a:ext cx="3959860" cy="378841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2938780" cy="1325880"/>
          </a:xfrm>
        </p:spPr>
        <p:txBody>
          <a:bodyPr/>
          <a:p>
            <a:r>
              <a:rPr lang="ru-RU" altLang="en-US">
                <a:solidFill>
                  <a:schemeClr val="accent1">
                    <a:lumMod val="50000"/>
                  </a:schemeClr>
                </a:solidFill>
                <a:latin typeface="Rockwell" panose="02060603020205020403" charset="0"/>
                <a:cs typeface="Rockwell" panose="02060603020205020403" charset="0"/>
              </a:rPr>
              <a:t>Команда</a:t>
            </a:r>
            <a:endParaRPr lang="ru-RU" altLang="en-US">
              <a:solidFill>
                <a:schemeClr val="accent1">
                  <a:lumMod val="50000"/>
                </a:schemeClr>
              </a:solidFill>
              <a:latin typeface="Rockwell" panose="02060603020205020403" charset="0"/>
              <a:cs typeface="Rockwell" panose="02060603020205020403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4817745" y="1221105"/>
            <a:ext cx="2206625" cy="3102610"/>
          </a:xfrm>
          <a:prstGeom prst="ellipse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486535" y="1917700"/>
            <a:ext cx="2157730" cy="3165475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8198485" y="1917065"/>
            <a:ext cx="2233930" cy="3166110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4" name="Text Box 13"/>
          <p:cNvSpPr txBox="1"/>
          <p:nvPr/>
        </p:nvSpPr>
        <p:spPr>
          <a:xfrm>
            <a:off x="5263515" y="4620260"/>
            <a:ext cx="1665605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>
                <a:latin typeface="Rockwell" panose="02060603020205020403" charset="0"/>
                <a:cs typeface="Rockwell" panose="02060603020205020403" charset="0"/>
              </a:rPr>
              <a:t>Александра Соловьёва</a:t>
            </a:r>
            <a:endParaRPr lang="ru-RU" altLang="en-US">
              <a:latin typeface="Rockwell" panose="02060603020205020403" charset="0"/>
              <a:cs typeface="Rockwell" panose="02060603020205020403" charset="0"/>
            </a:endParaRPr>
          </a:p>
          <a:p>
            <a:r>
              <a:rPr lang="ru-RU" altLang="en-US" sz="1400">
                <a:solidFill>
                  <a:schemeClr val="accent1">
                    <a:lumMod val="50000"/>
                  </a:schemeClr>
                </a:solidFill>
                <a:latin typeface="Rockwell" panose="02060603020205020403" charset="0"/>
                <a:cs typeface="Rockwell" panose="02060603020205020403" charset="0"/>
              </a:rPr>
              <a:t>лидер команды</a:t>
            </a:r>
            <a:endParaRPr lang="ru-RU" altLang="en-US" sz="1400">
              <a:solidFill>
                <a:schemeClr val="accent1">
                  <a:lumMod val="50000"/>
                </a:schemeClr>
              </a:solidFill>
              <a:latin typeface="Rockwell" panose="02060603020205020403" charset="0"/>
              <a:cs typeface="Rockwell" panose="02060603020205020403" charset="0"/>
            </a:endParaRPr>
          </a:p>
          <a:p>
            <a:r>
              <a:rPr lang="ru-RU" altLang="en-US" sz="1400">
                <a:solidFill>
                  <a:schemeClr val="accent1">
                    <a:lumMod val="50000"/>
                  </a:schemeClr>
                </a:solidFill>
                <a:latin typeface="Rockwell" panose="02060603020205020403" charset="0"/>
                <a:cs typeface="Rockwell" panose="02060603020205020403" charset="0"/>
              </a:rPr>
              <a:t>студентка 1 курса ФВМ</a:t>
            </a:r>
            <a:endParaRPr lang="ru-RU" altLang="en-US" sz="1400">
              <a:solidFill>
                <a:schemeClr val="accent1">
                  <a:lumMod val="50000"/>
                </a:schemeClr>
              </a:solidFill>
              <a:latin typeface="Rockwell" panose="02060603020205020403" charset="0"/>
              <a:cs typeface="Rockwell" panose="02060603020205020403" charset="0"/>
            </a:endParaRPr>
          </a:p>
        </p:txBody>
      </p:sp>
      <p:sp>
        <p:nvSpPr>
          <p:cNvPr id="15" name="Text Box 14"/>
          <p:cNvSpPr txBox="1"/>
          <p:nvPr/>
        </p:nvSpPr>
        <p:spPr>
          <a:xfrm>
            <a:off x="8615045" y="5205095"/>
            <a:ext cx="1499870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>
                <a:latin typeface="Rockwell" panose="02060603020205020403" charset="0"/>
                <a:cs typeface="Rockwell" panose="02060603020205020403" charset="0"/>
              </a:rPr>
              <a:t>Ирина</a:t>
            </a:r>
            <a:endParaRPr lang="ru-RU" altLang="en-US">
              <a:latin typeface="Rockwell" panose="02060603020205020403" charset="0"/>
              <a:cs typeface="Rockwell" panose="02060603020205020403" charset="0"/>
            </a:endParaRPr>
          </a:p>
          <a:p>
            <a:r>
              <a:rPr lang="ru-RU" altLang="en-US">
                <a:latin typeface="Rockwell" panose="02060603020205020403" charset="0"/>
                <a:cs typeface="Rockwell" panose="02060603020205020403" charset="0"/>
              </a:rPr>
              <a:t>Замиралова</a:t>
            </a:r>
            <a:endParaRPr lang="ru-RU" altLang="en-US">
              <a:latin typeface="Rockwell" panose="02060603020205020403" charset="0"/>
              <a:cs typeface="Rockwell" panose="02060603020205020403" charset="0"/>
            </a:endParaRPr>
          </a:p>
          <a:p>
            <a:r>
              <a:rPr lang="ru-RU" altLang="en-US" sz="1400">
                <a:solidFill>
                  <a:schemeClr val="accent1">
                    <a:lumMod val="50000"/>
                  </a:schemeClr>
                </a:solidFill>
                <a:latin typeface="Rockwell" panose="02060603020205020403" charset="0"/>
                <a:cs typeface="Rockwell" panose="02060603020205020403" charset="0"/>
              </a:rPr>
              <a:t>студентка 1 курса кин. колледжа</a:t>
            </a:r>
            <a:endParaRPr lang="ru-RU" altLang="en-US" sz="1400">
              <a:solidFill>
                <a:schemeClr val="accent1">
                  <a:lumMod val="50000"/>
                </a:schemeClr>
              </a:solidFill>
              <a:latin typeface="Rockwell" panose="02060603020205020403" charset="0"/>
              <a:cs typeface="Rockwell" panose="02060603020205020403" charset="0"/>
            </a:endParaRPr>
          </a:p>
        </p:txBody>
      </p:sp>
      <p:sp>
        <p:nvSpPr>
          <p:cNvPr id="16" name="Text Box 15"/>
          <p:cNvSpPr txBox="1"/>
          <p:nvPr/>
        </p:nvSpPr>
        <p:spPr>
          <a:xfrm>
            <a:off x="2067560" y="5205095"/>
            <a:ext cx="170942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>
                <a:latin typeface="Rockwell" panose="02060603020205020403" charset="0"/>
                <a:cs typeface="Rockwell" panose="02060603020205020403" charset="0"/>
              </a:rPr>
              <a:t>Полина</a:t>
            </a:r>
            <a:endParaRPr lang="ru-RU" altLang="en-US">
              <a:latin typeface="Rockwell" panose="02060603020205020403" charset="0"/>
              <a:cs typeface="Rockwell" panose="02060603020205020403" charset="0"/>
            </a:endParaRPr>
          </a:p>
          <a:p>
            <a:r>
              <a:rPr lang="ru-RU" altLang="en-US">
                <a:latin typeface="Rockwell" panose="02060603020205020403" charset="0"/>
                <a:cs typeface="Rockwell" panose="02060603020205020403" charset="0"/>
              </a:rPr>
              <a:t>Линник</a:t>
            </a:r>
            <a:endParaRPr lang="ru-RU" altLang="en-US">
              <a:latin typeface="Rockwell" panose="02060603020205020403" charset="0"/>
              <a:cs typeface="Rockwell" panose="02060603020205020403" charset="0"/>
            </a:endParaRPr>
          </a:p>
          <a:p>
            <a:r>
              <a:rPr lang="ru-RU" altLang="en-US" sz="1400">
                <a:solidFill>
                  <a:schemeClr val="accent1">
                    <a:lumMod val="50000"/>
                  </a:schemeClr>
                </a:solidFill>
                <a:latin typeface="Rockwell" panose="02060603020205020403" charset="0"/>
                <a:cs typeface="Rockwell" panose="02060603020205020403" charset="0"/>
              </a:rPr>
              <a:t>студентка 1 курса ФВМ</a:t>
            </a:r>
            <a:endParaRPr lang="ru-RU" altLang="en-US" sz="1400">
              <a:solidFill>
                <a:schemeClr val="accent1">
                  <a:lumMod val="50000"/>
                </a:schemeClr>
              </a:solidFill>
              <a:latin typeface="Rockwell" panose="02060603020205020403" charset="0"/>
              <a:cs typeface="Rockwell" panose="02060603020205020403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-1068070" y="62230"/>
            <a:ext cx="1596390" cy="1577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1745</Words>
  <Application>WPS Presentation</Application>
  <PresentationFormat>Widescreen</PresentationFormat>
  <Paragraphs>57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Arial</vt:lpstr>
      <vt:lpstr>SimSun</vt:lpstr>
      <vt:lpstr>Wingdings</vt:lpstr>
      <vt:lpstr>Rockwell</vt:lpstr>
      <vt:lpstr>Calibri</vt:lpstr>
      <vt:lpstr>Microsoft YaHei</vt:lpstr>
      <vt:lpstr>Arial Unicode MS</vt:lpstr>
      <vt:lpstr>Calibri Light</vt:lpstr>
      <vt:lpstr>Office Theme</vt:lpstr>
      <vt:lpstr>Внутрикожные тесты на аллергены для лошадей</vt:lpstr>
      <vt:lpstr>Пользователь и его проблема</vt:lpstr>
      <vt:lpstr>Как уже решается проблема</vt:lpstr>
      <vt:lpstr>Решение</vt:lpstr>
      <vt:lpstr>Актуальность проблемы</vt:lpstr>
      <vt:lpstr>Команда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Внутрикожные тесты на аллергены для лошадей</dc:title>
  <dc:creator>home</dc:creator>
  <cp:lastModifiedBy>Александра Соловьёва</cp:lastModifiedBy>
  <cp:revision>5</cp:revision>
  <dcterms:created xsi:type="dcterms:W3CDTF">2024-10-25T18:10:00Z</dcterms:created>
  <dcterms:modified xsi:type="dcterms:W3CDTF">2024-11-16T09:49:48Z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0597009B43C545DBBAADF84771E802B9_11</vt:lpwstr>
  </property>
  <property fmtid="{D5CDD505-2E9C-101B-9397-08002B2CF9AE}" pid="3" name="KSOProductBuildVer">
    <vt:lpwstr>1033-12.2.0.18607</vt:lpwstr>
  </property>
</Properties>
</file>