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75" d="100"/>
          <a:sy n="75" d="100"/>
        </p:scale>
        <p:origin x="874" y="43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presProps" Target="presProps.xml" /><Relationship Id="rId20" Type="http://schemas.openxmlformats.org/officeDocument/2006/relationships/tableStyles" Target="tableStyles.xml" /><Relationship Id="rId21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7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 flipH="0" flipV="0"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 flipH="0" flipV="0">
            <a:off x="282938" y="1352966"/>
            <a:ext cx="11626482" cy="1754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sz="3600" b="1" i="0" u="none">
                <a:solidFill>
                  <a:schemeClr val="bg1"/>
                </a:solidFill>
                <a:latin typeface="Open Sans Extrabold"/>
                <a:ea typeface="Open Sans Extrabold"/>
                <a:cs typeface="Open Sans Extrabold"/>
              </a:rPr>
              <a:t> </a:t>
            </a:r>
            <a:r>
              <a:rPr sz="3600" b="1" i="0" u="none">
                <a:solidFill>
                  <a:schemeClr val="bg1"/>
                </a:solidFill>
                <a:latin typeface="Open Sans Extrabold"/>
                <a:ea typeface="Open Sans Extrabold"/>
                <a:cs typeface="Open Sans Extrabold"/>
              </a:rPr>
              <a:t>Разработка приложения для альтернативной сдачи физкультуры в ТюмГу</a:t>
            </a:r>
            <a:r>
              <a:rPr sz="36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.</a:t>
            </a:r>
            <a:endParaRPr sz="3600"/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0" y="3230699"/>
            <a:ext cx="6180458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Liberation Sans"/>
                <a:ea typeface="Liberation Sans"/>
                <a:cs typeface="Liberation Sans"/>
              </a:rPr>
              <a:t>помощь студентам в сдачи зачета по физкультуре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 flipH="0" flipV="0">
            <a:off x="477224" y="1219199"/>
            <a:ext cx="2746249" cy="3468793"/>
          </a:xfrm>
          <a:prstGeom prst="rect">
            <a:avLst/>
          </a:prstGeom>
          <a:blipFill>
            <a:blip r:embed="rId2"/>
            <a:stretch/>
          </a:blipFill>
          <a:ln w="12700" cap="flat" cmpd="sng" algn="ctr">
            <a:solidFill>
              <a:srgbClr val="08C8D6"/>
            </a:solidFill>
            <a:prstDash val="solid"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582240" y="4802294"/>
            <a:ext cx="2302264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Сидорова Татьяна</a:t>
            </a: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 flipH="0" flipV="0">
            <a:off x="3648883" y="3062880"/>
            <a:ext cx="2493237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Виктория Ежаченко</a:t>
            </a:r>
            <a:endParaRPr/>
          </a:p>
        </p:txBody>
      </p:sp>
      <p:sp>
        <p:nvSpPr>
          <p:cNvPr id="2126342941" name=""/>
          <p:cNvSpPr/>
          <p:nvPr/>
        </p:nvSpPr>
        <p:spPr bwMode="auto">
          <a:xfrm flipH="0" flipV="0">
            <a:off x="4065504" y="761844"/>
            <a:ext cx="1659994" cy="2191750"/>
          </a:xfrm>
          <a:prstGeom prst="rect">
            <a:avLst/>
          </a:prstGeom>
          <a:blipFill>
            <a:blip r:embed="rId3"/>
            <a:srcRect l="6936" t="18671" r="6192" b="0"/>
            <a:stretch/>
          </a:blipFill>
          <a:ln w="12700" cap="flat" cmpd="sng" algn="ctr">
            <a:solidFill>
              <a:srgbClr val="08C8D6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2801249" name="TextBox 11"/>
          <p:cNvSpPr txBox="1"/>
          <p:nvPr/>
        </p:nvSpPr>
        <p:spPr bwMode="auto">
          <a:xfrm flipH="0" flipV="0">
            <a:off x="6408441" y="3062880"/>
            <a:ext cx="2793518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Елизавета Нифедова</a:t>
            </a:r>
            <a:endParaRPr/>
          </a:p>
        </p:txBody>
      </p:sp>
      <p:sp>
        <p:nvSpPr>
          <p:cNvPr id="210462129" name=""/>
          <p:cNvSpPr/>
          <p:nvPr/>
        </p:nvSpPr>
        <p:spPr bwMode="auto">
          <a:xfrm flipH="0" flipV="0">
            <a:off x="6698394" y="761844"/>
            <a:ext cx="1783590" cy="2191750"/>
          </a:xfrm>
          <a:prstGeom prst="rect">
            <a:avLst/>
          </a:prstGeom>
          <a:blipFill>
            <a:blip r:embed="rId4"/>
            <a:stretch/>
          </a:blipFill>
          <a:ln w="12700" cap="flat" cmpd="sng" algn="ctr">
            <a:solidFill>
              <a:srgbClr val="08C8D6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40841576" name="TextBox 11"/>
          <p:cNvSpPr txBox="1"/>
          <p:nvPr/>
        </p:nvSpPr>
        <p:spPr bwMode="auto">
          <a:xfrm flipH="0" flipV="0">
            <a:off x="9274230" y="2953595"/>
            <a:ext cx="2376488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Дарья Смолий</a:t>
            </a:r>
            <a:endParaRPr/>
          </a:p>
        </p:txBody>
      </p:sp>
      <p:sp>
        <p:nvSpPr>
          <p:cNvPr id="533319753" name=""/>
          <p:cNvSpPr/>
          <p:nvPr/>
        </p:nvSpPr>
        <p:spPr bwMode="auto">
          <a:xfrm flipH="0" flipV="0">
            <a:off x="9351540" y="761844"/>
            <a:ext cx="2069908" cy="2191750"/>
          </a:xfrm>
          <a:prstGeom prst="rect">
            <a:avLst/>
          </a:prstGeom>
          <a:blipFill>
            <a:blip r:embed="rId5"/>
            <a:stretch/>
          </a:blipFill>
          <a:ln w="12700" cap="flat" cmpd="sng" algn="ctr">
            <a:solidFill>
              <a:srgbClr val="08C8D6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3452171" name="TextBox 11"/>
          <p:cNvSpPr txBox="1"/>
          <p:nvPr/>
        </p:nvSpPr>
        <p:spPr bwMode="auto">
          <a:xfrm flipH="0" flipV="0">
            <a:off x="4560527" y="6210299"/>
            <a:ext cx="2121493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Дарья Гусева</a:t>
            </a:r>
            <a:endParaRPr/>
          </a:p>
        </p:txBody>
      </p:sp>
      <p:sp>
        <p:nvSpPr>
          <p:cNvPr id="812148605" name=""/>
          <p:cNvSpPr/>
          <p:nvPr/>
        </p:nvSpPr>
        <p:spPr bwMode="auto">
          <a:xfrm flipH="0" flipV="0">
            <a:off x="4706324" y="3681472"/>
            <a:ext cx="1829898" cy="2528827"/>
          </a:xfrm>
          <a:prstGeom prst="rect">
            <a:avLst/>
          </a:prstGeom>
          <a:blipFill>
            <a:blip r:embed="rId6"/>
            <a:srcRect l="6102" t="9904" r="4266" b="0"/>
            <a:stretch/>
          </a:blipFill>
          <a:ln w="12700" cap="flat" cmpd="sng" algn="ctr">
            <a:solidFill>
              <a:srgbClr val="00E4F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1128579792" name="TextBox 11"/>
          <p:cNvSpPr txBox="1"/>
          <p:nvPr/>
        </p:nvSpPr>
        <p:spPr bwMode="auto">
          <a:xfrm flipH="0" flipV="0">
            <a:off x="9320184" y="6210299"/>
            <a:ext cx="2378287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Алина Хижняк</a:t>
            </a:r>
            <a:endParaRPr/>
          </a:p>
        </p:txBody>
      </p:sp>
      <p:sp>
        <p:nvSpPr>
          <p:cNvPr id="1344586303" name=""/>
          <p:cNvSpPr/>
          <p:nvPr/>
        </p:nvSpPr>
        <p:spPr bwMode="auto">
          <a:xfrm flipH="0" flipV="0">
            <a:off x="9459301" y="3652896"/>
            <a:ext cx="1962147" cy="2557402"/>
          </a:xfrm>
          <a:prstGeom prst="rect">
            <a:avLst/>
          </a:prstGeom>
          <a:blipFill>
            <a:blip r:embed="rId7"/>
            <a:stretch/>
          </a:blipFill>
          <a:ln w="12700" cap="flat" cmpd="sng" algn="ctr">
            <a:solidFill>
              <a:srgbClr val="00E4F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219375271" name=""/>
          <p:cNvSpPr txBox="1"/>
          <p:nvPr/>
        </p:nvSpPr>
        <p:spPr bwMode="auto">
          <a:xfrm flipH="0" flipV="0">
            <a:off x="1220174" y="5168412"/>
            <a:ext cx="1251804" cy="27467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2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лидер команды</a:t>
            </a:r>
            <a:endParaRPr sz="1600"/>
          </a:p>
        </p:txBody>
      </p:sp>
      <p:sp>
        <p:nvSpPr>
          <p:cNvPr id="1691390422" name=""/>
          <p:cNvSpPr txBox="1"/>
          <p:nvPr/>
        </p:nvSpPr>
        <p:spPr bwMode="auto">
          <a:xfrm flipH="0" flipV="0">
            <a:off x="7179789" y="3319714"/>
            <a:ext cx="820802" cy="27467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2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финансит</a:t>
            </a:r>
            <a:endParaRPr sz="1200" b="1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68495504" name=""/>
          <p:cNvSpPr txBox="1"/>
          <p:nvPr/>
        </p:nvSpPr>
        <p:spPr bwMode="auto">
          <a:xfrm flipH="0" flipV="0">
            <a:off x="4294397" y="3337378"/>
            <a:ext cx="823854" cy="27467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2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дизайнер</a:t>
            </a:r>
            <a:r>
              <a:rPr/>
              <a:t> </a:t>
            </a:r>
            <a:endParaRPr/>
          </a:p>
        </p:txBody>
      </p:sp>
      <p:sp>
        <p:nvSpPr>
          <p:cNvPr id="691176664" name=""/>
          <p:cNvSpPr txBox="1"/>
          <p:nvPr/>
        </p:nvSpPr>
        <p:spPr bwMode="auto">
          <a:xfrm flipH="0" flipV="0">
            <a:off x="9984243" y="3337378"/>
            <a:ext cx="804503" cy="27467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2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редактор</a:t>
            </a:r>
            <a:endParaRPr sz="1200" b="1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43804453" name=""/>
          <p:cNvSpPr txBox="1"/>
          <p:nvPr/>
        </p:nvSpPr>
        <p:spPr bwMode="auto">
          <a:xfrm flipH="0" flipV="0">
            <a:off x="5369533" y="6576418"/>
            <a:ext cx="711932" cy="27467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2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анкетер</a:t>
            </a:r>
            <a:endParaRPr/>
          </a:p>
        </p:txBody>
      </p:sp>
      <p:sp>
        <p:nvSpPr>
          <p:cNvPr id="1357662663" name=""/>
          <p:cNvSpPr txBox="1"/>
          <p:nvPr/>
        </p:nvSpPr>
        <p:spPr bwMode="auto">
          <a:xfrm flipH="0" flipV="0">
            <a:off x="9984243" y="6576418"/>
            <a:ext cx="1223825" cy="27467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2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генератор идей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327871" y="1319510"/>
            <a:ext cx="5789002" cy="4206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latin typeface="Arial"/>
                <a:cs typeface="Arial"/>
              </a:rPr>
              <a:t>Проблема</a:t>
            </a:r>
            <a:r>
              <a:rPr lang="ru-RU">
                <a:latin typeface="Arial"/>
                <a:cs typeface="Arial"/>
              </a:rPr>
              <a:t>: </a:t>
            </a: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Более 60% студентам ТюмГу неудобно посещать физкультуру во внеурочное время по разным причинам (отсутствие времени, большое расстояние от дома, занятость). Возможность купить абонемент в спортзал есть далеко не у каждого.</a:t>
            </a:r>
            <a:b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</a:b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 результате у них появляются задолженности по предмету и проблемы в дальнейшем обучении.</a:t>
            </a:r>
            <a:endParaRPr sz="1800"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В настоящее время эту проблему практически никак не решают.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6228081" y="1458410"/>
            <a:ext cx="5265580" cy="356930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  <a:prstDash val="lgDash"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TextBox 16"/>
          <p:cNvSpPr txBox="1"/>
          <p:nvPr/>
        </p:nvSpPr>
        <p:spPr bwMode="auto">
          <a:xfrm>
            <a:off x="7295985" y="5241949"/>
            <a:ext cx="3238362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>
                <a:latin typeface="Arial"/>
                <a:cs typeface="Arial"/>
              </a:rPr>
              <a:t>Статистика</a:t>
            </a:r>
            <a:endParaRPr/>
          </a:p>
        </p:txBody>
      </p:sp>
      <p:pic>
        <p:nvPicPr>
          <p:cNvPr id="418211031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6228081" y="1735281"/>
            <a:ext cx="5265579" cy="30764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 flipH="0" flipV="0">
            <a:off x="115274" y="1458408"/>
            <a:ext cx="4002220" cy="3877517"/>
          </a:xfrm>
          <a:prstGeom prst="rect">
            <a:avLst/>
          </a:prstGeom>
          <a:blipFill>
            <a:blip r:embed="rId2"/>
            <a:srcRect l="12694" t="0" r="19012" b="0"/>
            <a:stretch/>
          </a:blip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 flipH="0" flipV="0">
            <a:off x="4403246" y="1039304"/>
            <a:ext cx="7754924" cy="5578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b="1" strike="noStrike" cap="none" spc="0">
                <a:solidFill>
                  <a:srgbClr val="002060"/>
                </a:solidFill>
                <a:latin typeface="Arial"/>
                <a:cs typeface="Arial"/>
              </a:rPr>
              <a:t>Общие характеристики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Ректор ТюмГУ.</a:t>
            </a: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b="1" strike="noStrike" cap="none" spc="0">
                <a:solidFill>
                  <a:srgbClr val="002060"/>
                </a:solidFill>
                <a:latin typeface="Arial"/>
                <a:cs typeface="Arial"/>
              </a:rPr>
              <a:t>Проблемы и потребности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 </a:t>
            </a: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Успеваемость студентов Тюмгу по физкультуре снижается с каждым семестром (об этом говорит число отработчиков). Ректору Тюмгу необходимо найти способ сократить число пересдач по физкультуре, чтобы повысить общую успеваемость университета.</a:t>
            </a: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b="1" strike="noStrike" cap="none" spc="0">
                <a:solidFill>
                  <a:srgbClr val="002060"/>
                </a:solidFill>
                <a:latin typeface="Arial"/>
                <a:cs typeface="Arial"/>
              </a:rPr>
              <a:t>Продукты</a:t>
            </a:r>
            <a:r>
              <a:rPr lang="ru-RU" b="1" strike="noStrike" cap="none" spc="0">
                <a:solidFill>
                  <a:srgbClr val="002060"/>
                </a:solidFill>
                <a:latin typeface="Arial"/>
                <a:cs typeface="Arial"/>
              </a:rPr>
              <a:t>, которые сейчас использует для решения проблемы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 </a:t>
            </a: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данный момент в ТюмГУ имеется возможность заключить договор со спортивными залами и принести отчет о проведенных там часах.</a:t>
            </a:r>
            <a:endParaRPr sz="1800"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sz="18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b="1" strike="noStrike" cap="none" spc="0">
                <a:solidFill>
                  <a:srgbClr val="002060"/>
                </a:solidFill>
                <a:latin typeface="Arial"/>
                <a:cs typeface="Arial"/>
              </a:rPr>
              <a:t>Причины</a:t>
            </a:r>
            <a:r>
              <a:rPr lang="ru-RU" b="1" strike="noStrike" cap="none" spc="0">
                <a:solidFill>
                  <a:srgbClr val="002060"/>
                </a:solidFill>
                <a:latin typeface="Arial"/>
                <a:cs typeface="Arial"/>
              </a:rPr>
              <a:t>, по которым текущие решения «не работают»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 </a:t>
            </a: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Не у всех студентов ТюмГУ есть возможность приобрести абонемент в спортзал, так как это достаточно дорого.</a:t>
            </a:r>
            <a:endParaRPr sz="1800"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b="1" strike="noStrike" cap="none" spc="0">
                <a:solidFill>
                  <a:srgbClr val="002060"/>
                </a:solidFill>
                <a:latin typeface="Arial"/>
                <a:cs typeface="Arial"/>
              </a:rPr>
              <a:t>Благополучатели проекта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 Студенты ТюмГУ</a:t>
            </a:r>
            <a:endParaRPr b="0" strike="noStrike" cap="none" spc="0"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 flipH="0" flipV="0">
            <a:off x="327871" y="1700510"/>
            <a:ext cx="6647562" cy="3688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rgbClr val="002060"/>
                </a:solidFill>
                <a:latin typeface="Arial"/>
                <a:cs typeface="Arial"/>
              </a:rPr>
              <a:t>Предлагаемая идея</a:t>
            </a:r>
            <a:r>
              <a:rPr lang="ru-RU" sz="2000" b="1">
                <a:solidFill>
                  <a:srgbClr val="002060"/>
                </a:solidFill>
                <a:latin typeface="Arial"/>
                <a:cs typeface="Arial"/>
              </a:rPr>
              <a:t>:</a:t>
            </a:r>
            <a:endParaRPr sz="2000" b="1">
              <a:solidFill>
                <a:srgbClr val="002060"/>
              </a:solidFill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Разработка приложения для альтернативного закрытия физкультуры поможет студентам экономить время, заниматься в комфортной обстановке, не накапливать долги по учёбе.</a:t>
            </a: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Liberation Sans"/>
                <a:ea typeface="Liberation Sans"/>
                <a:cs typeface="Liberation Sans"/>
              </a:rPr>
              <a:t>Мы сможем 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Liberation Sans"/>
                <a:ea typeface="Liberation Sans"/>
                <a:cs typeface="Liberation Sans"/>
              </a:rPr>
              <a:t>реализовать проект в период до 3-х лет, за сумму до </a:t>
            </a:r>
            <a:r>
              <a:rPr lang="ru-RU" i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/>
                <a:ea typeface="Liberation Sans"/>
                <a:cs typeface="Liberation Sans"/>
              </a:rPr>
              <a:t>1 млн р</a:t>
            </a:r>
            <a:r>
              <a:rPr lang="ru-RU" i="0">
                <a:latin typeface="Liberation Sans"/>
                <a:ea typeface="Liberation Sans"/>
                <a:cs typeface="Liberation Sans"/>
              </a:rPr>
              <a:t>ублей</a:t>
            </a:r>
            <a:r>
              <a:rPr lang="ru-RU" i="1">
                <a:latin typeface="Liberation Sans"/>
                <a:ea typeface="Liberation Sans"/>
                <a:cs typeface="Liberation Sans"/>
              </a:rPr>
              <a:t>,</a:t>
            </a:r>
            <a:r>
              <a:rPr lang="ru-RU">
                <a:latin typeface="Liberation Sans"/>
                <a:ea typeface="Liberation Sans"/>
                <a:cs typeface="Liberation Sans"/>
              </a:rPr>
              <a:t> силами нашей команды.</a:t>
            </a:r>
            <a:endParaRPr>
              <a:latin typeface="Liberation Sans"/>
              <a:cs typeface="Liberation Sans"/>
            </a:endParaRPr>
          </a:p>
          <a:p>
            <a:pPr>
              <a:defRPr/>
            </a:pPr>
            <a:endParaRPr>
              <a:latin typeface="Liberation Sans"/>
              <a:cs typeface="Liberation Sans"/>
            </a:endParaRPr>
          </a:p>
        </p:txBody>
      </p:sp>
      <p:pic>
        <p:nvPicPr>
          <p:cNvPr id="567180887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6458924" y="1005374"/>
            <a:ext cx="5700224" cy="57002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 flipH="0" flipV="0">
            <a:off x="143849" y="1287780"/>
            <a:ext cx="4817743" cy="4282438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030887" y="5653641"/>
            <a:ext cx="3043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Примеры внешнего вида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 flipH="0" flipV="0">
            <a:off x="5104468" y="807084"/>
            <a:ext cx="7243772" cy="5547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rgbClr val="002060"/>
                </a:solidFill>
                <a:latin typeface="Arial"/>
                <a:ea typeface="Arial"/>
                <a:cs typeface="Arial"/>
              </a:rPr>
              <a:t>Продукт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Liberation Sans"/>
                <a:ea typeface="Liberation Sans"/>
                <a:cs typeface="Liberation Sans"/>
              </a:rPr>
              <a:t>Приложение для бега ТюмГУ.</a:t>
            </a:r>
            <a:endParaRPr>
              <a:latin typeface="Liberation Sans"/>
              <a:cs typeface="Liberation San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rgbClr val="002060"/>
                </a:solidFill>
                <a:latin typeface="Arial"/>
                <a:ea typeface="Arial"/>
                <a:cs typeface="Arial"/>
              </a:rPr>
              <a:t>Основные функции / возможности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</a:t>
            </a: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Приложение по типу шагомера. Интерфейс для студентов и преподавателей- пробежал нужное кол-во поставили баллы.</a:t>
            </a:r>
            <a:endParaRPr sz="18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rgbClr val="002060"/>
                </a:solidFill>
                <a:latin typeface="Arial"/>
                <a:ea typeface="Arial"/>
                <a:cs typeface="Arial"/>
              </a:rPr>
              <a:t>Сценарий использования</a:t>
            </a:r>
            <a:r>
              <a:rPr lang="ru-RU" sz="18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: Приложение будет иметь два раздела: сам бег, список выполненных пробежек для студентов, и список студентов, выполнивших норму, для преподавателей. Приложение будет отслеживать скорость передвижения и автоматически не засчитывать пройденное расстояние, если человек остановился на более чем 10 минут.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Зеленым цветом будут указаны пробежки, просмотренные преподавателем, желтые - находятся на проверке. Для преподавателей будет только один раздел - список студентов, которые выполнили норму. Так же для них будут сделаны отдельные фильтры - институт, направление подготовки, курс, алфавитный порядок для простоты и удобства выставления баллов в MODEUS.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10009533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143849" y="1287780"/>
            <a:ext cx="2408871" cy="4282438"/>
          </a:xfrm>
          <a:prstGeom prst="rect">
            <a:avLst/>
          </a:prstGeom>
        </p:spPr>
      </p:pic>
      <p:pic>
        <p:nvPicPr>
          <p:cNvPr id="644110062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2552721" y="1287780"/>
            <a:ext cx="2408871" cy="42824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 flipH="0" flipV="0">
            <a:off x="492006" y="922650"/>
            <a:ext cx="11444190" cy="5730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Технологии, используемые в решении:</a:t>
            </a:r>
            <a:endParaRPr sz="20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</a:t>
            </a: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i="0" u="none">
                <a:solidFill>
                  <a:srgbClr val="002060"/>
                </a:solidFill>
                <a:latin typeface="Liberation Sans"/>
                <a:ea typeface="Liberation Sans"/>
                <a:cs typeface="Liberation Sans"/>
              </a:rPr>
              <a:t>GPS-технология</a:t>
            </a: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: Для определения местоположения студентов во время беговых тренировок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</a:t>
            </a: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Она позволяет точно определить координаты пользователя и использовать их для расчета пройденного расстояния и скорости.</a:t>
            </a:r>
            <a:b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endParaRPr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</a:t>
            </a:r>
            <a:r>
              <a:rPr lang="ru-RU" sz="1400" b="1" i="0" u="none" strike="noStrike" cap="none" spc="0">
                <a:ln>
                  <a:noFill/>
                </a:ln>
                <a:solidFill>
                  <a:srgbClr val="002060"/>
                </a:solidFill>
                <a:latin typeface="Arial"/>
                <a:ea typeface="Arial"/>
                <a:cs typeface="Arial"/>
              </a:rPr>
              <a:t>Кроссплатформенность</a:t>
            </a:r>
            <a:r>
              <a:rPr lang="ru-RU" sz="1400" b="1" i="0" u="none" strike="noStrike" cap="none" spc="0">
                <a:ln>
                  <a:noFill/>
                </a:ln>
                <a:solidFill>
                  <a:srgbClr val="002060"/>
                </a:solidFill>
                <a:latin typeface="Arial"/>
                <a:ea typeface="Arial"/>
                <a:cs typeface="Arial"/>
              </a:rPr>
              <a:t> приложений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Наш продукт может работать на разных операционных системах, например IOS или Android</a:t>
            </a:r>
            <a:endParaRPr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</a:t>
            </a:r>
            <a:r>
              <a:rPr lang="ru-RU" sz="1400" b="1" i="0" u="none" strike="noStrike" cap="none" spc="0">
                <a:ln>
                  <a:noFill/>
                </a:ln>
                <a:solidFill>
                  <a:srgbClr val="002060"/>
                </a:solidFill>
                <a:latin typeface="Arial"/>
                <a:ea typeface="Arial"/>
                <a:cs typeface="Arial"/>
              </a:rPr>
              <a:t>Облачное хранилище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</a:t>
            </a: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Д</a:t>
            </a: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ля хранения и обработки данных о тренировках студентов мы используем облачные вычисления. Это позволяет нам сохранять большие объемы информации, а также обеспечивает доступ к этим данным с любого устройства с подключением к интернету.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</a:t>
            </a:r>
            <a:r>
              <a:rPr lang="ru-RU" sz="1400" b="1" i="0" u="none" strike="noStrike" cap="none" spc="0">
                <a:ln>
                  <a:noFill/>
                </a:ln>
                <a:solidFill>
                  <a:srgbClr val="002060"/>
                </a:solidFill>
                <a:latin typeface="Arial"/>
                <a:ea typeface="Arial"/>
                <a:cs typeface="Arial"/>
              </a:rPr>
              <a:t>AI технология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Благодаря искусственному интеллекту, который будет сортировать и собирать информацию о расстоянии пройденном студентам преподавателям будет проще отслеживать и  выставлять баллы студентам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 обладает следующими техническими параметрами:</a:t>
            </a:r>
            <a:endParaRPr sz="20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 </a:t>
            </a:r>
            <a:r>
              <a:rPr sz="1400" b="1" i="0" u="none">
                <a:solidFill>
                  <a:srgbClr val="002060"/>
                </a:solidFill>
                <a:latin typeface="Liberation Sans"/>
                <a:ea typeface="Liberation Sans"/>
                <a:cs typeface="Liberation Sans"/>
              </a:rPr>
              <a:t>Производительность</a:t>
            </a: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: Наш продукт способен точно отслеживать время, дистанцию и скорость бега студентов.</a:t>
            </a:r>
            <a:b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</a:b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 </a:t>
            </a:r>
            <a:r>
              <a:rPr sz="1400" b="1" i="0" u="none">
                <a:solidFill>
                  <a:srgbClr val="002060"/>
                </a:solidFill>
                <a:latin typeface="Liberation Sans"/>
                <a:ea typeface="Liberation Sans"/>
                <a:cs typeface="Liberation Sans"/>
              </a:rPr>
              <a:t>Мощность</a:t>
            </a: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: Для работы нашего приложения требуется смартфон с поддержкой GPS-технологии и доступом к интернету.</a:t>
            </a:r>
            <a:b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</a:b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 </a:t>
            </a:r>
            <a:r>
              <a:rPr sz="1400" b="1" i="0" u="none">
                <a:solidFill>
                  <a:srgbClr val="002060"/>
                </a:solidFill>
                <a:latin typeface="Liberation Sans"/>
                <a:ea typeface="Liberation Sans"/>
                <a:cs typeface="Liberation Sans"/>
              </a:rPr>
              <a:t>Емкость</a:t>
            </a: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: Вместимость нашего продукта не ограничена, так как все данные о тренировках хранятся в облачном хранилище.</a:t>
            </a:r>
            <a:b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</a:b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 </a:t>
            </a:r>
            <a:r>
              <a:rPr sz="1400" b="1" i="0" u="none">
                <a:solidFill>
                  <a:srgbClr val="002060"/>
                </a:solidFill>
                <a:latin typeface="Liberation Sans"/>
                <a:ea typeface="Liberation Sans"/>
                <a:cs typeface="Liberation Sans"/>
              </a:rPr>
              <a:t>Скорость</a:t>
            </a: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: Приложение работает в режиме реального времени и способно обновлять данные о тренировках студентов с минимальной задержкой.</a:t>
            </a:r>
            <a:b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</a:b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 </a:t>
            </a:r>
            <a:r>
              <a:rPr sz="1400" b="1" i="0" u="none">
                <a:solidFill>
                  <a:srgbClr val="002060"/>
                </a:solidFill>
                <a:latin typeface="Liberation Sans"/>
                <a:ea typeface="Liberation Sans"/>
                <a:cs typeface="Liberation Sans"/>
              </a:rPr>
              <a:t>Разрешение</a:t>
            </a: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: Наше приложение позволяет отслеживать беговые тренировки студентов с точностью до метра и секунды.</a:t>
            </a:r>
            <a:endParaRPr sz="1400" b="0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Уровень готовности технологии: </a:t>
            </a: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№</a:t>
            </a: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__</a:t>
            </a:r>
            <a:r>
              <a:rPr lang="en-US" sz="14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</a:t>
            </a: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__</a:t>
            </a:r>
            <a:endParaRPr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 xmlns:a="http://schemas.openxmlformats.org/drawingml/2006/main"/>
          </p:cNvGraphicFramePr>
          <p:nvPr/>
        </p:nvGraphicFramePr>
        <p:xfrm>
          <a:off x="426715" y="1452559"/>
          <a:ext cx="10766131" cy="3161707"/>
        </p:xfrm>
        <a:graphic>
          <a:graphicData uri="http://schemas.openxmlformats.org/drawingml/2006/table">
            <a:tbl>
              <a:tblPr firstRow="1" firstCol="0" lastRow="0" lastCol="0" bandRow="1" bandCol="0"/>
              <a:tblGrid>
                <a:gridCol w="2213911"/>
                <a:gridCol w="2136467"/>
                <a:gridCol w="2136467"/>
                <a:gridCol w="2136467"/>
                <a:gridCol w="2136467"/>
              </a:tblGrid>
              <a:tr h="581472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b="1"/>
                    </a:p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«приложение для бега ТюмГУ»</a:t>
                      </a:r>
                      <a:endParaRPr b="1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Спортивные залы</a:t>
                      </a:r>
                      <a:endParaRPr b="1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Пары по физкультуре</a:t>
                      </a:r>
                      <a:endParaRPr sz="14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Кружки </a:t>
                      </a:r>
                      <a:endParaRPr sz="14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4324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Стоимость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~5000 в семестр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~2400 за 8 одиночных занятий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4324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Расписание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Можно пользоваться в любое время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Ограничено в зависимости от выбранного абонемента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Соответствует  расписанию пар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Предлагается организацией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4324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Расположение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Любая точка города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расположение ограничено перечнем спортзалов которые сотрудничают в ТюмГУ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Ограничено институтами ТЮМгу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Любая точка города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4324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Потребители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Все студенты ТюмГУ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Любой человек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Все студенты ТюмГУ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Любой человек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4324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Идентификация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Face ID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 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52437532" name="TextBox 10"/>
          <p:cNvSpPr txBox="1"/>
          <p:nvPr/>
        </p:nvSpPr>
        <p:spPr bwMode="auto">
          <a:xfrm flipH="0" flipV="0">
            <a:off x="426715" y="5053627"/>
            <a:ext cx="8014128" cy="731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>
                <a:latin typeface="Arial"/>
                <a:cs typeface="Arial"/>
              </a:rPr>
              <a:t>Уникальность нашего проекта: Наш проект уникален тем, что доступен абсолютно всем студентам, каждый может пользоваться им в любой точке города и в любое время. Так же благодаря системе Face ID мы решаем проблему с «подкупными» посещениями на занятия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 flipH="0" flipV="0">
            <a:off x="171657" y="1178559"/>
            <a:ext cx="5749212" cy="4663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rgbClr val="002060"/>
                </a:solidFill>
                <a:latin typeface="Arial"/>
                <a:ea typeface="Arial"/>
                <a:cs typeface="Arial"/>
              </a:rPr>
              <a:t>Гипотеза</a:t>
            </a:r>
            <a:r>
              <a:rPr lang="ru-RU" sz="2000" b="0" i="0" u="none" strike="noStrike" cap="none" spc="0">
                <a:ln>
                  <a:noFill/>
                </a:ln>
                <a:solidFill>
                  <a:srgbClr val="002060"/>
                </a:solidFill>
                <a:latin typeface="Arial"/>
                <a:ea typeface="Arial"/>
                <a:cs typeface="Arial"/>
              </a:rPr>
              <a:t>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Более 60% студентов ТюмГу тяжело дается закрытие предмета «физкультура» по разным причинам. Приложение для альтернативной сдачи физкультуры поможет студентам без проблем закрываться, экономить время и не накапливать долгов по учёбе. </a:t>
            </a:r>
            <a:endParaRPr sz="18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rgbClr val="002060"/>
                </a:solidFill>
                <a:latin typeface="Arial"/>
                <a:ea typeface="Arial"/>
                <a:cs typeface="Arial"/>
              </a:rPr>
              <a:t>Способ проверки</a:t>
            </a:r>
            <a:r>
              <a:rPr lang="ru-RU" sz="2000" b="0" i="0" u="none" strike="noStrike" cap="none" spc="0">
                <a:ln>
                  <a:noFill/>
                </a:ln>
                <a:solidFill>
                  <a:srgbClr val="002060"/>
                </a:solidFill>
                <a:latin typeface="Arial"/>
                <a:ea typeface="Arial"/>
                <a:cs typeface="Arial"/>
              </a:rPr>
              <a:t>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Опрос студентов с помощью Яндекс формы.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rgbClr val="002060"/>
                </a:solidFill>
                <a:latin typeface="Arial"/>
                <a:ea typeface="Arial"/>
                <a:cs typeface="Arial"/>
              </a:rPr>
              <a:t>Целевое количество респондентов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253 человека.</a:t>
            </a:r>
            <a:endParaRPr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429374" y="1178559"/>
            <a:ext cx="5049520" cy="51308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 flipH="0" flipV="0">
            <a:off x="6569730" y="1310635"/>
            <a:ext cx="4909163" cy="5060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rgbClr val="002060"/>
                </a:solidFill>
                <a:latin typeface="Arial"/>
                <a:ea typeface="Arial"/>
                <a:cs typeface="Arial"/>
              </a:rPr>
              <a:t>Вопросы для опроса / интервью:</a:t>
            </a:r>
            <a:endParaRPr sz="2000" b="1" i="0" u="none" strike="noStrike" cap="none" spc="0">
              <a:ln>
                <a:noFill/>
              </a:ln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Удобно ли вам посещать занятия по физкультуре в ТюмГУ?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Как вы считаете, какая из основных причин мешает вам регулярно посещать занятия по физкультуре?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Есть ли у вас возможность приобрести абонемент в спортзал?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Был ли у вас опыт с отработками занятий по физкультуре в ТюмГУ?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Занимаетесь ли вы физической активностью вне ТюмГУ?( Например, бег)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598648551" name="Группа 6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969258278" name="Прямоугольник 7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25924839" name="Прямоугольник 8"/>
            <p:cNvSpPr/>
            <p:nvPr/>
          </p:nvSpPr>
          <p:spPr bwMode="auto">
            <a:xfrm>
              <a:off x="419314" y="330199"/>
              <a:ext cx="2804159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679580758" name="TextBox 9"/>
            <p:cNvSpPr txBox="1"/>
            <p:nvPr/>
          </p:nvSpPr>
          <p:spPr bwMode="auto">
            <a:xfrm>
              <a:off x="988473" y="405642"/>
              <a:ext cx="1699401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СТАТИСТИКА</a:t>
              </a:r>
              <a:endParaRPr/>
            </a:p>
          </p:txBody>
        </p:sp>
      </p:grpSp>
      <p:pic>
        <p:nvPicPr>
          <p:cNvPr id="1898907532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359221" y="988887"/>
            <a:ext cx="5003352" cy="2923244"/>
          </a:xfrm>
          <a:prstGeom prst="rect">
            <a:avLst/>
          </a:prstGeom>
        </p:spPr>
      </p:pic>
      <p:pic>
        <p:nvPicPr>
          <p:cNvPr id="2033130017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6095999" y="988887"/>
            <a:ext cx="4951514" cy="2892957"/>
          </a:xfrm>
          <a:prstGeom prst="rect">
            <a:avLst/>
          </a:prstGeom>
        </p:spPr>
      </p:pic>
      <p:pic>
        <p:nvPicPr>
          <p:cNvPr id="835475315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3763468" y="3994192"/>
            <a:ext cx="4665062" cy="27255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325116" y="1247772"/>
            <a:ext cx="11339855" cy="4490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02060"/>
                </a:solidFill>
                <a:latin typeface="Arial"/>
                <a:ea typeface="Arial"/>
                <a:cs typeface="Arial"/>
              </a:rPr>
              <a:t>Динамика рынка (с указанием источника)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</a:t>
            </a: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Объем рынка приложений для фитнеса и спорта по итогам 2022 года достигнет 7 млрд долл. США, что примерно соответствует </a:t>
            </a:r>
            <a:r>
              <a:rPr sz="1800" b="0" i="1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8%</a:t>
            </a: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мирового рынка фитнеса по оценкам IHRSA.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02060"/>
                </a:solidFill>
                <a:latin typeface="Arial"/>
                <a:ea typeface="Arial"/>
                <a:cs typeface="Arial"/>
              </a:rPr>
              <a:t>Источник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https://b-mag.ru/globalnyj-rynok-fitnes-prilozhenij-udvoitsja-v-razmerah-k-2026-godu-po-prognozam/</a:t>
            </a:r>
            <a:endParaRPr sz="18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02060"/>
                </a:solidFill>
                <a:latin typeface="Arial"/>
                <a:ea typeface="Arial"/>
                <a:cs typeface="Arial"/>
              </a:rPr>
              <a:t>Основные «игроки» на рынке: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Основными "игроками" на рынке приложений-шагомеров являются </a:t>
            </a:r>
            <a:r>
              <a:rPr sz="1500" b="1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крупные компании, включая немецкую Adidas, американские компании </a:t>
            </a:r>
            <a:r>
              <a:rPr sz="1800" b="0" i="1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Aaptiv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, </a:t>
            </a:r>
            <a:r>
              <a:rPr sz="1800" b="0" i="1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Azumio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, </a:t>
            </a:r>
            <a:r>
              <a:rPr sz="1800" b="0" i="1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Fitbit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, </a:t>
            </a:r>
            <a:r>
              <a:rPr sz="1800" b="0" i="1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Fitnesskeeper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, </a:t>
            </a:r>
            <a:r>
              <a:rPr sz="1800" b="0" i="1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Google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, </a:t>
            </a:r>
            <a:r>
              <a:rPr sz="1800" b="0" i="1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Nike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, </a:t>
            </a:r>
            <a:r>
              <a:rPr sz="1800" b="0" i="1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Noom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 и </a:t>
            </a:r>
            <a:r>
              <a:rPr sz="1800" b="0" i="1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Under Armour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, южнокорейскую </a:t>
            </a:r>
            <a:r>
              <a:rPr sz="1800" b="0" i="1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Samsung Electronics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 и пекинскую </a:t>
            </a:r>
            <a:r>
              <a:rPr sz="1800" b="0" i="1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Lenovo.</a:t>
            </a:r>
            <a:endParaRPr sz="1800" b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02060"/>
                </a:solidFill>
                <a:latin typeface="Arial"/>
                <a:ea typeface="Arial"/>
                <a:cs typeface="Arial"/>
              </a:rPr>
              <a:t>Планируемая доля рынка: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Наше приложение узконаправленно, и предназначено для вуза ТюмГУ, студентов и преподавателей. Однако в случае успешного запуска, мы планируем охватить все вузы России.</a:t>
            </a:r>
            <a:endParaRPr sz="1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448650" y="951862"/>
            <a:ext cx="10832762" cy="310931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Модель монетизации</a:t>
            </a:r>
            <a:endParaRPr lang="ru-RU" sz="1800" b="1" i="0" u="none" strike="noStrike" cap="none" spc="0">
              <a:ln>
                <a:noFill/>
              </a:ln>
              <a:solidFill>
                <a:srgbClr val="08C8D6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Мы собираемся представить приложение для пользования ТюмГУ. После активного использования, доработок и обратной связи, охватить все университеты России.</a:t>
            </a:r>
            <a:b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</a:b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Для других университетов России мы будем брать оплату за пользование приложением в размере </a:t>
            </a:r>
            <a:r>
              <a:rPr sz="1800" b="0" i="1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500000</a:t>
            </a: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₽ в год.</a:t>
            </a:r>
            <a:endParaRPr sz="18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сбыта: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Приложение, через которое закрывается дисциплина «Физическая культура» в университете.</a:t>
            </a:r>
            <a:endParaRPr sz="18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 flipH="0" flipV="0">
            <a:off x="448650" y="4552454"/>
            <a:ext cx="10833842" cy="201203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Маркетинг и продвижение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мы гарантируем, что приложение будет подходить для использования студентов разных университетов.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взаимодействия с пользователем: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сайт, реклама в мессенджерах, внешняя реклама у партнеров ТюмГУ.</a:t>
            </a:r>
            <a:endParaRPr sz="18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419313" y="6418971"/>
            <a:ext cx="6775736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проекта:__</a:t>
            </a:r>
            <a:r>
              <a:rPr lang="ru-RU" sz="16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10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___ месяцев </a:t>
            </a:r>
            <a:r>
              <a:rPr lang="ru-RU" sz="16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(не более 3-х лет)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xmlns:a="http://schemas.openxmlformats.org/drawingml/2006/main" noGrp="1"/>
          </p:cNvGraphicFramePr>
          <p:nvPr/>
        </p:nvGraphicFramePr>
        <p:xfrm>
          <a:off x="63802" y="951449"/>
          <a:ext cx="12064394" cy="5254562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2472486"/>
                <a:gridCol w="1117938"/>
                <a:gridCol w="1282294"/>
                <a:gridCol w="1282294"/>
                <a:gridCol w="614444"/>
                <a:gridCol w="528858"/>
                <a:gridCol w="528858"/>
                <a:gridCol w="528858"/>
                <a:gridCol w="528858"/>
                <a:gridCol w="528858"/>
                <a:gridCol w="528858"/>
                <a:gridCol w="528858"/>
                <a:gridCol w="528858"/>
                <a:gridCol w="528858"/>
                <a:gridCol w="528858"/>
              </a:tblGrid>
              <a:tr h="41898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окт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дек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янв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фев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апр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 май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июн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 июл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 авг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27339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концепции проекта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5.10.2023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8.10.2023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Татьяна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7968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согласование проекта с ректором ТюмГУ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9.10.2023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Дарья С.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7968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Составление опроса предполагаемых пользователей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10.11.2023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Татьяна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733552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Определения перечня интервьюеров для опроса ректора ТюмГУ (его оценка и комментарии о проекте)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12.11.2023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21.11.2023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Татяна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339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Интервью с ректором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23.11.2023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1.12.2023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Дарья С.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79684">
                <a:tc>
                  <a:txBody>
                    <a:bodyPr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Изучение требований и возможностей рынка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2.12.2023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9.12.2023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Елизавета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3396">
                <a:tc>
                  <a:txBody>
                    <a:bodyPr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Проектирование и разработка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11.12.2023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11.04.2024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Алина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79684">
                <a:tc>
                  <a:txBody>
                    <a:bodyPr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Проектирование архитектуры приложения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12.04.2024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12.05.2024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Виктория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79684">
                <a:tc>
                  <a:txBody>
                    <a:bodyPr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Разработка пользовательского интерфейса и дизайна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12.05.2024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14.06.2024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Виктория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3396">
                <a:tc>
                  <a:txBody>
                    <a:bodyPr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Реализация основных функций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15.06.2024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15.07.2024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Елизавета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3396">
                <a:tc>
                  <a:txBody>
                    <a:bodyPr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Тестирование и откладка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15.07.2024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29.07.2024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Алина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</a:tr>
              <a:tr h="379684">
                <a:tc>
                  <a:txBody>
                    <a:bodyPr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Создание промо-материалов и контента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30.07.2024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6.08.2024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Дарья Г.</a:t>
                      </a:r>
                      <a:endParaRPr lang="ru-RU"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</a:tr>
              <a:tr h="379684">
                <a:tc>
                  <a:txBody>
                    <a:bodyPr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Подготовка к запуску и распространению приложения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7.08.2024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14.08.2024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Дарья Г.</a:t>
                      </a:r>
                      <a:endParaRPr lang="ru-RU"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8" y="5970493"/>
            <a:ext cx="7813053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проекта: 813 000 рублей </a:t>
            </a:r>
            <a:r>
              <a:rPr lang="ru-RU" sz="16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(не более 1 млн рублей)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Период окупаемости: 1 месяцев</a:t>
            </a:r>
            <a:endParaRPr/>
          </a:p>
        </p:txBody>
      </p:sp>
      <p:graphicFrame>
        <p:nvGraphicFramePr>
          <p:cNvPr id="2" name="Таблица 4"/>
          <p:cNvGraphicFramePr>
            <a:graphicFrameLocks xmlns:a="http://schemas.openxmlformats.org/drawingml/2006/main" noGrp="1"/>
          </p:cNvGraphicFramePr>
          <p:nvPr/>
        </p:nvGraphicFramePr>
        <p:xfrm>
          <a:off x="419314" y="1069856"/>
          <a:ext cx="11335806" cy="4616971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3066687"/>
                <a:gridCol w="918790"/>
                <a:gridCol w="918790"/>
                <a:gridCol w="918790"/>
                <a:gridCol w="926938"/>
                <a:gridCol w="910641"/>
                <a:gridCol w="918790"/>
                <a:gridCol w="918790"/>
                <a:gridCol w="918790"/>
                <a:gridCol w="918790"/>
              </a:tblGrid>
              <a:tr h="262298">
                <a:tc>
                  <a:txBody>
                    <a:bodyPr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октябрь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2298">
                <a:tc gridSpan="10">
                  <a:txBody>
                    <a:bodyPr/>
                    <a:p>
                      <a:pPr marL="0" algn="l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517411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(цена продукта * количество продаж)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66499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(если есть)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1 000 000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 gridSpan="10"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Заработная плата специалистов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125 000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287 000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300 000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25 000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25 000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Услуги привлеченных компаний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Материалы и комплектующие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Оборудование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Программное обеспечение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3700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3700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3700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3700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3700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3700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3700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3700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3700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Аренда помещения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Реклама и продвижение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18 000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251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Иное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</a:t>
              </a:r>
              <a:endParaRPr/>
            </a:p>
          </p:txBody>
        </p:sp>
      </p:grpSp>
      <p:pic>
        <p:nvPicPr>
          <p:cNvPr id="616688043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7239285" y="903697"/>
            <a:ext cx="4982262" cy="50506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 bwMode="auto">
          <a:xfrm flipH="0" flipV="0">
            <a:off x="95249" y="816796"/>
            <a:ext cx="7949436" cy="5913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rgbClr val="002060"/>
                </a:solidFill>
                <a:latin typeface="Arial"/>
                <a:ea typeface="Arial"/>
                <a:cs typeface="Arial"/>
              </a:rPr>
              <a:t>Количественные результаты:</a:t>
            </a:r>
            <a:endParaRPr lang="ru-RU" sz="2000" b="1" i="0" u="none" strike="noStrike" cap="none" spc="0">
              <a:ln>
                <a:noFill/>
              </a:ln>
              <a:solidFill>
                <a:srgbClr val="002060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30 % студентов сэкономили на проезде.</a:t>
            </a:r>
            <a:endParaRPr sz="18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Снижение количества студентов, не выполнивших норму по физкультуре на 70%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более 90% клиентов оценили наше приложение на 9 из 10 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Увеличение количества студентов, занимающихся физической активностью регулярно на 20%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 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Сокращение времени, затрачиваемого на сдачу физкультуры, на 65% благодаря использованию приложения.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rgbClr val="002060"/>
                </a:solidFill>
                <a:latin typeface="Arial"/>
                <a:ea typeface="Arial"/>
                <a:cs typeface="Arial"/>
              </a:rPr>
              <a:t>Качественные результаты:</a:t>
            </a:r>
            <a:endParaRPr lang="ru-RU" sz="2000" b="1" i="0" u="none" strike="noStrike" cap="none" spc="0">
              <a:ln>
                <a:noFill/>
              </a:ln>
              <a:solidFill>
                <a:srgbClr val="002060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Данное приложение повысило интерес студентов к физической культуре.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</a:t>
            </a: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Преподаватели отметили удобство проверки.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Повышение удовлетворенности студентов от процесса сдачи физкультуры за счет удобства и простоты использования приложения.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Был </a:t>
            </a:r>
            <a:r>
              <a:rPr sz="1800" b="0" i="0" u="none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оптимизирован процесс контроля преподавателями за выполнением студентами программ физической подготовки.</a:t>
            </a:r>
            <a:endParaRPr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 Отметилось снижение загруженности комплексов и спортзала в корпусах ТюмГУ.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534668" y="1325700"/>
            <a:ext cx="8575083" cy="4358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rgbClr val="002060"/>
                </a:solidFill>
                <a:latin typeface="Arial"/>
                <a:ea typeface="Arial"/>
                <a:cs typeface="Arial"/>
              </a:rPr>
              <a:t>Проект  целесообразен / нецелесообразен для реализации по следующим причинам: </a:t>
            </a:r>
            <a:endParaRPr sz="2000" b="1" i="0" u="none" strike="noStrike" cap="none" spc="0">
              <a:ln>
                <a:noFill/>
              </a:ln>
              <a:solidFill>
                <a:srgbClr val="00206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 b="1" i="0" u="none" strike="noStrike" cap="none" spc="0">
              <a:ln>
                <a:noFill/>
              </a:ln>
              <a:solidFill>
                <a:srgbClr val="00206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Данный проект имеет потенциал быть успешным, так как сочетает популярность темы здорового образа жизни с использованием современных технологий и предоставляет студентам полезный инструмент для решения проблемы со получением зачета по физкультуре.</a:t>
            </a:r>
            <a:endParaRPr sz="18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rgbClr val="002060"/>
                </a:solidFill>
                <a:latin typeface="Arial"/>
                <a:ea typeface="Arial"/>
                <a:cs typeface="Arial"/>
              </a:rPr>
              <a:t>В среднесрочной перспективе (3-5 лет) мы планируем</a:t>
            </a:r>
            <a:r>
              <a:rPr sz="2000" b="1" i="0" u="none">
                <a:solidFill>
                  <a:srgbClr val="002060"/>
                </a:solidFill>
                <a:latin typeface="Liberation Sans"/>
                <a:ea typeface="Liberation Sans"/>
                <a:cs typeface="Liberation Sans"/>
              </a:rPr>
              <a:t>:</a:t>
            </a:r>
            <a:endParaRPr sz="2000" b="1" i="0" u="none">
              <a:solidFill>
                <a:srgbClr val="002060"/>
              </a:solidFill>
              <a:latin typeface="Liberation Sans"/>
              <a:ea typeface="Liberation Sans"/>
              <a:cs typeface="Liberation San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Расширить пользовательскую базу приложения, включив в него студентов из других учебных заведений.</a:t>
            </a:r>
            <a:endParaRPr sz="1800" b="0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R7-Office/7.4.0.112</Application>
  <DocSecurity>0</DocSecurity>
  <PresentationFormat>Широкоэкранный</PresentationFormat>
  <Paragraphs>0</Paragraphs>
  <Slides>16</Slides>
  <Notes>16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dc:identifier/>
  <dc:language/>
  <cp:lastModifiedBy>Татьяна Сидорова</cp:lastModifiedBy>
  <cp:revision>70</cp:revision>
  <dcterms:created xsi:type="dcterms:W3CDTF">2023-09-23T09:41:00Z</dcterms:created>
  <dcterms:modified xsi:type="dcterms:W3CDTF">2023-10-26T09:40:11Z</dcterms:modified>
  <cp:category/>
  <cp:contentStatus/>
  <cp:version/>
</cp:coreProperties>
</file>