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7" r:id="rId2"/>
    <p:sldId id="261" r:id="rId3"/>
    <p:sldId id="258" r:id="rId4"/>
    <p:sldId id="259" r:id="rId5"/>
    <p:sldId id="260" r:id="rId6"/>
    <p:sldId id="266" r:id="rId7"/>
    <p:sldId id="273" r:id="rId8"/>
    <p:sldId id="268" r:id="rId9"/>
    <p:sldId id="274" r:id="rId10"/>
    <p:sldId id="269" r:id="rId11"/>
    <p:sldId id="270" r:id="rId12"/>
    <p:sldId id="271" r:id="rId13"/>
    <p:sldId id="275" r:id="rId14"/>
    <p:sldId id="276" r:id="rId15"/>
    <p:sldId id="272" r:id="rId16"/>
    <p:sldId id="278" r:id="rId17"/>
    <p:sldId id="263" r:id="rId18"/>
    <p:sldId id="262" r:id="rId19"/>
    <p:sldId id="264" r:id="rId20"/>
    <p:sldId id="265" r:id="rId21"/>
  </p:sldIdLst>
  <p:sldSz cx="9144000" cy="5143500" type="screen16x9"/>
  <p:notesSz cx="6858000" cy="9144000"/>
  <p:embeddedFontLst>
    <p:embeddedFont>
      <p:font typeface="Dela Gothic One" pitchFamily="2" charset="-128"/>
      <p:regular r:id="rId23"/>
    </p:embeddedFont>
    <p:embeddedFont>
      <p:font typeface="Montserrat ExtraBold" pitchFamily="2" charset="0"/>
      <p:bold r:id="rId24"/>
    </p:embeddedFont>
    <p:embeddedFont>
      <p:font typeface="Montserrat Light" pitchFamily="2" charset="0"/>
      <p:regular r:id="rId25"/>
    </p:embeddedFont>
    <p:embeddedFont>
      <p:font typeface="Nunito"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0D5"/>
    <a:srgbClr val="B2E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28"/>
    <p:restoredTop sz="94664"/>
  </p:normalViewPr>
  <p:slideViewPr>
    <p:cSldViewPr snapToGrid="0">
      <p:cViewPr varScale="1">
        <p:scale>
          <a:sx n="138" d="100"/>
          <a:sy n="138" d="100"/>
        </p:scale>
        <p:origin x="192" y="360"/>
      </p:cViewPr>
      <p:guideLst>
        <p:guide orient="horz" pos="1620"/>
        <p:guide pos="2880"/>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 титульном слайде укажите: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название вашего проекта</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ваш вуз (принятую аббревиатуру)</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тип разработки (он должен быть указан по умолчанию)</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dirty="0">
                <a:solidFill>
                  <a:srgbClr val="1155CC"/>
                </a:solidFill>
                <a:hlinkClick r:id="rId3">
                  <a:extLst>
                    <a:ext uri="{A12FA001-AC4F-418D-AE19-62706E023703}">
                      <ahyp:hlinkClr xmlns:ahyp="http://schemas.microsoft.com/office/drawing/2018/hyperlinkcolor" val="tx"/>
                    </a:ext>
                  </a:extLst>
                </a:hlinkClick>
              </a:rPr>
              <a:t>Шаблон К1 Заказная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Насколько актуальна проблема, которую вы решаете?</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кто несёт ущерб и в чём он выражается? (время, деньги, здоровье и т.д.)</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dirty="0">
                <a:solidFill>
                  <a:schemeClr val="dk1"/>
                </a:solidFill>
                <a:latin typeface="Nunito"/>
                <a:ea typeface="Nunito"/>
                <a:cs typeface="Nunito"/>
                <a:sym typeface="Nunito"/>
              </a:rPr>
              <a:t>Полные аналоги</a:t>
            </a:r>
            <a:r>
              <a:rPr lang="ru" dirty="0">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dirty="0">
                <a:solidFill>
                  <a:schemeClr val="dk1"/>
                </a:solidFill>
                <a:latin typeface="Nunito"/>
                <a:ea typeface="Nunito"/>
                <a:cs typeface="Nunito"/>
                <a:sym typeface="Nunito"/>
              </a:rPr>
              <a:t>Частичными аналогами</a:t>
            </a:r>
            <a:r>
              <a:rPr lang="ru" dirty="0">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dirty="0">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dirty="0">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Для </a:t>
            </a:r>
            <a:r>
              <a:rPr lang="ru" b="1" dirty="0">
                <a:solidFill>
                  <a:schemeClr val="dk1"/>
                </a:solidFill>
                <a:latin typeface="Nunito"/>
                <a:ea typeface="Nunito"/>
                <a:cs typeface="Nunito"/>
                <a:sym typeface="Nunito"/>
              </a:rPr>
              <a:t>&lt;мам с колясками&gt;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которым нужно </a:t>
            </a:r>
            <a:r>
              <a:rPr lang="ru" b="1" dirty="0">
                <a:solidFill>
                  <a:schemeClr val="dk1"/>
                </a:solidFill>
                <a:latin typeface="Nunito"/>
                <a:ea typeface="Nunito"/>
                <a:cs typeface="Nunito"/>
                <a:sym typeface="Nunito"/>
              </a:rPr>
              <a:t>&lt;два раза в день гулять с ребенком&gt;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наше </a:t>
            </a:r>
            <a:r>
              <a:rPr lang="ru"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будет </a:t>
            </a:r>
            <a:r>
              <a:rPr lang="ru" b="1" dirty="0">
                <a:solidFill>
                  <a:schemeClr val="dk1"/>
                </a:solidFill>
                <a:latin typeface="Nunito"/>
                <a:ea typeface="Nunito"/>
                <a:cs typeface="Nunito"/>
                <a:sym typeface="Nunito"/>
              </a:rPr>
              <a:t>&lt;строить удобные и интересные пешеходные маршруты прогулок&gt;.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В отличие от </a:t>
            </a:r>
            <a:r>
              <a:rPr lang="ru" b="1" dirty="0">
                <a:solidFill>
                  <a:schemeClr val="dk1"/>
                </a:solidFill>
                <a:latin typeface="Nunito"/>
                <a:ea typeface="Nunito"/>
                <a:cs typeface="Nunito"/>
                <a:sym typeface="Nunito"/>
              </a:rPr>
              <a:t>&lt;Яндекс.Карт, Google Maps и 2Gis&gt;</a:t>
            </a:r>
            <a:r>
              <a:rPr lang="ru" dirty="0">
                <a:solidFill>
                  <a:schemeClr val="dk1"/>
                </a:solidFill>
                <a:latin typeface="Nunito"/>
                <a:ea typeface="Nunito"/>
                <a:cs typeface="Nunito"/>
                <a:sym typeface="Nunito"/>
              </a:rPr>
              <a:t>, наше приложение будет лучше 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что </a:t>
            </a:r>
            <a:r>
              <a:rPr lang="ru"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4066367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127197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dirty="0"/>
          </a:p>
        </p:txBody>
      </p:sp>
    </p:spTree>
    <p:extLst>
      <p:ext uri="{BB962C8B-B14F-4D97-AF65-F5344CB8AC3E}">
        <p14:creationId xmlns:p14="http://schemas.microsoft.com/office/powerpoint/2010/main" val="3376446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dirty="0"/>
          </a:p>
        </p:txBody>
      </p:sp>
    </p:spTree>
    <p:extLst>
      <p:ext uri="{BB962C8B-B14F-4D97-AF65-F5344CB8AC3E}">
        <p14:creationId xmlns:p14="http://schemas.microsoft.com/office/powerpoint/2010/main" val="2278956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dirty="0"/>
          </a:p>
        </p:txBody>
      </p:sp>
    </p:spTree>
    <p:extLst>
      <p:ext uri="{BB962C8B-B14F-4D97-AF65-F5344CB8AC3E}">
        <p14:creationId xmlns:p14="http://schemas.microsoft.com/office/powerpoint/2010/main" val="2263685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219740" y="323640"/>
            <a:ext cx="8717063" cy="2114759"/>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ru-RU" dirty="0">
                <a:solidFill>
                  <a:schemeClr val="tx1"/>
                </a:solidFill>
                <a:latin typeface="Montserrat ExtraBold" panose="020B0604020202020204" charset="-52"/>
                <a:ea typeface="Dela Gothic One" pitchFamily="2" charset="-128"/>
              </a:rPr>
              <a:t>С</a:t>
            </a:r>
            <a:r>
              <a:rPr lang="ru" dirty="0">
                <a:solidFill>
                  <a:schemeClr val="tx1"/>
                </a:solidFill>
                <a:latin typeface="Montserrat ExtraBold" panose="020B0604020202020204" charset="-52"/>
                <a:ea typeface="Dela Gothic One" pitchFamily="2" charset="-128"/>
              </a:rPr>
              <a:t>порт Фест </a:t>
            </a:r>
            <a:endParaRPr dirty="0">
              <a:solidFill>
                <a:schemeClr val="tx1"/>
              </a:solidFill>
              <a:latin typeface="Montserrat ExtraBold" panose="020B0604020202020204" charset="-52"/>
              <a:ea typeface="Dela Gothic One" pitchFamily="2" charset="-128"/>
            </a:endParaRPr>
          </a:p>
        </p:txBody>
      </p:sp>
      <p:sp>
        <p:nvSpPr>
          <p:cNvPr id="61" name="Google Shape;61;p14"/>
          <p:cNvSpPr txBox="1">
            <a:spLocks noGrp="1"/>
          </p:cNvSpPr>
          <p:nvPr>
            <p:ph type="subTitle" idx="1"/>
          </p:nvPr>
        </p:nvSpPr>
        <p:spPr>
          <a:xfrm>
            <a:off x="311700" y="3182679"/>
            <a:ext cx="8520600" cy="1774046"/>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b="1" dirty="0">
                <a:solidFill>
                  <a:schemeClr val="tx1"/>
                </a:solidFill>
                <a:latin typeface="Montserrat ExtraBold" panose="020B0604020202020204" charset="-52"/>
              </a:rPr>
              <a:t>ФГБОУ «Тверской государственный университет»</a:t>
            </a:r>
            <a:endParaRPr b="1" dirty="0">
              <a:solidFill>
                <a:schemeClr val="tx1"/>
              </a:solidFill>
              <a:latin typeface="Montserrat ExtraBold" panose="020B0604020202020204" charset="-52"/>
            </a:endParaRPr>
          </a:p>
        </p:txBody>
      </p:sp>
      <p:sp>
        <p:nvSpPr>
          <p:cNvPr id="62" name="Google Shape;62;p14"/>
          <p:cNvSpPr txBox="1">
            <a:spLocks noGrp="1"/>
          </p:cNvSpPr>
          <p:nvPr>
            <p:ph type="subTitle" idx="1"/>
          </p:nvPr>
        </p:nvSpPr>
        <p:spPr>
          <a:xfrm>
            <a:off x="311700" y="4019107"/>
            <a:ext cx="8520600" cy="937618"/>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sz="2400" b="1" dirty="0">
                <a:solidFill>
                  <a:schemeClr val="tx1"/>
                </a:solidFill>
                <a:latin typeface="Montserrat ExtraBold" pitchFamily="2" charset="0"/>
              </a:rPr>
              <a:t>Инициативная разработка</a:t>
            </a:r>
            <a:endParaRPr sz="2400" b="1" dirty="0">
              <a:solidFill>
                <a:schemeClr val="tx1"/>
              </a:solidFill>
              <a:latin typeface="Montserrat ExtraBold" pitchFamily="2" charset="0"/>
            </a:endParaRPr>
          </a:p>
        </p:txBody>
      </p:sp>
      <p:cxnSp>
        <p:nvCxnSpPr>
          <p:cNvPr id="3" name="Прямая соединительная линия 2">
            <a:extLst>
              <a:ext uri="{FF2B5EF4-FFF2-40B4-BE49-F238E27FC236}">
                <a16:creationId xmlns:a16="http://schemas.microsoft.com/office/drawing/2014/main" id="{32A19CEE-669B-5CC0-F592-6CC7E063B187}"/>
              </a:ext>
            </a:extLst>
          </p:cNvPr>
          <p:cNvCxnSpPr/>
          <p:nvPr/>
        </p:nvCxnSpPr>
        <p:spPr>
          <a:xfrm>
            <a:off x="1587731" y="2794923"/>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288275"/>
            <a:ext cx="8520600" cy="28635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 sz="3200" dirty="0">
                <a:solidFill>
                  <a:schemeClr val="tx1">
                    <a:lumMod val="95000"/>
                    <a:lumOff val="5000"/>
                  </a:schemeClr>
                </a:solidFill>
                <a:latin typeface="Dela Gothic One" pitchFamily="2" charset="-128"/>
                <a:ea typeface="Dela Gothic One" pitchFamily="2" charset="-128"/>
              </a:rPr>
              <a:t>Актуальность</a:t>
            </a:r>
            <a:br>
              <a:rPr lang="ru" sz="3200" dirty="0">
                <a:solidFill>
                  <a:schemeClr val="tx1">
                    <a:lumMod val="95000"/>
                    <a:lumOff val="5000"/>
                  </a:schemeClr>
                </a:solidFill>
                <a:latin typeface="Dela Gothic One" pitchFamily="2" charset="-128"/>
                <a:ea typeface="Dela Gothic One" pitchFamily="2" charset="-128"/>
              </a:rPr>
            </a:br>
            <a:r>
              <a:rPr lang="ru" sz="3200" dirty="0">
                <a:solidFill>
                  <a:schemeClr val="tx1">
                    <a:lumMod val="95000"/>
                    <a:lumOff val="5000"/>
                  </a:schemeClr>
                </a:solidFill>
                <a:latin typeface="Dela Gothic One" pitchFamily="2" charset="-128"/>
                <a:ea typeface="Dela Gothic One" pitchFamily="2" charset="-128"/>
              </a:rPr>
              <a:t> проблемы</a:t>
            </a:r>
            <a:endParaRPr sz="3200" dirty="0">
              <a:solidFill>
                <a:schemeClr val="tx1">
                  <a:lumMod val="95000"/>
                  <a:lumOff val="5000"/>
                </a:schemeClr>
              </a:solidFill>
              <a:latin typeface="Dela Gothic One" pitchFamily="2" charset="-128"/>
              <a:ea typeface="Dela Gothic One" pitchFamily="2" charset="-128"/>
            </a:endParaRPr>
          </a:p>
        </p:txBody>
      </p:sp>
      <p:sp>
        <p:nvSpPr>
          <p:cNvPr id="86" name="Google Shape;86;p18"/>
          <p:cNvSpPr txBox="1">
            <a:spLocks noGrp="1"/>
          </p:cNvSpPr>
          <p:nvPr>
            <p:ph type="body" idx="1"/>
          </p:nvPr>
        </p:nvSpPr>
        <p:spPr>
          <a:xfrm>
            <a:off x="311700" y="2024743"/>
            <a:ext cx="8520600" cy="2544132"/>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b="1" dirty="0">
                <a:solidFill>
                  <a:schemeClr val="bg1"/>
                </a:solidFill>
                <a:latin typeface="Montserrat Light" pitchFamily="2" charset="0"/>
              </a:rPr>
              <a:t>. </a:t>
            </a:r>
            <a:endParaRPr b="1" dirty="0">
              <a:solidFill>
                <a:schemeClr val="bg1"/>
              </a:solidFill>
              <a:latin typeface="Montserrat Light" pitchFamily="2" charset="0"/>
            </a:endParaRPr>
          </a:p>
        </p:txBody>
      </p:sp>
      <p:sp>
        <p:nvSpPr>
          <p:cNvPr id="4" name="Прямоугольник 3">
            <a:extLst>
              <a:ext uri="{FF2B5EF4-FFF2-40B4-BE49-F238E27FC236}">
                <a16:creationId xmlns:a16="http://schemas.microsoft.com/office/drawing/2014/main" id="{7BDC8651-6AC8-497C-9ED5-4022073363D0}"/>
              </a:ext>
            </a:extLst>
          </p:cNvPr>
          <p:cNvSpPr/>
          <p:nvPr/>
        </p:nvSpPr>
        <p:spPr>
          <a:xfrm>
            <a:off x="311700" y="1957555"/>
            <a:ext cx="8210508" cy="2308324"/>
          </a:xfrm>
          <a:prstGeom prst="rect">
            <a:avLst/>
          </a:prstGeom>
        </p:spPr>
        <p:txBody>
          <a:bodyPr wrap="square">
            <a:spAutoFit/>
          </a:bodyPr>
          <a:lstStyle/>
          <a:p>
            <a:pPr algn="ctr"/>
            <a:r>
              <a:rPr lang="ru-RU" sz="1600" b="1" dirty="0">
                <a:solidFill>
                  <a:schemeClr val="tx1">
                    <a:lumMod val="95000"/>
                    <a:lumOff val="5000"/>
                  </a:schemeClr>
                </a:solidFill>
                <a:latin typeface="Montserrat ExtraBold" pitchFamily="2" charset="0"/>
              </a:rPr>
              <a:t>Отсутствие интереса к спорту и активному образу </a:t>
            </a:r>
            <a:r>
              <a:rPr lang="ru-RU" sz="1600" dirty="0">
                <a:solidFill>
                  <a:schemeClr val="tx1">
                    <a:lumMod val="95000"/>
                    <a:lumOff val="5000"/>
                  </a:schemeClr>
                </a:solidFill>
                <a:latin typeface="Montserrat Light" panose="020B0604020202020204" charset="-52"/>
              </a:rPr>
              <a:t>жизни ведет к снижению трудоспособности работающего населения. Это вызывает ухудшение выработки гормонов, отвечающих за бодрость и настроение, что способствует развитию апатии и преждевременному старению. В условиях реформирования пенсионной системы, при которой возраст выхода на пенсию увеличивается, негативные последствия малоподвижного образа жизни становятся особенно ощутимыми. Малоподвижность и недостаток физической активности усугубляют эти процессы, ухудшая здоровье и качество жизни людей.</a:t>
            </a:r>
          </a:p>
        </p:txBody>
      </p:sp>
      <p:cxnSp>
        <p:nvCxnSpPr>
          <p:cNvPr id="2" name="Прямая соединительная линия 1">
            <a:extLst>
              <a:ext uri="{FF2B5EF4-FFF2-40B4-BE49-F238E27FC236}">
                <a16:creationId xmlns:a16="http://schemas.microsoft.com/office/drawing/2014/main" id="{CCDFE99E-EDAB-89DF-5173-7B5E794F9391}"/>
              </a:ext>
            </a:extLst>
          </p:cNvPr>
          <p:cNvCxnSpPr/>
          <p:nvPr/>
        </p:nvCxnSpPr>
        <p:spPr>
          <a:xfrm>
            <a:off x="1587731" y="1603432"/>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275913"/>
            <a:ext cx="8520600" cy="111340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 sz="4000" dirty="0">
                <a:solidFill>
                  <a:schemeClr val="tx1"/>
                </a:solidFill>
                <a:latin typeface="Montserrat ExtraBold" panose="020B0604020202020204" charset="-52"/>
                <a:ea typeface="Dela Gothic One" pitchFamily="2" charset="-128"/>
              </a:rPr>
              <a:t>Пользователь и проблема</a:t>
            </a:r>
            <a:endParaRPr sz="4000" dirty="0">
              <a:solidFill>
                <a:schemeClr val="tx1"/>
              </a:solidFill>
              <a:latin typeface="Montserrat ExtraBold" panose="020B0604020202020204" charset="-52"/>
              <a:ea typeface="Dela Gothic One" pitchFamily="2" charset="-128"/>
            </a:endParaRPr>
          </a:p>
        </p:txBody>
      </p:sp>
      <p:sp>
        <p:nvSpPr>
          <p:cNvPr id="5" name="Текст 4">
            <a:extLst>
              <a:ext uri="{FF2B5EF4-FFF2-40B4-BE49-F238E27FC236}">
                <a16:creationId xmlns:a16="http://schemas.microsoft.com/office/drawing/2014/main" id="{4659DC03-4FE8-41AD-821D-6FD2ADDE1D7F}"/>
              </a:ext>
            </a:extLst>
          </p:cNvPr>
          <p:cNvSpPr>
            <a:spLocks noGrp="1"/>
          </p:cNvSpPr>
          <p:nvPr>
            <p:ph type="body" idx="1"/>
          </p:nvPr>
        </p:nvSpPr>
        <p:spPr>
          <a:xfrm>
            <a:off x="311700" y="1389321"/>
            <a:ext cx="8520600" cy="3179554"/>
          </a:xfrm>
        </p:spPr>
        <p:txBody>
          <a:bodyPr/>
          <a:lstStyle/>
          <a:p>
            <a:pPr marL="114300" indent="0" algn="just">
              <a:buNone/>
            </a:pPr>
            <a:r>
              <a:rPr lang="ru-RU" dirty="0">
                <a:solidFill>
                  <a:schemeClr val="tx1">
                    <a:lumMod val="95000"/>
                    <a:lumOff val="5000"/>
                  </a:schemeClr>
                </a:solidFill>
                <a:latin typeface="Montserrat Light" panose="020B0604020202020204" charset="-52"/>
              </a:rPr>
              <a:t>В Твери, как и во многих других регионах, остро стоит вопрос недостаточной физической активности и пассивного образа жизни среди работающих граждан и студентов. Это приводит к увеличению числа заболеваний и, как следствие, к сокращению трудовых ресурсов.</a:t>
            </a:r>
          </a:p>
          <a:p>
            <a:pPr marL="114300" indent="0" algn="just">
              <a:buNone/>
            </a:pPr>
            <a:endParaRPr lang="ru-RU" dirty="0">
              <a:solidFill>
                <a:schemeClr val="tx1">
                  <a:lumMod val="95000"/>
                  <a:lumOff val="5000"/>
                </a:schemeClr>
              </a:solidFill>
              <a:latin typeface="Montserrat Light" panose="020B0604020202020204" charset="-52"/>
            </a:endParaRPr>
          </a:p>
          <a:p>
            <a:pPr marL="114300" indent="0" algn="ctr">
              <a:buNone/>
            </a:pPr>
            <a:r>
              <a:rPr lang="ru-RU" b="1" dirty="0">
                <a:solidFill>
                  <a:schemeClr val="tx1">
                    <a:lumMod val="95000"/>
                    <a:lumOff val="5000"/>
                  </a:schemeClr>
                </a:solidFill>
                <a:latin typeface="Montserrat ExtraBold" pitchFamily="2" charset="0"/>
              </a:rPr>
              <a:t>Данная проблема затрагивает как мужчин, так и женщин в возрасте от 18 до 45 лет и старше. </a:t>
            </a:r>
          </a:p>
        </p:txBody>
      </p:sp>
      <p:cxnSp>
        <p:nvCxnSpPr>
          <p:cNvPr id="2" name="Прямая соединительная линия 1">
            <a:extLst>
              <a:ext uri="{FF2B5EF4-FFF2-40B4-BE49-F238E27FC236}">
                <a16:creationId xmlns:a16="http://schemas.microsoft.com/office/drawing/2014/main" id="{AE9AB92D-1C77-B993-5161-EDFEEDC8355C}"/>
              </a:ext>
            </a:extLst>
          </p:cNvPr>
          <p:cNvCxnSpPr/>
          <p:nvPr/>
        </p:nvCxnSpPr>
        <p:spPr>
          <a:xfrm>
            <a:off x="1764146" y="1206269"/>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172916"/>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 sz="4000" dirty="0">
                <a:solidFill>
                  <a:schemeClr val="tx1"/>
                </a:solidFill>
                <a:latin typeface="Dela Gothic One" pitchFamily="2" charset="-128"/>
                <a:ea typeface="Dela Gothic One" pitchFamily="2" charset="-128"/>
              </a:rPr>
              <a:t>Как уже решается проблема?</a:t>
            </a:r>
            <a:endParaRPr sz="4000" dirty="0">
              <a:solidFill>
                <a:schemeClr val="tx1"/>
              </a:solidFill>
              <a:latin typeface="Dela Gothic One" pitchFamily="2" charset="-128"/>
              <a:ea typeface="Dela Gothic One" pitchFamily="2" charset="-128"/>
            </a:endParaRPr>
          </a:p>
        </p:txBody>
      </p:sp>
      <p:sp>
        <p:nvSpPr>
          <p:cNvPr id="74" name="Google Shape;74;p16"/>
          <p:cNvSpPr txBox="1">
            <a:spLocks noGrp="1"/>
          </p:cNvSpPr>
          <p:nvPr>
            <p:ph type="body" idx="1"/>
          </p:nvPr>
        </p:nvSpPr>
        <p:spPr>
          <a:xfrm>
            <a:off x="311700" y="2105900"/>
            <a:ext cx="8520600" cy="2462974"/>
          </a:xfrm>
          <a:prstGeom prst="rect">
            <a:avLst/>
          </a:prstGeom>
        </p:spPr>
        <p:txBody>
          <a:bodyPr spcFirstLastPara="1" wrap="square" lIns="91425" tIns="91425" rIns="91425" bIns="91425" anchor="t" anchorCtr="0">
            <a:normAutofit/>
          </a:bodyPr>
          <a:lstStyle/>
          <a:p>
            <a:pPr marL="342900">
              <a:spcAft>
                <a:spcPts val="1200"/>
              </a:spcAft>
            </a:pPr>
            <a:r>
              <a:rPr lang="ru-RU" b="1" dirty="0">
                <a:solidFill>
                  <a:schemeClr val="tx1"/>
                </a:solidFill>
                <a:latin typeface="Montserrat Light" pitchFamily="2" charset="0"/>
              </a:rPr>
              <a:t>Функционирование спортивных залов (</a:t>
            </a:r>
            <a:r>
              <a:rPr lang="en-US" b="1" dirty="0" err="1">
                <a:solidFill>
                  <a:schemeClr val="tx1"/>
                </a:solidFill>
                <a:latin typeface="Montserrat Light" pitchFamily="2" charset="0"/>
              </a:rPr>
              <a:t>MyFit</a:t>
            </a:r>
            <a:r>
              <a:rPr lang="en-US" b="1" dirty="0">
                <a:solidFill>
                  <a:schemeClr val="tx1"/>
                </a:solidFill>
                <a:latin typeface="Montserrat Light" pitchFamily="2" charset="0"/>
              </a:rPr>
              <a:t>, </a:t>
            </a:r>
            <a:r>
              <a:rPr lang="en-US" b="1" dirty="0" err="1">
                <a:solidFill>
                  <a:schemeClr val="tx1"/>
                </a:solidFill>
                <a:latin typeface="Montserrat Light" pitchFamily="2" charset="0"/>
              </a:rPr>
              <a:t>Agym</a:t>
            </a:r>
            <a:r>
              <a:rPr lang="ru-RU" b="1" dirty="0">
                <a:solidFill>
                  <a:schemeClr val="tx1"/>
                </a:solidFill>
                <a:latin typeface="Montserrat Light" pitchFamily="2" charset="0"/>
              </a:rPr>
              <a:t> и </a:t>
            </a:r>
            <a:r>
              <a:rPr lang="en" b="1" dirty="0">
                <a:solidFill>
                  <a:schemeClr val="tx1"/>
                </a:solidFill>
                <a:latin typeface="Montserrat Light" pitchFamily="2" charset="0"/>
              </a:rPr>
              <a:t>MAXFIT</a:t>
            </a:r>
            <a:r>
              <a:rPr lang="en-US" b="1" dirty="0">
                <a:solidFill>
                  <a:schemeClr val="tx1"/>
                </a:solidFill>
                <a:latin typeface="Montserrat Light" pitchFamily="2" charset="0"/>
              </a:rPr>
              <a:t>)</a:t>
            </a:r>
            <a:r>
              <a:rPr lang="ru-RU" b="1" dirty="0">
                <a:solidFill>
                  <a:schemeClr val="tx1"/>
                </a:solidFill>
                <a:latin typeface="Montserrat Light" pitchFamily="2" charset="0"/>
              </a:rPr>
              <a:t>; </a:t>
            </a:r>
            <a:r>
              <a:rPr lang="en-US" b="1" dirty="0">
                <a:solidFill>
                  <a:schemeClr val="tx1"/>
                </a:solidFill>
                <a:latin typeface="Montserrat Light" pitchFamily="2" charset="0"/>
              </a:rPr>
              <a:t> </a:t>
            </a:r>
            <a:endParaRPr lang="ru-RU" b="1" dirty="0">
              <a:solidFill>
                <a:schemeClr val="tx1"/>
              </a:solidFill>
              <a:latin typeface="Montserrat Light" pitchFamily="2" charset="0"/>
            </a:endParaRPr>
          </a:p>
          <a:p>
            <a:pPr marL="342900">
              <a:spcAft>
                <a:spcPts val="1200"/>
              </a:spcAft>
            </a:pPr>
            <a:r>
              <a:rPr lang="ru-RU" b="1" dirty="0">
                <a:solidFill>
                  <a:schemeClr val="tx1"/>
                </a:solidFill>
                <a:latin typeface="Montserrat Light" pitchFamily="2" charset="0"/>
              </a:rPr>
              <a:t>Организация марафонов и полумарафонов </a:t>
            </a:r>
            <a:r>
              <a:rPr lang="en-US" b="1" dirty="0">
                <a:solidFill>
                  <a:schemeClr val="tx1"/>
                </a:solidFill>
                <a:latin typeface="Montserrat Light" pitchFamily="2" charset="0"/>
              </a:rPr>
              <a:t>(</a:t>
            </a:r>
            <a:r>
              <a:rPr lang="ru-RU" b="1" dirty="0">
                <a:solidFill>
                  <a:schemeClr val="tx1"/>
                </a:solidFill>
                <a:latin typeface="Montserrat Light" pitchFamily="2" charset="0"/>
              </a:rPr>
              <a:t>Г. Тверь полумарафон, август 2025); </a:t>
            </a:r>
          </a:p>
          <a:p>
            <a:pPr marL="342900">
              <a:spcAft>
                <a:spcPts val="1200"/>
              </a:spcAft>
            </a:pPr>
            <a:r>
              <a:rPr lang="ru-RU" b="1" dirty="0">
                <a:solidFill>
                  <a:schemeClr val="tx1"/>
                </a:solidFill>
                <a:latin typeface="Montserrat Light" pitchFamily="2" charset="0"/>
              </a:rPr>
              <a:t>Соревнования по функциональному многоборью и кроссфиту (на базе спортивных залов г. Тверь) </a:t>
            </a:r>
          </a:p>
          <a:p>
            <a:pPr marL="0" indent="0">
              <a:spcAft>
                <a:spcPts val="1200"/>
              </a:spcAft>
              <a:buNone/>
            </a:pPr>
            <a:endParaRPr sz="2400" b="1" dirty="0">
              <a:solidFill>
                <a:schemeClr val="bg1"/>
              </a:solidFill>
              <a:latin typeface="Montserrat Light" pitchFamily="2" charset="0"/>
            </a:endParaRPr>
          </a:p>
        </p:txBody>
      </p:sp>
      <p:cxnSp>
        <p:nvCxnSpPr>
          <p:cNvPr id="2" name="Прямая соединительная линия 1">
            <a:extLst>
              <a:ext uri="{FF2B5EF4-FFF2-40B4-BE49-F238E27FC236}">
                <a16:creationId xmlns:a16="http://schemas.microsoft.com/office/drawing/2014/main" id="{069401DD-5022-F19C-A67C-75CCDF3CE786}"/>
              </a:ext>
            </a:extLst>
          </p:cNvPr>
          <p:cNvCxnSpPr/>
          <p:nvPr/>
        </p:nvCxnSpPr>
        <p:spPr>
          <a:xfrm>
            <a:off x="1736437" y="1655629"/>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14314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 sz="3400" dirty="0">
                <a:solidFill>
                  <a:schemeClr val="tx1">
                    <a:lumMod val="95000"/>
                    <a:lumOff val="5000"/>
                  </a:schemeClr>
                </a:solidFill>
                <a:latin typeface="Montserrat ExtraBold" panose="020B0604020202020204" charset="-52"/>
                <a:ea typeface="Dela Gothic One" pitchFamily="2" charset="-128"/>
              </a:rPr>
              <a:t>Решение</a:t>
            </a:r>
            <a:endParaRPr sz="3400" dirty="0">
              <a:solidFill>
                <a:schemeClr val="tx1">
                  <a:lumMod val="95000"/>
                  <a:lumOff val="5000"/>
                </a:schemeClr>
              </a:solidFill>
              <a:latin typeface="Montserrat ExtraBold" panose="020B0604020202020204" charset="-52"/>
              <a:ea typeface="Dela Gothic One" pitchFamily="2" charset="-128"/>
            </a:endParaRPr>
          </a:p>
        </p:txBody>
      </p:sp>
      <p:sp>
        <p:nvSpPr>
          <p:cNvPr id="80" name="Google Shape;80;p17"/>
          <p:cNvSpPr txBox="1">
            <a:spLocks noGrp="1"/>
          </p:cNvSpPr>
          <p:nvPr>
            <p:ph type="body" idx="1"/>
          </p:nvPr>
        </p:nvSpPr>
        <p:spPr>
          <a:xfrm>
            <a:off x="311700" y="1071417"/>
            <a:ext cx="8582364" cy="3928943"/>
          </a:xfrm>
          <a:prstGeom prst="rect">
            <a:avLst/>
          </a:prstGeom>
        </p:spPr>
        <p:txBody>
          <a:bodyPr spcFirstLastPara="1" wrap="square" lIns="91425" tIns="91425" rIns="91425" bIns="91425" anchor="t" anchorCtr="0">
            <a:normAutofit fontScale="70000" lnSpcReduction="20000"/>
          </a:bodyPr>
          <a:lstStyle/>
          <a:p>
            <a:pPr marL="0" lvl="0" indent="0" algn="just">
              <a:spcAft>
                <a:spcPts val="1200"/>
              </a:spcAft>
              <a:buNone/>
            </a:pPr>
            <a:r>
              <a:rPr lang="ru-RU" dirty="0">
                <a:solidFill>
                  <a:schemeClr val="tx1">
                    <a:lumMod val="95000"/>
                    <a:lumOff val="5000"/>
                  </a:schemeClr>
                </a:solidFill>
                <a:latin typeface="Montserrat Light" pitchFamily="2" charset="0"/>
              </a:rPr>
              <a:t>Для работающих граждан и студентов,  которым  не хватает мотивации, времени и возможностей для занятия спортом, будут организованы  спортивные квесты и </a:t>
            </a:r>
            <a:r>
              <a:rPr lang="ru-RU" dirty="0" err="1">
                <a:solidFill>
                  <a:schemeClr val="tx1">
                    <a:lumMod val="95000"/>
                    <a:lumOff val="5000"/>
                  </a:schemeClr>
                </a:solidFill>
                <a:latin typeface="Montserrat Light" pitchFamily="2" charset="0"/>
              </a:rPr>
              <a:t>челленджи</a:t>
            </a:r>
            <a:r>
              <a:rPr lang="ru-RU" dirty="0">
                <a:solidFill>
                  <a:schemeClr val="tx1">
                    <a:lumMod val="95000"/>
                    <a:lumOff val="5000"/>
                  </a:schemeClr>
                </a:solidFill>
                <a:latin typeface="Montserrat Light" pitchFamily="2" charset="0"/>
              </a:rPr>
              <a:t>,  Мастер-классы от спортсменов, </a:t>
            </a:r>
            <a:r>
              <a:rPr lang="ru-RU" dirty="0" err="1">
                <a:solidFill>
                  <a:schemeClr val="tx1">
                    <a:lumMod val="95000"/>
                    <a:lumOff val="5000"/>
                  </a:schemeClr>
                </a:solidFill>
                <a:latin typeface="Montserrat Light" pitchFamily="2" charset="0"/>
              </a:rPr>
              <a:t>фудкорт</a:t>
            </a:r>
            <a:r>
              <a:rPr lang="ru-RU" dirty="0">
                <a:solidFill>
                  <a:schemeClr val="tx1">
                    <a:lumMod val="95000"/>
                    <a:lumOff val="5000"/>
                  </a:schemeClr>
                </a:solidFill>
                <a:latin typeface="Montserrat Light" pitchFamily="2" charset="0"/>
              </a:rPr>
              <a:t> и   «Спортивная Ярмарка» с продажей </a:t>
            </a:r>
            <a:r>
              <a:rPr lang="ru-RU" dirty="0" err="1">
                <a:solidFill>
                  <a:schemeClr val="tx1">
                    <a:lumMod val="95000"/>
                    <a:lumOff val="5000"/>
                  </a:schemeClr>
                </a:solidFill>
                <a:latin typeface="Montserrat Light" pitchFamily="2" charset="0"/>
              </a:rPr>
              <a:t>мерча</a:t>
            </a:r>
            <a:r>
              <a:rPr lang="ru-RU" dirty="0">
                <a:solidFill>
                  <a:schemeClr val="tx1">
                    <a:lumMod val="95000"/>
                    <a:lumOff val="5000"/>
                  </a:schemeClr>
                </a:solidFill>
                <a:latin typeface="Montserrat Light" pitchFamily="2" charset="0"/>
              </a:rPr>
              <a:t> проекта. Предполагается создание онлайн-платформы (социальных сетей и мобильного приложения) с подпиской и без неё, в которой  участники со всей России смогут следить не только за нашими мероприятиями, но и за мероприятиями партнеров по всей России, участвовать онлайн в спортивных акциях, выполнять задания, зарабатывая баллы, которые потом можно обменять на подарки и скидки. </a:t>
            </a:r>
          </a:p>
          <a:p>
            <a:pPr marL="0" lvl="0" indent="0" algn="just">
              <a:spcAft>
                <a:spcPts val="1200"/>
              </a:spcAft>
              <a:buNone/>
            </a:pPr>
            <a:r>
              <a:rPr lang="ru-RU" dirty="0">
                <a:solidFill>
                  <a:schemeClr val="tx1">
                    <a:lumMod val="95000"/>
                    <a:lumOff val="5000"/>
                  </a:schemeClr>
                </a:solidFill>
                <a:latin typeface="Montserrat Light" pitchFamily="2" charset="0"/>
              </a:rPr>
              <a:t>В отличии от иных проектов, наша разработка сочетает в себе офлайн и онлайн активности, тем самым  расширяет возможности для участия, а также:</a:t>
            </a:r>
          </a:p>
          <a:p>
            <a:pPr marL="285750" indent="-285750" algn="just">
              <a:spcAft>
                <a:spcPts val="1200"/>
              </a:spcAft>
            </a:pPr>
            <a:r>
              <a:rPr lang="ru-RU" dirty="0">
                <a:solidFill>
                  <a:schemeClr val="tx1">
                    <a:lumMod val="95000"/>
                    <a:lumOff val="5000"/>
                  </a:schemeClr>
                </a:solidFill>
                <a:latin typeface="Montserrat Light" pitchFamily="2" charset="0"/>
              </a:rPr>
              <a:t>Методика специальных баллов и обмена ими на подарки мотивирует к постоянному участию.  </a:t>
            </a:r>
          </a:p>
          <a:p>
            <a:pPr marL="285750" indent="-285750" algn="just">
              <a:spcAft>
                <a:spcPts val="1200"/>
              </a:spcAft>
            </a:pPr>
            <a:r>
              <a:rPr lang="ru-RU" dirty="0">
                <a:solidFill>
                  <a:schemeClr val="tx1">
                    <a:lumMod val="95000"/>
                    <a:lumOff val="5000"/>
                  </a:schemeClr>
                </a:solidFill>
                <a:latin typeface="Montserrat Light" pitchFamily="2" charset="0"/>
              </a:rPr>
              <a:t>Часть средств от продажи </a:t>
            </a:r>
            <a:r>
              <a:rPr lang="ru-RU" dirty="0" err="1">
                <a:solidFill>
                  <a:schemeClr val="tx1">
                    <a:lumMod val="95000"/>
                    <a:lumOff val="5000"/>
                  </a:schemeClr>
                </a:solidFill>
                <a:latin typeface="Montserrat Light" pitchFamily="2" charset="0"/>
              </a:rPr>
              <a:t>мерча</a:t>
            </a:r>
            <a:r>
              <a:rPr lang="ru-RU" dirty="0">
                <a:solidFill>
                  <a:schemeClr val="tx1">
                    <a:lumMod val="95000"/>
                    <a:lumOff val="5000"/>
                  </a:schemeClr>
                </a:solidFill>
                <a:latin typeface="Montserrat Light" pitchFamily="2" charset="0"/>
              </a:rPr>
              <a:t> и продукции с «Спортивной Ярмарки» идут на благотворительность, что придает проекту социальную значимость.  </a:t>
            </a:r>
          </a:p>
          <a:p>
            <a:pPr marL="285750" indent="-285750" algn="just">
              <a:spcAft>
                <a:spcPts val="1200"/>
              </a:spcAft>
            </a:pPr>
            <a:r>
              <a:rPr lang="ru-RU" dirty="0">
                <a:solidFill>
                  <a:schemeClr val="tx1">
                    <a:lumMod val="95000"/>
                    <a:lumOff val="5000"/>
                  </a:schemeClr>
                </a:solidFill>
                <a:latin typeface="Montserrat Light" pitchFamily="2" charset="0"/>
              </a:rPr>
              <a:t>Разнообразие уровней сложности и форматов делает участие доступным разным категориям людей, от семей до спортсменов-профессионалов.</a:t>
            </a:r>
          </a:p>
          <a:p>
            <a:pPr marL="0" lvl="0" indent="0" algn="l" rtl="0">
              <a:spcBef>
                <a:spcPts val="0"/>
              </a:spcBef>
              <a:spcAft>
                <a:spcPts val="1200"/>
              </a:spcAft>
              <a:buNone/>
            </a:pPr>
            <a:endParaRPr dirty="0"/>
          </a:p>
        </p:txBody>
      </p:sp>
      <p:cxnSp>
        <p:nvCxnSpPr>
          <p:cNvPr id="2" name="Прямая соединительная линия 1">
            <a:extLst>
              <a:ext uri="{FF2B5EF4-FFF2-40B4-BE49-F238E27FC236}">
                <a16:creationId xmlns:a16="http://schemas.microsoft.com/office/drawing/2014/main" id="{F286A1A3-4CD0-1B30-803A-B5D7482AE4CE}"/>
              </a:ext>
            </a:extLst>
          </p:cNvPr>
          <p:cNvCxnSpPr/>
          <p:nvPr/>
        </p:nvCxnSpPr>
        <p:spPr>
          <a:xfrm>
            <a:off x="1618613" y="908119"/>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C70129-85B1-4120-A157-CB28DF71542A}"/>
              </a:ext>
            </a:extLst>
          </p:cNvPr>
          <p:cNvSpPr>
            <a:spLocks noGrp="1"/>
          </p:cNvSpPr>
          <p:nvPr>
            <p:ph type="title"/>
          </p:nvPr>
        </p:nvSpPr>
        <p:spPr>
          <a:xfrm>
            <a:off x="311700" y="306479"/>
            <a:ext cx="8520600" cy="908855"/>
          </a:xfrm>
        </p:spPr>
        <p:txBody>
          <a:bodyPr>
            <a:normAutofit fontScale="90000"/>
          </a:bodyPr>
          <a:lstStyle/>
          <a:p>
            <a:r>
              <a:rPr lang="ru-RU" sz="3600" b="1" dirty="0">
                <a:latin typeface="Montserrat ExtraBold" pitchFamily="2" charset="0"/>
              </a:rPr>
              <a:t>НАШ СЦЕНАРИЙ. Оптимальный сценарий (используя сайт/решение)</a:t>
            </a:r>
            <a:br>
              <a:rPr lang="ru-RU" dirty="0"/>
            </a:br>
            <a:endParaRPr lang="ru-RU" dirty="0"/>
          </a:p>
        </p:txBody>
      </p:sp>
      <p:sp>
        <p:nvSpPr>
          <p:cNvPr id="3" name="Текст 2">
            <a:extLst>
              <a:ext uri="{FF2B5EF4-FFF2-40B4-BE49-F238E27FC236}">
                <a16:creationId xmlns:a16="http://schemas.microsoft.com/office/drawing/2014/main" id="{99AB10CD-54BD-4C15-B0A6-45856ECF23F4}"/>
              </a:ext>
            </a:extLst>
          </p:cNvPr>
          <p:cNvSpPr>
            <a:spLocks noGrp="1"/>
          </p:cNvSpPr>
          <p:nvPr>
            <p:ph type="body" idx="1"/>
          </p:nvPr>
        </p:nvSpPr>
        <p:spPr>
          <a:xfrm>
            <a:off x="162775" y="1629211"/>
            <a:ext cx="8385544" cy="3069265"/>
          </a:xfrm>
        </p:spPr>
        <p:txBody>
          <a:bodyPr>
            <a:noAutofit/>
          </a:bodyPr>
          <a:lstStyle/>
          <a:p>
            <a:pPr marL="114300" indent="0" algn="just">
              <a:buNone/>
            </a:pPr>
            <a:r>
              <a:rPr lang="ru-RU" sz="1400" b="1" dirty="0">
                <a:solidFill>
                  <a:schemeClr val="tx1"/>
                </a:solidFill>
                <a:latin typeface="Montserrat ExtraBold" pitchFamily="2" charset="0"/>
              </a:rPr>
              <a:t>1. Привлечение внимания</a:t>
            </a:r>
          </a:p>
          <a:p>
            <a:pPr marL="114300" indent="0" algn="just">
              <a:buNone/>
            </a:pPr>
            <a:r>
              <a:rPr lang="ru-RU" sz="1400" dirty="0">
                <a:solidFill>
                  <a:schemeClr val="tx1"/>
                </a:solidFill>
                <a:latin typeface="Montserrat Light" pitchFamily="2" charset="0"/>
              </a:rPr>
              <a:t>Пользователь видит яркий баннер с названием "Спорт. Фест" и слоганом:</a:t>
            </a:r>
          </a:p>
          <a:p>
            <a:pPr marL="114300" indent="0" algn="just">
              <a:buNone/>
            </a:pPr>
            <a:r>
              <a:rPr lang="ru-RU" sz="1400" dirty="0">
                <a:solidFill>
                  <a:schemeClr val="tx1"/>
                </a:solidFill>
                <a:latin typeface="Montserrat Light" pitchFamily="2" charset="0"/>
              </a:rPr>
              <a:t>«Масштабный спортивный праздник для всех!»</a:t>
            </a:r>
          </a:p>
          <a:p>
            <a:pPr marL="114300" indent="0" algn="just">
              <a:buNone/>
            </a:pPr>
            <a:r>
              <a:rPr lang="ru-RU" sz="1400" dirty="0">
                <a:solidFill>
                  <a:schemeClr val="tx1"/>
                </a:solidFill>
                <a:latin typeface="Montserrat Light" pitchFamily="2" charset="0"/>
              </a:rPr>
              <a:t>Кнопка CTA «Программа» мотивирует перейти ниже по странице.</a:t>
            </a:r>
          </a:p>
          <a:p>
            <a:pPr marL="114300" indent="0" algn="just">
              <a:buNone/>
            </a:pPr>
            <a:r>
              <a:rPr lang="ru-RU" sz="1400" b="1" dirty="0">
                <a:solidFill>
                  <a:schemeClr val="tx1"/>
                </a:solidFill>
                <a:latin typeface="Montserrat ExtraBold" pitchFamily="2" charset="0"/>
              </a:rPr>
              <a:t>2. Ознакомление с активностями</a:t>
            </a:r>
          </a:p>
          <a:p>
            <a:pPr marL="114300" indent="0" algn="just">
              <a:buNone/>
            </a:pPr>
            <a:r>
              <a:rPr lang="ru-RU" sz="1400" dirty="0">
                <a:solidFill>
                  <a:schemeClr val="tx1"/>
                </a:solidFill>
                <a:latin typeface="Montserrat Light" pitchFamily="2" charset="0"/>
              </a:rPr>
              <a:t>Раздел «Что вас ждёт на фестивале?» представлен в виде 8 карточек: Каждая карточка содержит: Иконка, название активности, краткое описание. Пользователь быстро находит интересующую активность (например, марафон или мастер-класс по йоге).</a:t>
            </a:r>
          </a:p>
          <a:p>
            <a:pPr marL="114300" indent="0" algn="just">
              <a:buNone/>
            </a:pPr>
            <a:r>
              <a:rPr lang="ru-RU" sz="1400" b="1" dirty="0">
                <a:solidFill>
                  <a:schemeClr val="tx1"/>
                </a:solidFill>
                <a:latin typeface="Montserrat ExtraBold" pitchFamily="2" charset="0"/>
              </a:rPr>
              <a:t> 3. Осознание социальной ценности</a:t>
            </a:r>
          </a:p>
          <a:p>
            <a:pPr marL="114300" indent="0" algn="just">
              <a:buNone/>
            </a:pPr>
            <a:r>
              <a:rPr lang="ru-RU" sz="1400" dirty="0">
                <a:solidFill>
                  <a:schemeClr val="tx1"/>
                </a:solidFill>
                <a:latin typeface="Montserrat Light" pitchFamily="2" charset="0"/>
              </a:rPr>
              <a:t>Узнаёт, что его участие помогает другим. Повышается личная мотивация</a:t>
            </a:r>
          </a:p>
          <a:p>
            <a:pPr marL="114300" indent="0" algn="just">
              <a:buNone/>
            </a:pPr>
            <a:r>
              <a:rPr lang="ru-RU" sz="1400" b="1" dirty="0">
                <a:solidFill>
                  <a:schemeClr val="tx1"/>
                </a:solidFill>
                <a:latin typeface="Montserrat ExtraBold" pitchFamily="2" charset="0"/>
              </a:rPr>
              <a:t> 4. Принятие решения об участии</a:t>
            </a:r>
          </a:p>
          <a:p>
            <a:pPr marL="114300" indent="0" algn="just">
              <a:buNone/>
            </a:pPr>
            <a:r>
              <a:rPr lang="ru-RU" sz="1400" dirty="0">
                <a:solidFill>
                  <a:schemeClr val="tx1"/>
                </a:solidFill>
                <a:latin typeface="Montserrat Light" pitchFamily="2" charset="0"/>
              </a:rPr>
              <a:t>Переход к кнопке «Регистрация» (может быть закреплена в меню)</a:t>
            </a:r>
          </a:p>
          <a:p>
            <a:pPr marL="114300" indent="0" algn="just">
              <a:buNone/>
            </a:pPr>
            <a:endParaRPr lang="ru-RU" sz="1400" dirty="0"/>
          </a:p>
        </p:txBody>
      </p:sp>
      <p:cxnSp>
        <p:nvCxnSpPr>
          <p:cNvPr id="4" name="Прямая соединительная линия 3">
            <a:extLst>
              <a:ext uri="{FF2B5EF4-FFF2-40B4-BE49-F238E27FC236}">
                <a16:creationId xmlns:a16="http://schemas.microsoft.com/office/drawing/2014/main" id="{A42128FA-44D7-B6BC-1EE7-108FC53B55D6}"/>
              </a:ext>
            </a:extLst>
          </p:cNvPr>
          <p:cNvCxnSpPr/>
          <p:nvPr/>
        </p:nvCxnSpPr>
        <p:spPr>
          <a:xfrm>
            <a:off x="1699492" y="1511068"/>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3213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7A5398-32E7-4E97-AF98-BFDB227D9F81}"/>
              </a:ext>
            </a:extLst>
          </p:cNvPr>
          <p:cNvSpPr>
            <a:spLocks noGrp="1"/>
          </p:cNvSpPr>
          <p:nvPr>
            <p:ph type="title"/>
          </p:nvPr>
        </p:nvSpPr>
        <p:spPr/>
        <p:txBody>
          <a:bodyPr>
            <a:noAutofit/>
          </a:bodyPr>
          <a:lstStyle/>
          <a:p>
            <a:pPr algn="ctr"/>
            <a:r>
              <a:rPr lang="ru-RU" sz="3400" b="1" dirty="0">
                <a:latin typeface="Montserrat ExtraBold" pitchFamily="2" charset="0"/>
              </a:rPr>
              <a:t>НАШ СЦЕНАРИЙ </a:t>
            </a:r>
          </a:p>
        </p:txBody>
      </p:sp>
      <p:sp>
        <p:nvSpPr>
          <p:cNvPr id="3" name="Текст 2">
            <a:extLst>
              <a:ext uri="{FF2B5EF4-FFF2-40B4-BE49-F238E27FC236}">
                <a16:creationId xmlns:a16="http://schemas.microsoft.com/office/drawing/2014/main" id="{901570EB-A659-4579-8E3D-03CB14C412E0}"/>
              </a:ext>
            </a:extLst>
          </p:cNvPr>
          <p:cNvSpPr>
            <a:spLocks noGrp="1"/>
          </p:cNvSpPr>
          <p:nvPr>
            <p:ph type="body" idx="1"/>
          </p:nvPr>
        </p:nvSpPr>
        <p:spPr>
          <a:xfrm>
            <a:off x="311700" y="1727199"/>
            <a:ext cx="8520600" cy="2841675"/>
          </a:xfrm>
        </p:spPr>
        <p:txBody>
          <a:bodyPr>
            <a:normAutofit/>
          </a:bodyPr>
          <a:lstStyle/>
          <a:p>
            <a:pPr marL="114300" indent="0">
              <a:buNone/>
            </a:pPr>
            <a:r>
              <a:rPr lang="ru-RU" sz="1600" b="1" dirty="0">
                <a:solidFill>
                  <a:schemeClr val="tx1"/>
                </a:solidFill>
                <a:latin typeface="Montserrat ExtraBold" pitchFamily="2" charset="0"/>
                <a:ea typeface="Dela Gothic One" pitchFamily="2" charset="-128"/>
              </a:rPr>
              <a:t>5. Ознакомление с логистикой</a:t>
            </a:r>
          </a:p>
          <a:p>
            <a:pPr marL="114300" indent="0">
              <a:buNone/>
            </a:pPr>
            <a:r>
              <a:rPr lang="ru-RU" sz="1600" dirty="0">
                <a:solidFill>
                  <a:schemeClr val="tx1"/>
                </a:solidFill>
                <a:latin typeface="Montserrat Light" pitchFamily="2" charset="0"/>
              </a:rPr>
              <a:t>Видит дату и место проведения (уточняется)</a:t>
            </a:r>
          </a:p>
          <a:p>
            <a:pPr marL="114300" indent="0">
              <a:buNone/>
            </a:pPr>
            <a:r>
              <a:rPr lang="ru-RU" sz="1600" dirty="0">
                <a:solidFill>
                  <a:schemeClr val="tx1"/>
                </a:solidFill>
                <a:latin typeface="Montserrat Light" pitchFamily="2" charset="0"/>
              </a:rPr>
              <a:t>Может построить маршрут по интерактивной карте</a:t>
            </a:r>
          </a:p>
          <a:p>
            <a:pPr marL="114300" indent="0">
              <a:buNone/>
            </a:pPr>
            <a:r>
              <a:rPr lang="ru-RU" sz="1600" dirty="0">
                <a:solidFill>
                  <a:schemeClr val="tx1"/>
                </a:solidFill>
                <a:latin typeface="Montserrat Light" pitchFamily="2" charset="0"/>
              </a:rPr>
              <a:t>Контакты для вопросов (телефон, </a:t>
            </a:r>
            <a:r>
              <a:rPr lang="ru-RU" sz="1600" dirty="0" err="1">
                <a:solidFill>
                  <a:schemeClr val="tx1"/>
                </a:solidFill>
                <a:latin typeface="Montserrat Light" pitchFamily="2" charset="0"/>
              </a:rPr>
              <a:t>email</a:t>
            </a:r>
            <a:r>
              <a:rPr lang="ru-RU" sz="1600" dirty="0">
                <a:solidFill>
                  <a:schemeClr val="tx1"/>
                </a:solidFill>
                <a:latin typeface="Montserrat Light" pitchFamily="2" charset="0"/>
              </a:rPr>
              <a:t>, соцсети)</a:t>
            </a:r>
          </a:p>
          <a:p>
            <a:pPr marL="114300" indent="0">
              <a:buNone/>
            </a:pPr>
            <a:r>
              <a:rPr lang="ru-RU" sz="1600" b="1" dirty="0">
                <a:solidFill>
                  <a:schemeClr val="tx1"/>
                </a:solidFill>
                <a:latin typeface="Montserrat ExtraBold" pitchFamily="2" charset="0"/>
              </a:rPr>
              <a:t> 6. Участие и обратная связь</a:t>
            </a:r>
          </a:p>
          <a:p>
            <a:pPr marL="114300" indent="0">
              <a:buNone/>
            </a:pPr>
            <a:r>
              <a:rPr lang="ru-RU" sz="1600" dirty="0">
                <a:solidFill>
                  <a:schemeClr val="tx1"/>
                </a:solidFill>
                <a:latin typeface="Montserrat Light" pitchFamily="2" charset="0"/>
              </a:rPr>
              <a:t>Получает напоминание (по </a:t>
            </a:r>
            <a:r>
              <a:rPr lang="ru-RU" sz="1600" dirty="0" err="1">
                <a:solidFill>
                  <a:schemeClr val="tx1"/>
                </a:solidFill>
                <a:latin typeface="Montserrat Light" pitchFamily="2" charset="0"/>
              </a:rPr>
              <a:t>email</a:t>
            </a:r>
            <a:r>
              <a:rPr lang="ru-RU" sz="1600" dirty="0">
                <a:solidFill>
                  <a:schemeClr val="tx1"/>
                </a:solidFill>
                <a:latin typeface="Montserrat Light" pitchFamily="2" charset="0"/>
              </a:rPr>
              <a:t>/SMS)</a:t>
            </a:r>
          </a:p>
          <a:p>
            <a:r>
              <a:rPr lang="ru-RU" sz="1600" dirty="0">
                <a:solidFill>
                  <a:schemeClr val="tx1"/>
                </a:solidFill>
                <a:latin typeface="Montserrat Light" pitchFamily="2" charset="0"/>
              </a:rPr>
              <a:t>Посещает мероприятие</a:t>
            </a:r>
          </a:p>
          <a:p>
            <a:r>
              <a:rPr lang="ru-RU" sz="1600" dirty="0">
                <a:solidFill>
                  <a:schemeClr val="tx1"/>
                </a:solidFill>
                <a:latin typeface="Montserrat Light" pitchFamily="2" charset="0"/>
              </a:rPr>
              <a:t>Делится впечатлениями в соцсетях через встроенные кнопки ( реклама проекта)</a:t>
            </a:r>
          </a:p>
          <a:p>
            <a:endParaRPr lang="ru-RU" dirty="0"/>
          </a:p>
        </p:txBody>
      </p:sp>
      <p:cxnSp>
        <p:nvCxnSpPr>
          <p:cNvPr id="4" name="Прямая соединительная линия 3">
            <a:extLst>
              <a:ext uri="{FF2B5EF4-FFF2-40B4-BE49-F238E27FC236}">
                <a16:creationId xmlns:a16="http://schemas.microsoft.com/office/drawing/2014/main" id="{9D8E093B-8176-CD54-6019-DAD3932BEDFD}"/>
              </a:ext>
            </a:extLst>
          </p:cNvPr>
          <p:cNvCxnSpPr/>
          <p:nvPr/>
        </p:nvCxnSpPr>
        <p:spPr>
          <a:xfrm>
            <a:off x="1587731" y="1270924"/>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5882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35FE65-40D3-4EA0-8868-5547C2978C16}"/>
              </a:ext>
            </a:extLst>
          </p:cNvPr>
          <p:cNvSpPr>
            <a:spLocks noGrp="1"/>
          </p:cNvSpPr>
          <p:nvPr>
            <p:ph type="title"/>
          </p:nvPr>
        </p:nvSpPr>
        <p:spPr>
          <a:xfrm>
            <a:off x="268981" y="103667"/>
            <a:ext cx="8991397" cy="979738"/>
          </a:xfrm>
        </p:spPr>
        <p:txBody>
          <a:bodyPr>
            <a:normAutofit fontScale="90000"/>
          </a:bodyPr>
          <a:lstStyle/>
          <a:p>
            <a:r>
              <a:rPr lang="ru-RU" b="1" dirty="0">
                <a:latin typeface="Montserrat ExtraBold" pitchFamily="2" charset="0"/>
              </a:rPr>
              <a:t>РЕЗУЛЬТАТ ПОЛЬЗОВАТЕЛЬСКОГО ТЕСТИРОВАНИЯ </a:t>
            </a:r>
          </a:p>
        </p:txBody>
      </p:sp>
      <p:sp>
        <p:nvSpPr>
          <p:cNvPr id="3" name="Текст 2">
            <a:extLst>
              <a:ext uri="{FF2B5EF4-FFF2-40B4-BE49-F238E27FC236}">
                <a16:creationId xmlns:a16="http://schemas.microsoft.com/office/drawing/2014/main" id="{5F90AEC9-208C-40AF-B996-B72A90D0103E}"/>
              </a:ext>
            </a:extLst>
          </p:cNvPr>
          <p:cNvSpPr>
            <a:spLocks noGrp="1"/>
          </p:cNvSpPr>
          <p:nvPr>
            <p:ph type="body" idx="1"/>
          </p:nvPr>
        </p:nvSpPr>
        <p:spPr>
          <a:xfrm>
            <a:off x="268981" y="1376219"/>
            <a:ext cx="8520600" cy="3654378"/>
          </a:xfrm>
        </p:spPr>
        <p:txBody>
          <a:bodyPr>
            <a:normAutofit fontScale="25000" lnSpcReduction="20000"/>
          </a:bodyPr>
          <a:lstStyle/>
          <a:p>
            <a:pPr marL="114300" indent="0">
              <a:buNone/>
            </a:pPr>
            <a:r>
              <a:rPr lang="ru-RU" sz="5600" b="1" dirty="0">
                <a:solidFill>
                  <a:schemeClr val="tx1"/>
                </a:solidFill>
                <a:latin typeface="Montserrat Light" pitchFamily="2" charset="0"/>
                <a:cs typeface="Times New Roman" panose="02020603050405020304" pitchFamily="18" charset="0"/>
              </a:rPr>
              <a:t>Кто участвовал?</a:t>
            </a:r>
          </a:p>
          <a:p>
            <a:pPr marL="114300" indent="0">
              <a:buNone/>
            </a:pPr>
            <a:r>
              <a:rPr lang="ru-RU" sz="5600" dirty="0">
                <a:solidFill>
                  <a:schemeClr val="tx1"/>
                </a:solidFill>
                <a:latin typeface="Montserrat Light" pitchFamily="2" charset="0"/>
                <a:cs typeface="Times New Roman" panose="02020603050405020304" pitchFamily="18" charset="0"/>
              </a:rPr>
              <a:t>Тестирование прошло среди студентов </a:t>
            </a:r>
            <a:r>
              <a:rPr lang="ru-RU" sz="5600" dirty="0" err="1">
                <a:solidFill>
                  <a:schemeClr val="tx1"/>
                </a:solidFill>
                <a:latin typeface="Montserrat Light" pitchFamily="2" charset="0"/>
                <a:cs typeface="Times New Roman" panose="02020603050405020304" pitchFamily="18" charset="0"/>
              </a:rPr>
              <a:t>ТвГУ</a:t>
            </a:r>
            <a:r>
              <a:rPr lang="ru-RU" sz="5600" dirty="0">
                <a:solidFill>
                  <a:schemeClr val="tx1"/>
                </a:solidFill>
                <a:latin typeface="Montserrat Light" pitchFamily="2" charset="0"/>
                <a:cs typeface="Times New Roman" panose="02020603050405020304" pitchFamily="18" charset="0"/>
              </a:rPr>
              <a:t> — представители следующих </a:t>
            </a:r>
            <a:r>
              <a:rPr lang="ru-RU" sz="5600" dirty="0" err="1">
                <a:solidFill>
                  <a:schemeClr val="tx1"/>
                </a:solidFill>
                <a:latin typeface="Montserrat Light" pitchFamily="2" charset="0"/>
                <a:cs typeface="Times New Roman" panose="02020603050405020304" pitchFamily="18" charset="0"/>
              </a:rPr>
              <a:t>направлений:</a:t>
            </a:r>
            <a:r>
              <a:rPr lang="ru-RU" sz="5600" b="1" dirty="0" err="1">
                <a:solidFill>
                  <a:schemeClr val="tx1"/>
                </a:solidFill>
                <a:latin typeface="Montserrat Light" pitchFamily="2" charset="0"/>
                <a:cs typeface="Times New Roman" panose="02020603050405020304" pitchFamily="18" charset="0"/>
              </a:rPr>
              <a:t>всего</a:t>
            </a:r>
            <a:r>
              <a:rPr lang="ru-RU" sz="5600" b="1" dirty="0">
                <a:solidFill>
                  <a:schemeClr val="tx1"/>
                </a:solidFill>
                <a:latin typeface="Montserrat Light" pitchFamily="2" charset="0"/>
                <a:cs typeface="Times New Roman" panose="02020603050405020304" pitchFamily="18" charset="0"/>
              </a:rPr>
              <a:t> протестировано: 3 фокус-группы, около 15–20 человек в каждой.</a:t>
            </a:r>
            <a:endParaRPr lang="ru-RU" sz="5600" dirty="0">
              <a:solidFill>
                <a:schemeClr val="tx1"/>
              </a:solidFill>
              <a:latin typeface="Montserrat Light" pitchFamily="2" charset="0"/>
              <a:cs typeface="Times New Roman" panose="02020603050405020304" pitchFamily="18" charset="0"/>
            </a:endParaRPr>
          </a:p>
          <a:p>
            <a:r>
              <a:rPr lang="ru-RU" sz="5600" dirty="0">
                <a:solidFill>
                  <a:schemeClr val="tx1"/>
                </a:solidFill>
                <a:latin typeface="Montserrat Light" pitchFamily="2" charset="0"/>
                <a:cs typeface="Times New Roman" panose="02020603050405020304" pitchFamily="18" charset="0"/>
              </a:rPr>
              <a:t>Юриспруденция</a:t>
            </a:r>
          </a:p>
          <a:p>
            <a:r>
              <a:rPr lang="ru-RU" sz="5600" dirty="0">
                <a:solidFill>
                  <a:schemeClr val="tx1"/>
                </a:solidFill>
                <a:latin typeface="Montserrat Light" pitchFamily="2" charset="0"/>
                <a:cs typeface="Times New Roman" panose="02020603050405020304" pitchFamily="18" charset="0"/>
              </a:rPr>
              <a:t> Социология </a:t>
            </a:r>
          </a:p>
          <a:p>
            <a:r>
              <a:rPr lang="ru-RU" sz="5600" dirty="0">
                <a:solidFill>
                  <a:schemeClr val="tx1"/>
                </a:solidFill>
                <a:latin typeface="Montserrat Light" pitchFamily="2" charset="0"/>
                <a:cs typeface="Times New Roman" panose="02020603050405020304" pitchFamily="18" charset="0"/>
              </a:rPr>
              <a:t>Политология</a:t>
            </a:r>
          </a:p>
          <a:p>
            <a:pPr marL="114300" indent="0">
              <a:buNone/>
            </a:pPr>
            <a:endParaRPr lang="ru-RU" sz="5600" dirty="0">
              <a:solidFill>
                <a:schemeClr val="tx1"/>
              </a:solidFill>
              <a:latin typeface="Montserrat Light" pitchFamily="2" charset="0"/>
              <a:cs typeface="Times New Roman" panose="02020603050405020304" pitchFamily="18" charset="0"/>
            </a:endParaRPr>
          </a:p>
          <a:p>
            <a:pPr marL="114300" indent="0">
              <a:buNone/>
            </a:pPr>
            <a:r>
              <a:rPr lang="ru-RU" sz="5600" dirty="0">
                <a:solidFill>
                  <a:schemeClr val="tx1"/>
                </a:solidFill>
                <a:latin typeface="Montserrat Light" pitchFamily="2" charset="0"/>
                <a:cs typeface="Times New Roman" panose="02020603050405020304" pitchFamily="18" charset="0"/>
              </a:rPr>
              <a:t> </a:t>
            </a:r>
            <a:r>
              <a:rPr lang="ru-RU" sz="5600" b="1" dirty="0">
                <a:solidFill>
                  <a:schemeClr val="tx1"/>
                </a:solidFill>
                <a:latin typeface="Montserrat Light" pitchFamily="2" charset="0"/>
                <a:cs typeface="Times New Roman" panose="02020603050405020304" pitchFamily="18" charset="0"/>
              </a:rPr>
              <a:t>Ключевые выводы:</a:t>
            </a:r>
            <a:endParaRPr lang="ru-RU" sz="5600" dirty="0">
              <a:solidFill>
                <a:schemeClr val="tx1"/>
              </a:solidFill>
              <a:latin typeface="Montserrat Light" pitchFamily="2" charset="0"/>
              <a:cs typeface="Times New Roman" panose="02020603050405020304" pitchFamily="18" charset="0"/>
            </a:endParaRPr>
          </a:p>
          <a:p>
            <a:pPr marL="114300" indent="0">
              <a:buNone/>
            </a:pPr>
            <a:r>
              <a:rPr lang="ru-RU" sz="5600" dirty="0">
                <a:solidFill>
                  <a:schemeClr val="tx1"/>
                </a:solidFill>
                <a:latin typeface="Montserrat Light" pitchFamily="2" charset="0"/>
                <a:cs typeface="Times New Roman" panose="02020603050405020304" pitchFamily="18" charset="0"/>
              </a:rPr>
              <a:t>1. Структура сайта — понятна и логична.</a:t>
            </a:r>
          </a:p>
          <a:p>
            <a:pPr marL="114300" indent="0">
              <a:buNone/>
            </a:pPr>
            <a:r>
              <a:rPr lang="ru-RU" sz="5600" dirty="0">
                <a:solidFill>
                  <a:schemeClr val="tx1"/>
                </a:solidFill>
                <a:latin typeface="Montserrat Light" pitchFamily="2" charset="0"/>
                <a:cs typeface="Times New Roman" panose="02020603050405020304" pitchFamily="18" charset="0"/>
              </a:rPr>
              <a:t>Большинство пользователей легко ориентировались в разделах. Особенно понравилась система якорей и карточный формат программы.</a:t>
            </a:r>
          </a:p>
          <a:p>
            <a:pPr marL="114300" indent="0">
              <a:buNone/>
            </a:pPr>
            <a:r>
              <a:rPr lang="ru-RU" sz="5600" dirty="0">
                <a:solidFill>
                  <a:schemeClr val="tx1"/>
                </a:solidFill>
                <a:latin typeface="Montserrat Light" pitchFamily="2" charset="0"/>
                <a:cs typeface="Times New Roman" panose="02020603050405020304" pitchFamily="18" charset="0"/>
              </a:rPr>
              <a:t>2. Эмоциональное вовлечение — высокое.</a:t>
            </a:r>
          </a:p>
          <a:p>
            <a:pPr marL="114300" indent="0">
              <a:buNone/>
            </a:pPr>
            <a:r>
              <a:rPr lang="ru-RU" sz="5600" dirty="0">
                <a:solidFill>
                  <a:schemeClr val="tx1"/>
                </a:solidFill>
                <a:latin typeface="Montserrat Light" pitchFamily="2" charset="0"/>
                <a:cs typeface="Times New Roman" panose="02020603050405020304" pitchFamily="18" charset="0"/>
              </a:rPr>
              <a:t>Слоган «Масштабный спортивный праздник для всех!» вызвал положительную реакцию. Проект воспринимается как доступный и дружелюбный.</a:t>
            </a:r>
          </a:p>
          <a:p>
            <a:pPr marL="114300" indent="0">
              <a:buNone/>
            </a:pPr>
            <a:r>
              <a:rPr lang="ru-RU" sz="5600" dirty="0">
                <a:solidFill>
                  <a:schemeClr val="tx1"/>
                </a:solidFill>
                <a:latin typeface="Montserrat Light" pitchFamily="2" charset="0"/>
                <a:cs typeface="Times New Roman" panose="02020603050405020304" pitchFamily="18" charset="0"/>
              </a:rPr>
              <a:t>3. Форма регистрации — требует небольших доработок.</a:t>
            </a:r>
          </a:p>
          <a:p>
            <a:pPr marL="114300" indent="0">
              <a:buNone/>
            </a:pPr>
            <a:r>
              <a:rPr lang="ru-RU" sz="5600" dirty="0">
                <a:solidFill>
                  <a:schemeClr val="tx1"/>
                </a:solidFill>
                <a:latin typeface="Montserrat Light" pitchFamily="2" charset="0"/>
                <a:cs typeface="Times New Roman" panose="02020603050405020304" pitchFamily="18" charset="0"/>
              </a:rPr>
              <a:t>Некоторые участники предложили добавить город проживания.</a:t>
            </a:r>
            <a:endParaRPr lang="ru-RU" sz="4800" dirty="0">
              <a:latin typeface="Times New Roman" panose="02020603050405020304" pitchFamily="18" charset="0"/>
              <a:cs typeface="Times New Roman" panose="02020603050405020304" pitchFamily="18" charset="0"/>
            </a:endParaRPr>
          </a:p>
          <a:p>
            <a:endParaRPr lang="ru-RU" sz="4800" dirty="0">
              <a:latin typeface="Times New Roman" panose="02020603050405020304" pitchFamily="18" charset="0"/>
              <a:cs typeface="Times New Roman" panose="02020603050405020304" pitchFamily="18" charset="0"/>
            </a:endParaRPr>
          </a:p>
          <a:p>
            <a:pPr marL="114300" indent="0">
              <a:buNone/>
            </a:pPr>
            <a:endParaRPr lang="ru-RU" dirty="0"/>
          </a:p>
        </p:txBody>
      </p:sp>
      <p:cxnSp>
        <p:nvCxnSpPr>
          <p:cNvPr id="4" name="Прямая соединительная линия 3">
            <a:extLst>
              <a:ext uri="{FF2B5EF4-FFF2-40B4-BE49-F238E27FC236}">
                <a16:creationId xmlns:a16="http://schemas.microsoft.com/office/drawing/2014/main" id="{7ADA7535-951F-A1C0-F823-0A4FD17893BA}"/>
              </a:ext>
            </a:extLst>
          </p:cNvPr>
          <p:cNvCxnSpPr/>
          <p:nvPr/>
        </p:nvCxnSpPr>
        <p:spPr>
          <a:xfrm>
            <a:off x="354419" y="1255200"/>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7752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5E7A6-591F-4D4A-ADEE-5AA6E02B2AAD}"/>
              </a:ext>
            </a:extLst>
          </p:cNvPr>
          <p:cNvSpPr>
            <a:spLocks noGrp="1"/>
          </p:cNvSpPr>
          <p:nvPr>
            <p:ph type="title"/>
          </p:nvPr>
        </p:nvSpPr>
        <p:spPr>
          <a:xfrm>
            <a:off x="311700" y="121753"/>
            <a:ext cx="8520600" cy="572700"/>
          </a:xfrm>
        </p:spPr>
        <p:txBody>
          <a:bodyPr>
            <a:noAutofit/>
          </a:bodyPr>
          <a:lstStyle/>
          <a:p>
            <a:r>
              <a:rPr lang="ru-RU" sz="3400" b="1" dirty="0">
                <a:latin typeface="Montserrat ExtraBold" pitchFamily="2" charset="0"/>
              </a:rPr>
              <a:t>РЕЗУЛЬТАТ ПОЛЬЗОВАТЕЛЬСКОГО ТЕСТИРОВАНИЯ </a:t>
            </a:r>
          </a:p>
        </p:txBody>
      </p:sp>
      <p:sp>
        <p:nvSpPr>
          <p:cNvPr id="3" name="Текст 2">
            <a:extLst>
              <a:ext uri="{FF2B5EF4-FFF2-40B4-BE49-F238E27FC236}">
                <a16:creationId xmlns:a16="http://schemas.microsoft.com/office/drawing/2014/main" id="{CD37BB88-B070-4F4A-A5C6-DCB8B8FD72CF}"/>
              </a:ext>
            </a:extLst>
          </p:cNvPr>
          <p:cNvSpPr>
            <a:spLocks noGrp="1"/>
          </p:cNvSpPr>
          <p:nvPr>
            <p:ph type="body" idx="1"/>
          </p:nvPr>
        </p:nvSpPr>
        <p:spPr>
          <a:xfrm>
            <a:off x="311700" y="2491970"/>
            <a:ext cx="8520600" cy="2806577"/>
          </a:xfrm>
        </p:spPr>
        <p:txBody>
          <a:bodyPr/>
          <a:lstStyle/>
          <a:p>
            <a:pPr marL="114300" indent="0">
              <a:buNone/>
            </a:pPr>
            <a:r>
              <a:rPr lang="ru-RU" b="1" dirty="0">
                <a:solidFill>
                  <a:schemeClr val="tx1"/>
                </a:solidFill>
                <a:latin typeface="Montserrat Light" pitchFamily="2" charset="0"/>
              </a:rPr>
              <a:t>Направление проекта не изменилось, но были учтены пожелания:</a:t>
            </a:r>
          </a:p>
          <a:p>
            <a:endParaRPr lang="ru-RU" dirty="0">
              <a:solidFill>
                <a:schemeClr val="tx1"/>
              </a:solidFill>
              <a:latin typeface="Montserrat Light" pitchFamily="2" charset="0"/>
            </a:endParaRPr>
          </a:p>
          <a:p>
            <a:r>
              <a:rPr lang="ru-RU" dirty="0">
                <a:solidFill>
                  <a:schemeClr val="tx1"/>
                </a:solidFill>
                <a:latin typeface="Montserrat Light" pitchFamily="2" charset="0"/>
              </a:rPr>
              <a:t>Усилить визуальную часть (добавить больше графики и ярких цветов) , что было осуществлено после опроса. </a:t>
            </a:r>
          </a:p>
          <a:p>
            <a:r>
              <a:rPr lang="ru-RU" dirty="0">
                <a:solidFill>
                  <a:schemeClr val="tx1"/>
                </a:solidFill>
                <a:latin typeface="Montserrat Light" pitchFamily="2" charset="0"/>
              </a:rPr>
              <a:t>Сделать упор на блок с регистрацией </a:t>
            </a:r>
          </a:p>
          <a:p>
            <a:r>
              <a:rPr lang="ru-RU" dirty="0">
                <a:solidFill>
                  <a:schemeClr val="tx1"/>
                </a:solidFill>
                <a:latin typeface="Montserrat Light" pitchFamily="2" charset="0"/>
              </a:rPr>
              <a:t>Расширить блок социальной миссии и выделить его ярче.</a:t>
            </a:r>
          </a:p>
          <a:p>
            <a:endParaRPr lang="ru-RU" dirty="0"/>
          </a:p>
        </p:txBody>
      </p:sp>
      <p:cxnSp>
        <p:nvCxnSpPr>
          <p:cNvPr id="4" name="Прямая соединительная линия 3">
            <a:extLst>
              <a:ext uri="{FF2B5EF4-FFF2-40B4-BE49-F238E27FC236}">
                <a16:creationId xmlns:a16="http://schemas.microsoft.com/office/drawing/2014/main" id="{3B2C5C8F-DB6E-340F-4389-826283131F78}"/>
              </a:ext>
            </a:extLst>
          </p:cNvPr>
          <p:cNvCxnSpPr/>
          <p:nvPr/>
        </p:nvCxnSpPr>
        <p:spPr>
          <a:xfrm>
            <a:off x="434110" y="1991360"/>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653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9639BA-3EDD-4922-A063-285FA1AD150D}"/>
              </a:ext>
            </a:extLst>
          </p:cNvPr>
          <p:cNvSpPr>
            <a:spLocks noGrp="1"/>
          </p:cNvSpPr>
          <p:nvPr>
            <p:ph type="ctrTitle"/>
          </p:nvPr>
        </p:nvSpPr>
        <p:spPr>
          <a:xfrm>
            <a:off x="230282" y="875880"/>
            <a:ext cx="8683436" cy="1932394"/>
          </a:xfrm>
        </p:spPr>
        <p:txBody>
          <a:bodyPr>
            <a:normAutofit/>
          </a:bodyPr>
          <a:lstStyle/>
          <a:p>
            <a:r>
              <a:rPr lang="ru-RU" sz="4000" b="1" dirty="0">
                <a:latin typeface="Montserrat ExtraBold" pitchFamily="2" charset="0"/>
              </a:rPr>
              <a:t>Экономика проекта: предположения и вопросы</a:t>
            </a:r>
          </a:p>
        </p:txBody>
      </p:sp>
      <p:cxnSp>
        <p:nvCxnSpPr>
          <p:cNvPr id="4" name="Прямая соединительная линия 3">
            <a:extLst>
              <a:ext uri="{FF2B5EF4-FFF2-40B4-BE49-F238E27FC236}">
                <a16:creationId xmlns:a16="http://schemas.microsoft.com/office/drawing/2014/main" id="{C4BD297D-FF52-41BB-9C2D-BA5DC0400FE4}"/>
              </a:ext>
            </a:extLst>
          </p:cNvPr>
          <p:cNvCxnSpPr/>
          <p:nvPr/>
        </p:nvCxnSpPr>
        <p:spPr>
          <a:xfrm>
            <a:off x="1754910" y="3016596"/>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44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280F30-398F-47E2-B08E-327A2B150D19}"/>
              </a:ext>
            </a:extLst>
          </p:cNvPr>
          <p:cNvSpPr>
            <a:spLocks noGrp="1"/>
          </p:cNvSpPr>
          <p:nvPr>
            <p:ph type="title"/>
          </p:nvPr>
        </p:nvSpPr>
        <p:spPr/>
        <p:txBody>
          <a:bodyPr>
            <a:normAutofit fontScale="90000"/>
          </a:bodyPr>
          <a:lstStyle/>
          <a:p>
            <a:r>
              <a:rPr lang="ru-RU" b="1" dirty="0">
                <a:latin typeface="Montserrat ExtraBold" pitchFamily="2" charset="0"/>
              </a:rPr>
              <a:t>АНАЛОГИ РЕШЕНИЙ ПОСЛЕ ОПРОСА </a:t>
            </a:r>
          </a:p>
        </p:txBody>
      </p:sp>
      <p:sp>
        <p:nvSpPr>
          <p:cNvPr id="3" name="Текст 2">
            <a:extLst>
              <a:ext uri="{FF2B5EF4-FFF2-40B4-BE49-F238E27FC236}">
                <a16:creationId xmlns:a16="http://schemas.microsoft.com/office/drawing/2014/main" id="{E4D6BB4C-6125-48A0-B7F0-0940C8E9564C}"/>
              </a:ext>
            </a:extLst>
          </p:cNvPr>
          <p:cNvSpPr>
            <a:spLocks noGrp="1"/>
          </p:cNvSpPr>
          <p:nvPr>
            <p:ph type="body" idx="1"/>
          </p:nvPr>
        </p:nvSpPr>
        <p:spPr>
          <a:xfrm>
            <a:off x="311700" y="1579417"/>
            <a:ext cx="8520600" cy="2989457"/>
          </a:xfrm>
        </p:spPr>
        <p:txBody>
          <a:bodyPr/>
          <a:lstStyle/>
          <a:p>
            <a:r>
              <a:rPr lang="ru-RU" dirty="0">
                <a:latin typeface="Montserrat Light" pitchFamily="2" charset="0"/>
              </a:rPr>
              <a:t>Интеграция онлайн и офлайн формата: позволяет охватить участников по всей стране.</a:t>
            </a:r>
          </a:p>
          <a:p>
            <a:r>
              <a:rPr lang="ru-RU" dirty="0">
                <a:latin typeface="Montserrat Light" pitchFamily="2" charset="0"/>
              </a:rPr>
              <a:t>Мотивационная система: начисление баллов и реальное вознаграждение.</a:t>
            </a:r>
          </a:p>
          <a:p>
            <a:r>
              <a:rPr lang="ru-RU" dirty="0">
                <a:latin typeface="Montserrat Light" pitchFamily="2" charset="0"/>
              </a:rPr>
              <a:t>Социальный вклад: польза обществу через благотворительность.</a:t>
            </a:r>
          </a:p>
          <a:p>
            <a:r>
              <a:rPr lang="ru-RU" dirty="0">
                <a:latin typeface="Montserrat Light" pitchFamily="2" charset="0"/>
              </a:rPr>
              <a:t>Гибкость участия: от лёгких активностей до серьёзного марафона.</a:t>
            </a:r>
          </a:p>
          <a:p>
            <a:r>
              <a:rPr lang="ru-RU" dirty="0">
                <a:latin typeface="Montserrat Light" pitchFamily="2" charset="0"/>
              </a:rPr>
              <a:t>Формирование комьюнити: цифровая платформа объединяет участников и после мероприятия.</a:t>
            </a:r>
          </a:p>
          <a:p>
            <a:endParaRPr lang="ru-RU" dirty="0"/>
          </a:p>
        </p:txBody>
      </p:sp>
      <p:cxnSp>
        <p:nvCxnSpPr>
          <p:cNvPr id="4" name="Прямая соединительная линия 3">
            <a:extLst>
              <a:ext uri="{FF2B5EF4-FFF2-40B4-BE49-F238E27FC236}">
                <a16:creationId xmlns:a16="http://schemas.microsoft.com/office/drawing/2014/main" id="{6F2D9884-99DC-65D0-8723-6C1FAE9BB92B}"/>
              </a:ext>
            </a:extLst>
          </p:cNvPr>
          <p:cNvCxnSpPr/>
          <p:nvPr/>
        </p:nvCxnSpPr>
        <p:spPr>
          <a:xfrm>
            <a:off x="443347" y="1152475"/>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894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9A4462-A6E8-476E-A89D-62DF606781DA}"/>
              </a:ext>
            </a:extLst>
          </p:cNvPr>
          <p:cNvSpPr>
            <a:spLocks noGrp="1"/>
          </p:cNvSpPr>
          <p:nvPr>
            <p:ph type="title"/>
          </p:nvPr>
        </p:nvSpPr>
        <p:spPr>
          <a:xfrm>
            <a:off x="428078" y="288275"/>
            <a:ext cx="8520600" cy="572700"/>
          </a:xfrm>
        </p:spPr>
        <p:txBody>
          <a:bodyPr>
            <a:noAutofit/>
          </a:bodyPr>
          <a:lstStyle/>
          <a:p>
            <a:r>
              <a:rPr lang="ru-RU" sz="3400" b="1" dirty="0">
                <a:latin typeface="Montserrat ExtraBold" pitchFamily="2" charset="0"/>
              </a:rPr>
              <a:t>Рынок</a:t>
            </a:r>
          </a:p>
        </p:txBody>
      </p:sp>
      <p:sp>
        <p:nvSpPr>
          <p:cNvPr id="3" name="Текст 2">
            <a:extLst>
              <a:ext uri="{FF2B5EF4-FFF2-40B4-BE49-F238E27FC236}">
                <a16:creationId xmlns:a16="http://schemas.microsoft.com/office/drawing/2014/main" id="{201F00BB-3D65-44BB-922B-BF8F7AD86150}"/>
              </a:ext>
            </a:extLst>
          </p:cNvPr>
          <p:cNvSpPr>
            <a:spLocks noGrp="1"/>
          </p:cNvSpPr>
          <p:nvPr>
            <p:ph type="body" idx="1"/>
          </p:nvPr>
        </p:nvSpPr>
        <p:spPr/>
        <p:txBody>
          <a:bodyPr>
            <a:noAutofit/>
          </a:bodyPr>
          <a:lstStyle/>
          <a:p>
            <a:pPr marL="114300" indent="0">
              <a:buNone/>
            </a:pPr>
            <a:r>
              <a:rPr lang="ru-RU" sz="1400" dirty="0">
                <a:latin typeface="Montserrat Light" pitchFamily="2" charset="0"/>
              </a:rPr>
              <a:t>Для расчёта объёма рынка проекта «Спорт. Фест» с учётом подписки на цифровой сервис (мобильное приложение и онлайн-платформа):</a:t>
            </a:r>
          </a:p>
          <a:p>
            <a:pPr marL="114300" indent="0">
              <a:buNone/>
            </a:pPr>
            <a:r>
              <a:rPr lang="ru-RU" sz="1400" dirty="0">
                <a:latin typeface="Montserrat Light" pitchFamily="2" charset="0"/>
              </a:rPr>
              <a:t>1. Потенциальный рынок (Тверская область)</a:t>
            </a:r>
          </a:p>
          <a:p>
            <a:pPr marL="114300" indent="0">
              <a:buNone/>
            </a:pPr>
            <a:r>
              <a:rPr lang="ru-RU" sz="1400" dirty="0">
                <a:latin typeface="Montserrat Light" pitchFamily="2" charset="0"/>
              </a:rPr>
              <a:t>* Население Тверской области: 1,2 млн человек</a:t>
            </a:r>
          </a:p>
          <a:p>
            <a:pPr marL="114300" indent="0">
              <a:buNone/>
            </a:pPr>
            <a:r>
              <a:rPr lang="ru-RU" sz="1400" dirty="0">
                <a:latin typeface="Montserrat Light" pitchFamily="2" charset="0"/>
              </a:rPr>
              <a:t>* Доля в возрасте 18–45 лет (ориентировочно 35%): 420 000 человек</a:t>
            </a:r>
          </a:p>
          <a:p>
            <a:pPr marL="114300" indent="0">
              <a:buNone/>
            </a:pPr>
            <a:r>
              <a:rPr lang="ru-RU" sz="1400" dirty="0">
                <a:latin typeface="Montserrat Light" pitchFamily="2" charset="0"/>
              </a:rPr>
              <a:t>* Заинтересованные в ЗОЖ и спорте (по опросам ВЦИОМ, \~40%): 168 000 человек</a:t>
            </a:r>
          </a:p>
          <a:p>
            <a:pPr marL="114300" indent="0">
              <a:buNone/>
            </a:pPr>
            <a:r>
              <a:rPr lang="ru-RU" sz="1400" dirty="0">
                <a:latin typeface="Montserrat Light" pitchFamily="2" charset="0"/>
              </a:rPr>
              <a:t> 2. Фактический рынок</a:t>
            </a:r>
          </a:p>
          <a:p>
            <a:pPr marL="114300" indent="0">
              <a:buNone/>
            </a:pPr>
            <a:r>
              <a:rPr lang="ru-RU" sz="1400" dirty="0">
                <a:latin typeface="Montserrat Light" pitchFamily="2" charset="0"/>
              </a:rPr>
              <a:t>* Жители крупных и средних городов (Тверь + районные центры, где население &gt; 20</a:t>
            </a:r>
            <a:r>
              <a:rPr lang="en" sz="1400" dirty="0">
                <a:latin typeface="Montserrat Light" pitchFamily="2" charset="0"/>
              </a:rPr>
              <a:t>k):</a:t>
            </a:r>
          </a:p>
          <a:p>
            <a:pPr marL="114300" indent="0">
              <a:buNone/>
            </a:pPr>
            <a:r>
              <a:rPr lang="en" sz="1400" dirty="0">
                <a:latin typeface="Montserrat Light" pitchFamily="2" charset="0"/>
              </a:rPr>
              <a:t>  → </a:t>
            </a:r>
            <a:r>
              <a:rPr lang="ru-RU" sz="1400" dirty="0">
                <a:latin typeface="Montserrat Light" pitchFamily="2" charset="0"/>
              </a:rPr>
              <a:t>примерно 60% населения: 720 000 человек</a:t>
            </a:r>
          </a:p>
          <a:p>
            <a:pPr marL="114300" indent="0">
              <a:buNone/>
            </a:pPr>
            <a:r>
              <a:rPr lang="ru-RU" sz="1400" dirty="0">
                <a:latin typeface="Montserrat Light" pitchFamily="2" charset="0"/>
              </a:rPr>
              <a:t>* Из них в возрасте 18–45: 35%: 252 000</a:t>
            </a:r>
          </a:p>
          <a:p>
            <a:pPr marL="114300" indent="0">
              <a:buNone/>
            </a:pPr>
            <a:r>
              <a:rPr lang="ru-RU" sz="1400" dirty="0">
                <a:latin typeface="Montserrat Light" pitchFamily="2" charset="0"/>
              </a:rPr>
              <a:t>* Доступ к интернету и смартфонам (90%): 226 800 человек</a:t>
            </a:r>
          </a:p>
          <a:p>
            <a:pPr marL="114300" indent="0">
              <a:buNone/>
            </a:pPr>
            <a:br>
              <a:rPr lang="ru-RU" sz="1400" dirty="0"/>
            </a:br>
            <a:endParaRPr lang="ru-RU" sz="1400" dirty="0"/>
          </a:p>
          <a:p>
            <a:pPr marL="114300" indent="0">
              <a:buNone/>
            </a:pPr>
            <a:endParaRPr lang="ru-RU" sz="1400" dirty="0"/>
          </a:p>
        </p:txBody>
      </p:sp>
      <p:cxnSp>
        <p:nvCxnSpPr>
          <p:cNvPr id="4" name="Прямая соединительная линия 3">
            <a:extLst>
              <a:ext uri="{FF2B5EF4-FFF2-40B4-BE49-F238E27FC236}">
                <a16:creationId xmlns:a16="http://schemas.microsoft.com/office/drawing/2014/main" id="{D673D723-A137-360F-B36A-28D444D76543}"/>
              </a:ext>
            </a:extLst>
          </p:cNvPr>
          <p:cNvCxnSpPr/>
          <p:nvPr/>
        </p:nvCxnSpPr>
        <p:spPr>
          <a:xfrm>
            <a:off x="428078" y="1086197"/>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435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1B2761-18BC-4969-8B0F-1651EEDCC573}"/>
              </a:ext>
            </a:extLst>
          </p:cNvPr>
          <p:cNvSpPr>
            <a:spLocks noGrp="1"/>
          </p:cNvSpPr>
          <p:nvPr>
            <p:ph type="title"/>
          </p:nvPr>
        </p:nvSpPr>
        <p:spPr>
          <a:xfrm>
            <a:off x="311700" y="214116"/>
            <a:ext cx="8520600" cy="572700"/>
          </a:xfrm>
        </p:spPr>
        <p:txBody>
          <a:bodyPr>
            <a:noAutofit/>
          </a:bodyPr>
          <a:lstStyle/>
          <a:p>
            <a:r>
              <a:rPr lang="ru-RU" sz="3400" b="1" dirty="0">
                <a:latin typeface="Montserrat ExtraBold" pitchFamily="2" charset="0"/>
              </a:rPr>
              <a:t>Рынок </a:t>
            </a:r>
          </a:p>
        </p:txBody>
      </p:sp>
      <p:sp>
        <p:nvSpPr>
          <p:cNvPr id="3" name="Текст 2">
            <a:extLst>
              <a:ext uri="{FF2B5EF4-FFF2-40B4-BE49-F238E27FC236}">
                <a16:creationId xmlns:a16="http://schemas.microsoft.com/office/drawing/2014/main" id="{35F0CA3C-52DC-4D39-BB3A-295EA2C68DFD}"/>
              </a:ext>
            </a:extLst>
          </p:cNvPr>
          <p:cNvSpPr>
            <a:spLocks noGrp="1"/>
          </p:cNvSpPr>
          <p:nvPr>
            <p:ph type="body" idx="1"/>
          </p:nvPr>
        </p:nvSpPr>
        <p:spPr>
          <a:xfrm>
            <a:off x="311700" y="1228684"/>
            <a:ext cx="8520600" cy="3416400"/>
          </a:xfrm>
        </p:spPr>
        <p:txBody>
          <a:bodyPr>
            <a:normAutofit fontScale="25000" lnSpcReduction="20000"/>
          </a:bodyPr>
          <a:lstStyle/>
          <a:p>
            <a:pPr marL="114300" indent="0">
              <a:buNone/>
            </a:pPr>
            <a:r>
              <a:rPr lang="ru-RU" sz="7200" b="1" dirty="0">
                <a:latin typeface="Montserrat Light" pitchFamily="2" charset="0"/>
              </a:rPr>
              <a:t>3. Доступный рынок (начальный сегмент)</a:t>
            </a:r>
          </a:p>
          <a:p>
            <a:pPr marL="114300" indent="0">
              <a:buNone/>
            </a:pPr>
            <a:r>
              <a:rPr lang="ru-RU" sz="7200" b="1" dirty="0">
                <a:latin typeface="Montserrat Light" pitchFamily="2" charset="0"/>
              </a:rPr>
              <a:t>Молодёжь и работающие 18–35 лет в г. Тверь (население \~420 000), активные, заинтересованные в мероприятиях: ориентировочно 15% → \~63 000 человек</a:t>
            </a:r>
          </a:p>
          <a:p>
            <a:pPr marL="114300" indent="0">
              <a:buNone/>
            </a:pPr>
            <a:r>
              <a:rPr lang="ru-RU" sz="7200" b="1" dirty="0">
                <a:latin typeface="Montserrat Light" pitchFamily="2" charset="0"/>
              </a:rPr>
              <a:t>Готовы платить за подписку или участвовать регулярно (10%):</a:t>
            </a:r>
          </a:p>
          <a:p>
            <a:pPr marL="114300" indent="0">
              <a:buNone/>
            </a:pPr>
            <a:r>
              <a:rPr lang="ru-RU" sz="7200" b="1" dirty="0">
                <a:latin typeface="Montserrat Light" pitchFamily="2" charset="0"/>
              </a:rPr>
              <a:t>  → \~6 300 платящих пользователей</a:t>
            </a:r>
          </a:p>
          <a:p>
            <a:pPr marL="114300" indent="0">
              <a:buNone/>
            </a:pPr>
            <a:endParaRPr lang="ru-RU" sz="7200" b="1" dirty="0">
              <a:latin typeface="Montserrat Light" pitchFamily="2" charset="0"/>
            </a:endParaRPr>
          </a:p>
          <a:p>
            <a:pPr marL="114300" indent="0">
              <a:buNone/>
            </a:pPr>
            <a:r>
              <a:rPr lang="ru-RU" sz="7200" b="1" dirty="0">
                <a:latin typeface="Montserrat Light" pitchFamily="2" charset="0"/>
              </a:rPr>
              <a:t>4. Прогнозируемый объём выручки от подписки</a:t>
            </a:r>
          </a:p>
          <a:p>
            <a:pPr marL="114300" indent="0">
              <a:buNone/>
            </a:pPr>
            <a:r>
              <a:rPr lang="ru-RU" sz="7200" b="1" dirty="0">
                <a:latin typeface="Montserrat Light" pitchFamily="2" charset="0"/>
              </a:rPr>
              <a:t>Средняя стоимость подписки: 199 ₽/</a:t>
            </a:r>
            <a:r>
              <a:rPr lang="ru-RU" sz="7200" b="1" dirty="0" err="1">
                <a:latin typeface="Montserrat Light" pitchFamily="2" charset="0"/>
              </a:rPr>
              <a:t>мес</a:t>
            </a:r>
            <a:endParaRPr lang="ru-RU" sz="7200" b="1" dirty="0">
              <a:latin typeface="Montserrat Light" pitchFamily="2" charset="0"/>
            </a:endParaRPr>
          </a:p>
          <a:p>
            <a:pPr marL="114300" indent="0">
              <a:buNone/>
            </a:pPr>
            <a:r>
              <a:rPr lang="ru-RU" sz="7200" b="1" dirty="0">
                <a:latin typeface="Montserrat Light" pitchFamily="2" charset="0"/>
              </a:rPr>
              <a:t>Годовая выручка с одного пользователя: 2 388 ₽</a:t>
            </a:r>
          </a:p>
          <a:p>
            <a:pPr marL="114300" indent="0">
              <a:buNone/>
            </a:pPr>
            <a:r>
              <a:rPr lang="ru-RU" sz="7200" b="1" dirty="0">
                <a:latin typeface="Montserrat Light" pitchFamily="2" charset="0"/>
              </a:rPr>
              <a:t>Общая годовая выручка:</a:t>
            </a:r>
          </a:p>
          <a:p>
            <a:pPr marL="114300" indent="0">
              <a:buNone/>
            </a:pPr>
            <a:r>
              <a:rPr lang="ru-RU" sz="7200" b="1" dirty="0">
                <a:latin typeface="Montserrat Light" pitchFamily="2" charset="0"/>
              </a:rPr>
              <a:t>  → 6 300 × 2 388 ₽ = \~15 млн ₽/год</a:t>
            </a:r>
          </a:p>
          <a:p>
            <a:pPr marL="114300" indent="0">
              <a:buNone/>
            </a:pPr>
            <a:endParaRPr lang="ru-RU" sz="6400" dirty="0"/>
          </a:p>
          <a:p>
            <a:pPr marL="114300" indent="0">
              <a:buNone/>
            </a:pPr>
            <a:endParaRPr lang="ru-RU" dirty="0"/>
          </a:p>
        </p:txBody>
      </p:sp>
      <p:cxnSp>
        <p:nvCxnSpPr>
          <p:cNvPr id="4" name="Прямая соединительная линия 3">
            <a:extLst>
              <a:ext uri="{FF2B5EF4-FFF2-40B4-BE49-F238E27FC236}">
                <a16:creationId xmlns:a16="http://schemas.microsoft.com/office/drawing/2014/main" id="{DAEDB30B-D7B5-8657-64A5-42A7AF754786}"/>
              </a:ext>
            </a:extLst>
          </p:cNvPr>
          <p:cNvCxnSpPr/>
          <p:nvPr/>
        </p:nvCxnSpPr>
        <p:spPr>
          <a:xfrm>
            <a:off x="406401" y="993833"/>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5619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854B0D-BE2E-4070-916B-2AD6A7C074A7}"/>
              </a:ext>
            </a:extLst>
          </p:cNvPr>
          <p:cNvSpPr>
            <a:spLocks noGrp="1"/>
          </p:cNvSpPr>
          <p:nvPr>
            <p:ph type="title"/>
          </p:nvPr>
        </p:nvSpPr>
        <p:spPr>
          <a:xfrm>
            <a:off x="311700" y="288275"/>
            <a:ext cx="8520600" cy="572700"/>
          </a:xfrm>
        </p:spPr>
        <p:txBody>
          <a:bodyPr>
            <a:noAutofit/>
          </a:bodyPr>
          <a:lstStyle/>
          <a:p>
            <a:r>
              <a:rPr lang="ru-RU" sz="3400" b="1" dirty="0">
                <a:latin typeface="Montserrat ExtraBold" pitchFamily="2" charset="0"/>
              </a:rPr>
              <a:t>Рынок. Выводы.</a:t>
            </a:r>
          </a:p>
        </p:txBody>
      </p:sp>
      <p:sp>
        <p:nvSpPr>
          <p:cNvPr id="3" name="Текст 2">
            <a:extLst>
              <a:ext uri="{FF2B5EF4-FFF2-40B4-BE49-F238E27FC236}">
                <a16:creationId xmlns:a16="http://schemas.microsoft.com/office/drawing/2014/main" id="{B7F6891F-84D7-439E-95E2-970398C9C5EF}"/>
              </a:ext>
            </a:extLst>
          </p:cNvPr>
          <p:cNvSpPr>
            <a:spLocks noGrp="1"/>
          </p:cNvSpPr>
          <p:nvPr>
            <p:ph type="body" idx="1"/>
          </p:nvPr>
        </p:nvSpPr>
        <p:spPr>
          <a:xfrm>
            <a:off x="311700" y="1523999"/>
            <a:ext cx="8520600" cy="3044875"/>
          </a:xfrm>
        </p:spPr>
        <p:txBody>
          <a:bodyPr>
            <a:normAutofit/>
          </a:bodyPr>
          <a:lstStyle/>
          <a:p>
            <a:pPr marL="114300" indent="0">
              <a:buNone/>
            </a:pPr>
            <a:r>
              <a:rPr lang="ru-RU" dirty="0">
                <a:solidFill>
                  <a:schemeClr val="tx1"/>
                </a:solidFill>
                <a:latin typeface="Montserrat Light" pitchFamily="2" charset="0"/>
              </a:rPr>
              <a:t>1. Потенциальная аудитория — до 168 тыс. человек, интересующихся спортом и ЗОЖ.</a:t>
            </a:r>
          </a:p>
          <a:p>
            <a:pPr marL="114300" indent="0">
              <a:buNone/>
            </a:pPr>
            <a:r>
              <a:rPr lang="ru-RU" dirty="0">
                <a:solidFill>
                  <a:schemeClr val="tx1"/>
                </a:solidFill>
                <a:latin typeface="Montserrat Light" pitchFamily="2" charset="0"/>
              </a:rPr>
              <a:t>2. Реалистичный начальный сегмент: \~6 300 платящих пользователей в г. Тверь и ближайших городах.</a:t>
            </a:r>
          </a:p>
          <a:p>
            <a:pPr marL="114300" indent="0">
              <a:buNone/>
            </a:pPr>
            <a:r>
              <a:rPr lang="ru-RU" dirty="0">
                <a:solidFill>
                  <a:schemeClr val="tx1"/>
                </a:solidFill>
                <a:latin typeface="Montserrat Light" pitchFamily="2" charset="0"/>
              </a:rPr>
              <a:t>3. Потенциальная годовая выручка — \~15 млн ₽ только на подписке.</a:t>
            </a:r>
          </a:p>
          <a:p>
            <a:pPr marL="114300" indent="0">
              <a:buNone/>
            </a:pPr>
            <a:r>
              <a:rPr lang="ru-RU" dirty="0">
                <a:solidFill>
                  <a:schemeClr val="tx1"/>
                </a:solidFill>
                <a:latin typeface="Montserrat Light" pitchFamily="2" charset="0"/>
              </a:rPr>
              <a:t>4. При подключении вузов, фитнес-клубов, местных фестивалей, спортивных школ — возможен рост аудитории в 2–3 раза.</a:t>
            </a:r>
          </a:p>
          <a:p>
            <a:pPr marL="114300" indent="0">
              <a:buNone/>
            </a:pPr>
            <a:r>
              <a:rPr lang="ru-RU" dirty="0">
                <a:solidFill>
                  <a:schemeClr val="tx1"/>
                </a:solidFill>
                <a:latin typeface="Montserrat Light" pitchFamily="2" charset="0"/>
              </a:rPr>
              <a:t>5. Дополнительный доход: </a:t>
            </a:r>
            <a:r>
              <a:rPr lang="ru-RU" dirty="0" err="1">
                <a:solidFill>
                  <a:schemeClr val="tx1"/>
                </a:solidFill>
                <a:latin typeface="Montserrat Light" pitchFamily="2" charset="0"/>
              </a:rPr>
              <a:t>мерч</a:t>
            </a:r>
            <a:r>
              <a:rPr lang="ru-RU" dirty="0">
                <a:solidFill>
                  <a:schemeClr val="tx1"/>
                </a:solidFill>
                <a:latin typeface="Montserrat Light" pitchFamily="2" charset="0"/>
              </a:rPr>
              <a:t>, спонсорство, реклама, </a:t>
            </a:r>
            <a:r>
              <a:rPr lang="ru-RU" dirty="0" err="1">
                <a:solidFill>
                  <a:schemeClr val="tx1"/>
                </a:solidFill>
                <a:latin typeface="Montserrat Light" pitchFamily="2" charset="0"/>
              </a:rPr>
              <a:t>блогерские</a:t>
            </a:r>
            <a:r>
              <a:rPr lang="ru-RU" dirty="0">
                <a:solidFill>
                  <a:schemeClr val="tx1"/>
                </a:solidFill>
                <a:latin typeface="Montserrat Light" pitchFamily="2" charset="0"/>
              </a:rPr>
              <a:t> коллаборации.</a:t>
            </a:r>
          </a:p>
        </p:txBody>
      </p:sp>
      <p:cxnSp>
        <p:nvCxnSpPr>
          <p:cNvPr id="4" name="Прямая соединительная линия 3">
            <a:extLst>
              <a:ext uri="{FF2B5EF4-FFF2-40B4-BE49-F238E27FC236}">
                <a16:creationId xmlns:a16="http://schemas.microsoft.com/office/drawing/2014/main" id="{10DFCDB1-F218-43B1-FCC4-56164451B93D}"/>
              </a:ext>
            </a:extLst>
          </p:cNvPr>
          <p:cNvCxnSpPr/>
          <p:nvPr/>
        </p:nvCxnSpPr>
        <p:spPr>
          <a:xfrm>
            <a:off x="387928" y="1148780"/>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0656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59EBD3-69BA-4DA4-8D92-967E2F7C655E}"/>
              </a:ext>
            </a:extLst>
          </p:cNvPr>
          <p:cNvSpPr>
            <a:spLocks noGrp="1"/>
          </p:cNvSpPr>
          <p:nvPr>
            <p:ph type="title"/>
          </p:nvPr>
        </p:nvSpPr>
        <p:spPr>
          <a:xfrm>
            <a:off x="311700" y="94935"/>
            <a:ext cx="8520600" cy="572700"/>
          </a:xfrm>
        </p:spPr>
        <p:txBody>
          <a:bodyPr>
            <a:noAutofit/>
          </a:bodyPr>
          <a:lstStyle/>
          <a:p>
            <a:r>
              <a:rPr lang="ru-RU" sz="3400" b="1" dirty="0">
                <a:latin typeface="Montserrat ExtraBold" pitchFamily="2" charset="0"/>
              </a:rPr>
              <a:t>Структура издержек и бизнес-модель</a:t>
            </a:r>
          </a:p>
        </p:txBody>
      </p:sp>
      <p:sp>
        <p:nvSpPr>
          <p:cNvPr id="3" name="Текст 2">
            <a:extLst>
              <a:ext uri="{FF2B5EF4-FFF2-40B4-BE49-F238E27FC236}">
                <a16:creationId xmlns:a16="http://schemas.microsoft.com/office/drawing/2014/main" id="{B703FABE-ACF7-4E92-B9A8-94A88F4C97E6}"/>
              </a:ext>
            </a:extLst>
          </p:cNvPr>
          <p:cNvSpPr>
            <a:spLocks noGrp="1"/>
          </p:cNvSpPr>
          <p:nvPr>
            <p:ph type="body" idx="1"/>
          </p:nvPr>
        </p:nvSpPr>
        <p:spPr>
          <a:xfrm>
            <a:off x="262081" y="1363286"/>
            <a:ext cx="8520600" cy="3441470"/>
          </a:xfrm>
        </p:spPr>
        <p:txBody>
          <a:bodyPr>
            <a:normAutofit fontScale="77500" lnSpcReduction="20000"/>
          </a:bodyPr>
          <a:lstStyle/>
          <a:p>
            <a:pPr>
              <a:buAutoNum type="arabicPeriod"/>
            </a:pPr>
            <a:r>
              <a:rPr lang="ru-RU" sz="1900" b="1" dirty="0">
                <a:solidFill>
                  <a:schemeClr val="tx1"/>
                </a:solidFill>
                <a:latin typeface="Montserrat ExtraBold" pitchFamily="2" charset="0"/>
              </a:rPr>
              <a:t>Кто наши клиенты? (Кто платит?)</a:t>
            </a:r>
          </a:p>
          <a:p>
            <a:pPr marL="114300" indent="0">
              <a:buNone/>
            </a:pPr>
            <a:endParaRPr lang="ru-RU" sz="1900" b="1" dirty="0">
              <a:solidFill>
                <a:schemeClr val="tx1"/>
              </a:solidFill>
              <a:latin typeface="Montserrat Light" pitchFamily="2" charset="0"/>
            </a:endParaRPr>
          </a:p>
          <a:p>
            <a:pPr marL="114300" indent="0">
              <a:buNone/>
            </a:pPr>
            <a:r>
              <a:rPr lang="ru-RU" sz="1900" dirty="0">
                <a:solidFill>
                  <a:schemeClr val="tx1"/>
                </a:solidFill>
                <a:latin typeface="Montserrat Light" pitchFamily="2" charset="0"/>
              </a:rPr>
              <a:t>Физические лица — участники фестиваля и пользователи подписки на цифровой сервис (мобильное приложение и онлайн-платформа):</a:t>
            </a:r>
          </a:p>
          <a:p>
            <a:pPr marL="114300" indent="0">
              <a:buNone/>
            </a:pPr>
            <a:r>
              <a:rPr lang="ru-RU" sz="1900" dirty="0">
                <a:solidFill>
                  <a:schemeClr val="tx1"/>
                </a:solidFill>
                <a:latin typeface="Montserrat Light" pitchFamily="2" charset="0"/>
              </a:rPr>
              <a:t>активные студенты и молодые специалисты 18–35 лет, любители ЗОЖ, спорта и мероприятий в городах-миллионниках</a:t>
            </a:r>
          </a:p>
          <a:p>
            <a:pPr marL="114300" indent="0">
              <a:buNone/>
            </a:pPr>
            <a:endParaRPr lang="ru-RU" sz="1900" dirty="0">
              <a:solidFill>
                <a:schemeClr val="tx1"/>
              </a:solidFill>
              <a:latin typeface="Montserrat Light" pitchFamily="2" charset="0"/>
            </a:endParaRPr>
          </a:p>
          <a:p>
            <a:pPr marL="114300" indent="0">
              <a:buNone/>
            </a:pPr>
            <a:r>
              <a:rPr lang="ru-RU" sz="1900" b="1" dirty="0">
                <a:solidFill>
                  <a:schemeClr val="tx1"/>
                </a:solidFill>
                <a:latin typeface="Montserrat ExtraBold" pitchFamily="2" charset="0"/>
              </a:rPr>
              <a:t>2. На чем именно и как проект будет зарабатывать? </a:t>
            </a:r>
          </a:p>
          <a:p>
            <a:pPr marL="114300" indent="0">
              <a:buNone/>
            </a:pPr>
            <a:endParaRPr lang="ru-RU" sz="1900" b="1" dirty="0">
              <a:solidFill>
                <a:schemeClr val="tx1"/>
              </a:solidFill>
              <a:latin typeface="Montserrat Light" pitchFamily="2" charset="0"/>
            </a:endParaRPr>
          </a:p>
          <a:p>
            <a:r>
              <a:rPr lang="ru-RU" sz="1900" b="1" dirty="0">
                <a:solidFill>
                  <a:schemeClr val="tx1"/>
                </a:solidFill>
                <a:latin typeface="Montserrat Light" pitchFamily="2" charset="0"/>
              </a:rPr>
              <a:t>Подписка на приложение - </a:t>
            </a:r>
            <a:r>
              <a:rPr lang="ru-RU" sz="1900" dirty="0">
                <a:solidFill>
                  <a:schemeClr val="tx1"/>
                </a:solidFill>
                <a:latin typeface="Montserrat Light" pitchFamily="2" charset="0"/>
              </a:rPr>
              <a:t>199 ₽/мес. за доступ к онлайн-</a:t>
            </a:r>
            <a:r>
              <a:rPr lang="ru-RU" sz="1900" dirty="0" err="1">
                <a:solidFill>
                  <a:schemeClr val="tx1"/>
                </a:solidFill>
                <a:latin typeface="Montserrat Light" pitchFamily="2" charset="0"/>
              </a:rPr>
              <a:t>челленджам</a:t>
            </a:r>
            <a:r>
              <a:rPr lang="ru-RU" sz="1900" dirty="0">
                <a:solidFill>
                  <a:schemeClr val="tx1"/>
                </a:solidFill>
                <a:latin typeface="Montserrat Light" pitchFamily="2" charset="0"/>
              </a:rPr>
              <a:t>, программе, скидкам, комьюнити </a:t>
            </a:r>
          </a:p>
          <a:p>
            <a:r>
              <a:rPr lang="ru-RU" sz="1900" b="1" dirty="0">
                <a:solidFill>
                  <a:schemeClr val="tx1"/>
                </a:solidFill>
                <a:latin typeface="Montserrat Light" pitchFamily="2" charset="0"/>
              </a:rPr>
              <a:t>Партнёрские интеграции  </a:t>
            </a:r>
            <a:r>
              <a:rPr lang="ru-RU" sz="1900" dirty="0">
                <a:solidFill>
                  <a:schemeClr val="tx1"/>
                </a:solidFill>
                <a:latin typeface="Montserrat Light" pitchFamily="2" charset="0"/>
              </a:rPr>
              <a:t>- спонсорские пакеты (логотипы, зона на фесте)        </a:t>
            </a:r>
          </a:p>
          <a:p>
            <a:r>
              <a:rPr lang="ru-RU" sz="1900" b="1" dirty="0">
                <a:solidFill>
                  <a:schemeClr val="tx1"/>
                </a:solidFill>
                <a:latin typeface="Montserrat Light" pitchFamily="2" charset="0"/>
              </a:rPr>
              <a:t>Продажа товаров- </a:t>
            </a:r>
            <a:r>
              <a:rPr lang="ru-RU" sz="1900" dirty="0">
                <a:solidFill>
                  <a:schemeClr val="tx1"/>
                </a:solidFill>
                <a:latin typeface="Montserrat Light" pitchFamily="2" charset="0"/>
              </a:rPr>
              <a:t>комиссия с продаж через ЗОЖ-ярмарку, онлайн-витрину в приложении        Медиа и продвижение -реклама в приложении, </a:t>
            </a:r>
            <a:r>
              <a:rPr lang="ru-RU" sz="1900" dirty="0" err="1">
                <a:solidFill>
                  <a:schemeClr val="tx1"/>
                </a:solidFill>
                <a:latin typeface="Montserrat Light" pitchFamily="2" charset="0"/>
              </a:rPr>
              <a:t>push</a:t>
            </a:r>
            <a:r>
              <a:rPr lang="ru-RU" sz="1900" dirty="0">
                <a:solidFill>
                  <a:schemeClr val="tx1"/>
                </a:solidFill>
                <a:latin typeface="Montserrat Light" pitchFamily="2" charset="0"/>
              </a:rPr>
              <a:t>-подписки, </a:t>
            </a:r>
            <a:r>
              <a:rPr lang="ru-RU" sz="1900" dirty="0" err="1">
                <a:solidFill>
                  <a:schemeClr val="tx1"/>
                </a:solidFill>
                <a:latin typeface="Montserrat Light" pitchFamily="2" charset="0"/>
              </a:rPr>
              <a:t>челленджи</a:t>
            </a:r>
            <a:r>
              <a:rPr lang="ru-RU" sz="1900" dirty="0">
                <a:solidFill>
                  <a:schemeClr val="tx1"/>
                </a:solidFill>
                <a:latin typeface="Montserrat Light" pitchFamily="2" charset="0"/>
              </a:rPr>
              <a:t> от брендов       </a:t>
            </a:r>
          </a:p>
          <a:p>
            <a:endParaRPr lang="ru-RU" dirty="0"/>
          </a:p>
        </p:txBody>
      </p:sp>
      <p:cxnSp>
        <p:nvCxnSpPr>
          <p:cNvPr id="4" name="Прямая соединительная линия 3">
            <a:extLst>
              <a:ext uri="{FF2B5EF4-FFF2-40B4-BE49-F238E27FC236}">
                <a16:creationId xmlns:a16="http://schemas.microsoft.com/office/drawing/2014/main" id="{7DAC0ADC-4F52-17B4-EC96-A2038891BEBF}"/>
              </a:ext>
            </a:extLst>
          </p:cNvPr>
          <p:cNvCxnSpPr/>
          <p:nvPr/>
        </p:nvCxnSpPr>
        <p:spPr>
          <a:xfrm>
            <a:off x="397164" y="1289396"/>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9429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CE8262-141A-4914-8A1E-D151A03C13BA}"/>
              </a:ext>
            </a:extLst>
          </p:cNvPr>
          <p:cNvSpPr>
            <a:spLocks noGrp="1"/>
          </p:cNvSpPr>
          <p:nvPr>
            <p:ph type="title"/>
          </p:nvPr>
        </p:nvSpPr>
        <p:spPr>
          <a:xfrm>
            <a:off x="867729" y="288275"/>
            <a:ext cx="8520600" cy="572700"/>
          </a:xfrm>
        </p:spPr>
        <p:txBody>
          <a:bodyPr>
            <a:noAutofit/>
          </a:bodyPr>
          <a:lstStyle/>
          <a:p>
            <a:r>
              <a:rPr lang="ru-RU" sz="3400" b="1" dirty="0">
                <a:latin typeface="Montserrat ExtraBold" pitchFamily="2" charset="0"/>
              </a:rPr>
              <a:t>КАК МЫ БУДЕМ ПРОДАВАТЬ?</a:t>
            </a:r>
          </a:p>
        </p:txBody>
      </p:sp>
      <p:sp>
        <p:nvSpPr>
          <p:cNvPr id="3" name="Текст 2">
            <a:extLst>
              <a:ext uri="{FF2B5EF4-FFF2-40B4-BE49-F238E27FC236}">
                <a16:creationId xmlns:a16="http://schemas.microsoft.com/office/drawing/2014/main" id="{A767378B-17F1-49DF-9DE0-B7A22D764C3A}"/>
              </a:ext>
            </a:extLst>
          </p:cNvPr>
          <p:cNvSpPr>
            <a:spLocks noGrp="1"/>
          </p:cNvSpPr>
          <p:nvPr>
            <p:ph type="body" idx="1"/>
          </p:nvPr>
        </p:nvSpPr>
        <p:spPr>
          <a:xfrm>
            <a:off x="311700" y="1514763"/>
            <a:ext cx="8520600" cy="3054111"/>
          </a:xfrm>
        </p:spPr>
        <p:txBody>
          <a:bodyPr>
            <a:normAutofit/>
          </a:bodyPr>
          <a:lstStyle/>
          <a:p>
            <a:r>
              <a:rPr lang="ru-RU" sz="2000" dirty="0">
                <a:latin typeface="Montserrat Light" pitchFamily="2" charset="0"/>
              </a:rPr>
              <a:t>Социальные сети: ВКонтакте, </a:t>
            </a:r>
            <a:r>
              <a:rPr lang="ru-RU" sz="2000" dirty="0" err="1">
                <a:latin typeface="Montserrat Light" pitchFamily="2" charset="0"/>
              </a:rPr>
              <a:t>Telegram</a:t>
            </a:r>
            <a:r>
              <a:rPr lang="ru-RU" sz="2000" dirty="0">
                <a:latin typeface="Montserrat Light" pitchFamily="2" charset="0"/>
              </a:rPr>
              <a:t>, официальный сайт «</a:t>
            </a:r>
            <a:r>
              <a:rPr lang="ru-RU" sz="2000" dirty="0" err="1">
                <a:latin typeface="Montserrat Light" pitchFamily="2" charset="0"/>
              </a:rPr>
              <a:t>Спорт.Фест</a:t>
            </a:r>
            <a:r>
              <a:rPr lang="ru-RU" sz="2000" dirty="0">
                <a:latin typeface="Montserrat Light" pitchFamily="2" charset="0"/>
              </a:rPr>
              <a:t>» – основное продвижение  </a:t>
            </a:r>
          </a:p>
          <a:p>
            <a:r>
              <a:rPr lang="ru-RU" sz="2000" dirty="0">
                <a:latin typeface="Montserrat Light" pitchFamily="2" charset="0"/>
              </a:rPr>
              <a:t>Спортсмены: наиболее известные публике </a:t>
            </a:r>
          </a:p>
          <a:p>
            <a:r>
              <a:rPr lang="ru-RU" sz="2000" dirty="0">
                <a:latin typeface="Montserrat Light" pitchFamily="2" charset="0"/>
              </a:rPr>
              <a:t>Промо-партнёры: кафе, фитнес-залы, магазины ЗОЖ – офлайн-размещение QR-кодов </a:t>
            </a:r>
          </a:p>
          <a:p>
            <a:r>
              <a:rPr lang="ru-RU" sz="2000" dirty="0">
                <a:latin typeface="Montserrat Light" pitchFamily="2" charset="0"/>
              </a:rPr>
              <a:t>Сотрудничество с вузами.</a:t>
            </a:r>
          </a:p>
        </p:txBody>
      </p:sp>
      <p:cxnSp>
        <p:nvCxnSpPr>
          <p:cNvPr id="5" name="Прямая соединительная линия 4">
            <a:extLst>
              <a:ext uri="{FF2B5EF4-FFF2-40B4-BE49-F238E27FC236}">
                <a16:creationId xmlns:a16="http://schemas.microsoft.com/office/drawing/2014/main" id="{2494340D-E6F9-06DA-8641-4B0F635F8931}"/>
              </a:ext>
            </a:extLst>
          </p:cNvPr>
          <p:cNvCxnSpPr/>
          <p:nvPr/>
        </p:nvCxnSpPr>
        <p:spPr>
          <a:xfrm>
            <a:off x="1838038" y="1152475"/>
            <a:ext cx="5968538" cy="0"/>
          </a:xfrm>
          <a:prstGeom prst="line">
            <a:avLst/>
          </a:prstGeom>
          <a:ln w="38100">
            <a:solidFill>
              <a:srgbClr val="0F00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8956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821151" y="33464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4000" dirty="0">
                <a:solidFill>
                  <a:schemeClr val="tx1">
                    <a:lumMod val="95000"/>
                    <a:lumOff val="5000"/>
                  </a:schemeClr>
                </a:solidFill>
                <a:latin typeface="Dela Gothic One" pitchFamily="2" charset="-128"/>
                <a:ea typeface="Dela Gothic One" pitchFamily="2" charset="-128"/>
              </a:rPr>
              <a:t>Команда</a:t>
            </a:r>
            <a:endParaRPr sz="4000" dirty="0">
              <a:solidFill>
                <a:schemeClr val="tx1">
                  <a:lumMod val="95000"/>
                  <a:lumOff val="5000"/>
                </a:schemeClr>
              </a:solidFill>
              <a:latin typeface="Dela Gothic One" pitchFamily="2" charset="-128"/>
              <a:ea typeface="Dela Gothic One" pitchFamily="2" charset="-128"/>
            </a:endParaRPr>
          </a:p>
        </p:txBody>
      </p:sp>
      <p:sp>
        <p:nvSpPr>
          <p:cNvPr id="92" name="Google Shape;92;p19"/>
          <p:cNvSpPr txBox="1">
            <a:spLocks noGrp="1"/>
          </p:cNvSpPr>
          <p:nvPr>
            <p:ph type="body" idx="1"/>
          </p:nvPr>
        </p:nvSpPr>
        <p:spPr>
          <a:xfrm>
            <a:off x="5081451" y="635181"/>
            <a:ext cx="3750849" cy="2752997"/>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ru-RU" sz="1400" dirty="0" err="1">
                <a:solidFill>
                  <a:schemeClr val="tx1">
                    <a:lumMod val="95000"/>
                    <a:lumOff val="5000"/>
                  </a:schemeClr>
                </a:solidFill>
                <a:latin typeface="Dela Gothic One" pitchFamily="2" charset="-128"/>
                <a:ea typeface="Dela Gothic One" pitchFamily="2" charset="-128"/>
              </a:rPr>
              <a:t>Байрова</a:t>
            </a:r>
            <a:r>
              <a:rPr lang="ru-RU" sz="1400" dirty="0">
                <a:solidFill>
                  <a:schemeClr val="tx1">
                    <a:lumMod val="95000"/>
                    <a:lumOff val="5000"/>
                  </a:schemeClr>
                </a:solidFill>
                <a:latin typeface="Dela Gothic One" pitchFamily="2" charset="-128"/>
                <a:ea typeface="Dela Gothic One" pitchFamily="2" charset="-128"/>
              </a:rPr>
              <a:t> Софья Вячеславовна</a:t>
            </a:r>
          </a:p>
          <a:p>
            <a:pPr marL="0" lvl="0" indent="0" algn="ctr" rtl="0">
              <a:spcBef>
                <a:spcPts val="0"/>
              </a:spcBef>
              <a:spcAft>
                <a:spcPts val="1200"/>
              </a:spcAft>
              <a:buNone/>
            </a:pPr>
            <a:r>
              <a:rPr lang="ru-RU" sz="1400" b="1" dirty="0">
                <a:solidFill>
                  <a:schemeClr val="tx1">
                    <a:lumMod val="95000"/>
                    <a:lumOff val="5000"/>
                  </a:schemeClr>
                </a:solidFill>
                <a:latin typeface="Montserrat Light" pitchFamily="2" charset="0"/>
              </a:rPr>
              <a:t>Должность:</a:t>
            </a:r>
            <a:r>
              <a:rPr lang="ru-RU" sz="1400" dirty="0">
                <a:solidFill>
                  <a:schemeClr val="tx1">
                    <a:lumMod val="95000"/>
                    <a:lumOff val="5000"/>
                  </a:schemeClr>
                </a:solidFill>
                <a:latin typeface="Montserrat Light" pitchFamily="2" charset="0"/>
              </a:rPr>
              <a:t> руководитель проекта,</a:t>
            </a:r>
            <a:r>
              <a:rPr lang="en-US" sz="1400" dirty="0">
                <a:solidFill>
                  <a:schemeClr val="tx1">
                    <a:lumMod val="95000"/>
                    <a:lumOff val="5000"/>
                  </a:schemeClr>
                </a:solidFill>
                <a:latin typeface="Montserrat Light" pitchFamily="2" charset="0"/>
              </a:rPr>
              <a:t> </a:t>
            </a:r>
            <a:r>
              <a:rPr lang="ru-RU" sz="1400" dirty="0">
                <a:solidFill>
                  <a:schemeClr val="tx1">
                    <a:lumMod val="95000"/>
                    <a:lumOff val="5000"/>
                  </a:schemeClr>
                </a:solidFill>
                <a:latin typeface="Montserrat Light" pitchFamily="2" charset="0"/>
              </a:rPr>
              <a:t>организатор мероприятий</a:t>
            </a:r>
          </a:p>
          <a:p>
            <a:pPr marL="0" lvl="0" indent="0" algn="ctr" rtl="0">
              <a:spcBef>
                <a:spcPts val="0"/>
              </a:spcBef>
              <a:spcAft>
                <a:spcPts val="1200"/>
              </a:spcAft>
              <a:buNone/>
            </a:pPr>
            <a:r>
              <a:rPr lang="ru-RU" sz="1400" b="1" dirty="0">
                <a:solidFill>
                  <a:schemeClr val="tx1">
                    <a:lumMod val="95000"/>
                    <a:lumOff val="5000"/>
                  </a:schemeClr>
                </a:solidFill>
                <a:latin typeface="Montserrat Light" pitchFamily="2" charset="0"/>
              </a:rPr>
              <a:t>Достижения: </a:t>
            </a:r>
          </a:p>
          <a:p>
            <a:pPr marL="0" lvl="0" indent="0" algn="ctr" rtl="0">
              <a:spcBef>
                <a:spcPts val="0"/>
              </a:spcBef>
              <a:spcAft>
                <a:spcPts val="1200"/>
              </a:spcAft>
              <a:buNone/>
            </a:pPr>
            <a:r>
              <a:rPr lang="ru-RU" sz="1400" dirty="0">
                <a:solidFill>
                  <a:schemeClr val="tx1">
                    <a:lumMod val="95000"/>
                    <a:lumOff val="5000"/>
                  </a:schemeClr>
                </a:solidFill>
                <a:latin typeface="Montserrat Light" pitchFamily="2" charset="0"/>
              </a:rPr>
              <a:t>10 лет занималась профессионально фигурным катанием, победитель и призер </a:t>
            </a:r>
            <a:r>
              <a:rPr lang="ru-RU" sz="1400" dirty="0" err="1">
                <a:solidFill>
                  <a:schemeClr val="tx1">
                    <a:lumMod val="95000"/>
                    <a:lumOff val="5000"/>
                  </a:schemeClr>
                </a:solidFill>
                <a:latin typeface="Montserrat Light" pitchFamily="2" charset="0"/>
              </a:rPr>
              <a:t>соревновнований</a:t>
            </a:r>
            <a:r>
              <a:rPr lang="ru-RU" sz="1400" dirty="0">
                <a:solidFill>
                  <a:schemeClr val="tx1">
                    <a:lumMod val="95000"/>
                    <a:lumOff val="5000"/>
                  </a:schemeClr>
                </a:solidFill>
                <a:latin typeface="Montserrat Light" pitchFamily="2" charset="0"/>
              </a:rPr>
              <a:t> </a:t>
            </a:r>
          </a:p>
          <a:p>
            <a:pPr marL="0" lvl="0" indent="0" algn="ctr" rtl="0">
              <a:spcBef>
                <a:spcPts val="0"/>
              </a:spcBef>
              <a:spcAft>
                <a:spcPts val="1200"/>
              </a:spcAft>
              <a:buNone/>
            </a:pPr>
            <a:r>
              <a:rPr lang="ru-RU" sz="1400" dirty="0">
                <a:solidFill>
                  <a:schemeClr val="tx1">
                    <a:lumMod val="95000"/>
                    <a:lumOff val="5000"/>
                  </a:schemeClr>
                </a:solidFill>
                <a:latin typeface="Montserrat Light" pitchFamily="2" charset="0"/>
              </a:rPr>
              <a:t>Руководитель студенческого сообщества юридического факультета </a:t>
            </a:r>
            <a:r>
              <a:rPr lang="ru-RU" sz="1400" dirty="0" err="1">
                <a:solidFill>
                  <a:schemeClr val="tx1">
                    <a:lumMod val="95000"/>
                    <a:lumOff val="5000"/>
                  </a:schemeClr>
                </a:solidFill>
                <a:latin typeface="Montserrat Light" pitchFamily="2" charset="0"/>
              </a:rPr>
              <a:t>ТвГУ</a:t>
            </a:r>
            <a:r>
              <a:rPr lang="ru-RU" sz="1400" dirty="0">
                <a:solidFill>
                  <a:schemeClr val="tx1">
                    <a:lumMod val="95000"/>
                    <a:lumOff val="5000"/>
                  </a:schemeClr>
                </a:solidFill>
                <a:latin typeface="Montserrat Light" pitchFamily="2" charset="0"/>
              </a:rPr>
              <a:t> «Кураторы юрфака»</a:t>
            </a:r>
          </a:p>
          <a:p>
            <a:pPr marL="0" lvl="0" indent="0" algn="ctr" rtl="0">
              <a:spcBef>
                <a:spcPts val="0"/>
              </a:spcBef>
              <a:spcAft>
                <a:spcPts val="1200"/>
              </a:spcAft>
              <a:buNone/>
            </a:pPr>
            <a:r>
              <a:rPr lang="ru-RU" sz="1400" dirty="0">
                <a:solidFill>
                  <a:schemeClr val="tx1">
                    <a:lumMod val="95000"/>
                    <a:lumOff val="5000"/>
                  </a:schemeClr>
                </a:solidFill>
                <a:latin typeface="Montserrat Light" pitchFamily="2" charset="0"/>
              </a:rPr>
              <a:t>Руководитель команды «Школа Кураторов» грантового проекта «Росмолодежь»</a:t>
            </a:r>
          </a:p>
        </p:txBody>
      </p:sp>
      <p:grpSp>
        <p:nvGrpSpPr>
          <p:cNvPr id="2" name="Group 4">
            <a:extLst>
              <a:ext uri="{FF2B5EF4-FFF2-40B4-BE49-F238E27FC236}">
                <a16:creationId xmlns:a16="http://schemas.microsoft.com/office/drawing/2014/main" id="{CE0CDAEF-BB51-275A-A548-6D44042C16FC}"/>
              </a:ext>
            </a:extLst>
          </p:cNvPr>
          <p:cNvGrpSpPr>
            <a:grpSpLocks noChangeAspect="1"/>
          </p:cNvGrpSpPr>
          <p:nvPr/>
        </p:nvGrpSpPr>
        <p:grpSpPr>
          <a:xfrm>
            <a:off x="582611" y="1177278"/>
            <a:ext cx="3479939" cy="3479939"/>
            <a:chOff x="0" y="0"/>
            <a:chExt cx="6350000" cy="6350000"/>
          </a:xfrm>
        </p:grpSpPr>
        <p:sp>
          <p:nvSpPr>
            <p:cNvPr id="3" name="Freeform 5">
              <a:extLst>
                <a:ext uri="{FF2B5EF4-FFF2-40B4-BE49-F238E27FC236}">
                  <a16:creationId xmlns:a16="http://schemas.microsoft.com/office/drawing/2014/main" id="{D42C013D-20B3-F790-9A4C-938492E8644F}"/>
                </a:ext>
              </a:extLst>
            </p:cNvPr>
            <p:cNvSpPr/>
            <p:nvPr/>
          </p:nvSpPr>
          <p:spPr>
            <a:xfrm>
              <a:off x="37846" y="116586"/>
              <a:ext cx="6274308" cy="6116828"/>
            </a:xfrm>
            <a:custGeom>
              <a:avLst/>
              <a:gdLst/>
              <a:ahLst/>
              <a:cxnLst/>
              <a:rect l="l" t="t" r="r" b="b"/>
              <a:pathLst>
                <a:path w="6274308" h="6116828">
                  <a:moveTo>
                    <a:pt x="3137154" y="0"/>
                  </a:moveTo>
                  <a:lnTo>
                    <a:pt x="621411" y="1211453"/>
                  </a:lnTo>
                  <a:lnTo>
                    <a:pt x="0" y="3933825"/>
                  </a:lnTo>
                  <a:lnTo>
                    <a:pt x="1741043" y="6116828"/>
                  </a:lnTo>
                  <a:lnTo>
                    <a:pt x="4533265" y="6116828"/>
                  </a:lnTo>
                  <a:lnTo>
                    <a:pt x="6274308" y="3933825"/>
                  </a:lnTo>
                  <a:lnTo>
                    <a:pt x="5652897" y="1211453"/>
                  </a:lnTo>
                  <a:close/>
                </a:path>
              </a:pathLst>
            </a:custGeom>
            <a:blipFill>
              <a:blip r:embed="rId3"/>
              <a:stretch>
                <a:fillRect t="-18383" b="-18383"/>
              </a:stretch>
            </a:blipFill>
          </p:spPr>
        </p:sp>
      </p:grpSp>
    </p:spTree>
    <p:extLst>
      <p:ext uri="{BB962C8B-B14F-4D97-AF65-F5344CB8AC3E}">
        <p14:creationId xmlns:p14="http://schemas.microsoft.com/office/powerpoint/2010/main" val="1937216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821151" y="33464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4000" dirty="0">
                <a:solidFill>
                  <a:schemeClr val="tx1">
                    <a:lumMod val="95000"/>
                    <a:lumOff val="5000"/>
                  </a:schemeClr>
                </a:solidFill>
                <a:latin typeface="Dela Gothic One" pitchFamily="2" charset="-128"/>
                <a:ea typeface="Dela Gothic One" pitchFamily="2" charset="-128"/>
              </a:rPr>
              <a:t>Команда</a:t>
            </a:r>
            <a:endParaRPr sz="4000" dirty="0">
              <a:solidFill>
                <a:schemeClr val="tx1">
                  <a:lumMod val="95000"/>
                  <a:lumOff val="5000"/>
                </a:schemeClr>
              </a:solidFill>
              <a:latin typeface="Dela Gothic One" pitchFamily="2" charset="-128"/>
              <a:ea typeface="Dela Gothic One" pitchFamily="2" charset="-128"/>
            </a:endParaRPr>
          </a:p>
        </p:txBody>
      </p:sp>
      <p:grpSp>
        <p:nvGrpSpPr>
          <p:cNvPr id="6" name="Group 2">
            <a:extLst>
              <a:ext uri="{FF2B5EF4-FFF2-40B4-BE49-F238E27FC236}">
                <a16:creationId xmlns:a16="http://schemas.microsoft.com/office/drawing/2014/main" id="{6D8F680D-43C3-5C16-3D69-EF8D04FC8FFF}"/>
              </a:ext>
            </a:extLst>
          </p:cNvPr>
          <p:cNvGrpSpPr>
            <a:grpSpLocks noChangeAspect="1"/>
          </p:cNvGrpSpPr>
          <p:nvPr/>
        </p:nvGrpSpPr>
        <p:grpSpPr>
          <a:xfrm>
            <a:off x="457174" y="1203482"/>
            <a:ext cx="3605376" cy="3605376"/>
            <a:chOff x="0" y="0"/>
            <a:chExt cx="6350000" cy="6350000"/>
          </a:xfrm>
        </p:grpSpPr>
        <p:sp>
          <p:nvSpPr>
            <p:cNvPr id="7" name="Freeform 3">
              <a:extLst>
                <a:ext uri="{FF2B5EF4-FFF2-40B4-BE49-F238E27FC236}">
                  <a16:creationId xmlns:a16="http://schemas.microsoft.com/office/drawing/2014/main" id="{F3469643-04A3-E263-66AB-9DE720D90924}"/>
                </a:ext>
              </a:extLst>
            </p:cNvPr>
            <p:cNvSpPr/>
            <p:nvPr/>
          </p:nvSpPr>
          <p:spPr>
            <a:xfrm>
              <a:off x="37846" y="116586"/>
              <a:ext cx="6274308" cy="6116828"/>
            </a:xfrm>
            <a:custGeom>
              <a:avLst/>
              <a:gdLst/>
              <a:ahLst/>
              <a:cxnLst/>
              <a:rect l="l" t="t" r="r" b="b"/>
              <a:pathLst>
                <a:path w="6274308" h="6116828">
                  <a:moveTo>
                    <a:pt x="3137154" y="0"/>
                  </a:moveTo>
                  <a:lnTo>
                    <a:pt x="621411" y="1211453"/>
                  </a:lnTo>
                  <a:lnTo>
                    <a:pt x="0" y="3933825"/>
                  </a:lnTo>
                  <a:lnTo>
                    <a:pt x="1741043" y="6116828"/>
                  </a:lnTo>
                  <a:lnTo>
                    <a:pt x="4533265" y="6116828"/>
                  </a:lnTo>
                  <a:lnTo>
                    <a:pt x="6274308" y="3933825"/>
                  </a:lnTo>
                  <a:lnTo>
                    <a:pt x="5652897" y="1211453"/>
                  </a:lnTo>
                  <a:close/>
                </a:path>
              </a:pathLst>
            </a:custGeom>
            <a:blipFill>
              <a:blip r:embed="rId3"/>
              <a:stretch>
                <a:fillRect t="-18383" b="-18383"/>
              </a:stretch>
            </a:blipFill>
          </p:spPr>
        </p:sp>
      </p:grpSp>
      <p:sp>
        <p:nvSpPr>
          <p:cNvPr id="9" name="TextBox 8">
            <a:extLst>
              <a:ext uri="{FF2B5EF4-FFF2-40B4-BE49-F238E27FC236}">
                <a16:creationId xmlns:a16="http://schemas.microsoft.com/office/drawing/2014/main" id="{5A95E983-2773-DCFE-A1C9-7D02C305A52A}"/>
              </a:ext>
            </a:extLst>
          </p:cNvPr>
          <p:cNvSpPr txBox="1"/>
          <p:nvPr/>
        </p:nvSpPr>
        <p:spPr>
          <a:xfrm>
            <a:off x="4758356" y="907342"/>
            <a:ext cx="3906982" cy="3139321"/>
          </a:xfrm>
          <a:prstGeom prst="rect">
            <a:avLst/>
          </a:prstGeom>
          <a:noFill/>
        </p:spPr>
        <p:txBody>
          <a:bodyPr wrap="square">
            <a:spAutoFit/>
          </a:bodyPr>
          <a:lstStyle/>
          <a:p>
            <a:pPr marL="0" lvl="0" indent="0" algn="ctr" rtl="0">
              <a:spcBef>
                <a:spcPts val="0"/>
              </a:spcBef>
              <a:spcAft>
                <a:spcPts val="1200"/>
              </a:spcAft>
              <a:buNone/>
            </a:pPr>
            <a:r>
              <a:rPr lang="ru-RU" sz="1400" dirty="0">
                <a:solidFill>
                  <a:schemeClr val="tx1">
                    <a:lumMod val="95000"/>
                    <a:lumOff val="5000"/>
                  </a:schemeClr>
                </a:solidFill>
                <a:latin typeface="Dela Gothic One" pitchFamily="2" charset="-128"/>
                <a:ea typeface="Dela Gothic One" pitchFamily="2" charset="-128"/>
              </a:rPr>
              <a:t>Бойцов Максим Владимирович</a:t>
            </a:r>
          </a:p>
          <a:p>
            <a:pPr marL="0" lvl="0" indent="0" algn="ctr" rtl="0">
              <a:spcBef>
                <a:spcPts val="0"/>
              </a:spcBef>
              <a:spcAft>
                <a:spcPts val="1200"/>
              </a:spcAft>
              <a:buNone/>
            </a:pPr>
            <a:r>
              <a:rPr lang="ru-RU" sz="1400" b="1" dirty="0">
                <a:solidFill>
                  <a:schemeClr val="tx1">
                    <a:lumMod val="95000"/>
                    <a:lumOff val="5000"/>
                  </a:schemeClr>
                </a:solidFill>
                <a:latin typeface="Montserrat Light" pitchFamily="2" charset="0"/>
              </a:rPr>
              <a:t>Должность</a:t>
            </a:r>
            <a:r>
              <a:rPr lang="ru-RU" sz="1400" dirty="0">
                <a:solidFill>
                  <a:schemeClr val="tx1">
                    <a:lumMod val="95000"/>
                    <a:lumOff val="5000"/>
                  </a:schemeClr>
                </a:solidFill>
                <a:latin typeface="Montserrat Light" pitchFamily="2" charset="0"/>
              </a:rPr>
              <a:t>: финансист проекта</a:t>
            </a:r>
          </a:p>
          <a:p>
            <a:pPr marL="0" lvl="0" indent="0" algn="ctr" rtl="0">
              <a:spcBef>
                <a:spcPts val="0"/>
              </a:spcBef>
              <a:spcAft>
                <a:spcPts val="1200"/>
              </a:spcAft>
              <a:buNone/>
            </a:pPr>
            <a:r>
              <a:rPr lang="ru-RU" sz="1400" b="1" dirty="0">
                <a:solidFill>
                  <a:schemeClr val="tx1">
                    <a:lumMod val="95000"/>
                    <a:lumOff val="5000"/>
                  </a:schemeClr>
                </a:solidFill>
                <a:latin typeface="Montserrat Light" pitchFamily="2" charset="0"/>
              </a:rPr>
              <a:t>Достижения: </a:t>
            </a:r>
          </a:p>
          <a:p>
            <a:pPr algn="ctr"/>
            <a:r>
              <a:rPr lang="ru-RU" dirty="0">
                <a:solidFill>
                  <a:schemeClr val="tx1">
                    <a:lumMod val="95000"/>
                    <a:lumOff val="5000"/>
                  </a:schemeClr>
                </a:solidFill>
                <a:effectLst/>
                <a:latin typeface="Montserrat Light" pitchFamily="2" charset="0"/>
              </a:rPr>
              <a:t>8 лет занимался профессионально футболом, победитель и призер соревнований.</a:t>
            </a:r>
          </a:p>
          <a:p>
            <a:pPr algn="ctr"/>
            <a:endParaRPr lang="ru-RU" dirty="0">
              <a:solidFill>
                <a:schemeClr val="tx1">
                  <a:lumMod val="95000"/>
                  <a:lumOff val="5000"/>
                </a:schemeClr>
              </a:solidFill>
              <a:effectLst/>
              <a:latin typeface="Montserrat Light" pitchFamily="2" charset="0"/>
            </a:endParaRPr>
          </a:p>
          <a:p>
            <a:pPr algn="ctr"/>
            <a:r>
              <a:rPr lang="ru-RU" dirty="0">
                <a:solidFill>
                  <a:schemeClr val="tx1">
                    <a:lumMod val="95000"/>
                    <a:lumOff val="5000"/>
                  </a:schemeClr>
                </a:solidFill>
                <a:effectLst/>
                <a:latin typeface="Montserrat Light" pitchFamily="2" charset="0"/>
              </a:rPr>
              <a:t>3-х летний опыт тренировок в тренажерном зале.</a:t>
            </a:r>
          </a:p>
          <a:p>
            <a:pPr algn="ctr"/>
            <a:endParaRPr lang="ru-RU" dirty="0">
              <a:solidFill>
                <a:schemeClr val="tx1">
                  <a:lumMod val="95000"/>
                  <a:lumOff val="5000"/>
                </a:schemeClr>
              </a:solidFill>
              <a:effectLst/>
              <a:latin typeface="Montserrat Light" pitchFamily="2" charset="0"/>
            </a:endParaRPr>
          </a:p>
          <a:p>
            <a:pPr algn="ctr"/>
            <a:r>
              <a:rPr lang="ru-RU" dirty="0">
                <a:solidFill>
                  <a:schemeClr val="tx1">
                    <a:lumMod val="95000"/>
                    <a:lumOff val="5000"/>
                  </a:schemeClr>
                </a:solidFill>
                <a:effectLst/>
                <a:latin typeface="Montserrat Light" pitchFamily="2" charset="0"/>
              </a:rPr>
              <a:t>Сооснователь проекта «Кураторы юрфака</a:t>
            </a:r>
            <a:r>
              <a:rPr lang="en" dirty="0">
                <a:solidFill>
                  <a:schemeClr val="tx1">
                    <a:lumMod val="95000"/>
                    <a:lumOff val="5000"/>
                  </a:schemeClr>
                </a:solidFill>
                <a:effectLst/>
                <a:latin typeface="Montserrat Light" pitchFamily="2" charset="0"/>
              </a:rPr>
              <a:t>» </a:t>
            </a:r>
            <a:r>
              <a:rPr lang="ru-RU" dirty="0">
                <a:solidFill>
                  <a:schemeClr val="tx1">
                    <a:lumMod val="95000"/>
                    <a:lumOff val="5000"/>
                  </a:schemeClr>
                </a:solidFill>
                <a:effectLst/>
                <a:latin typeface="Montserrat Light" pitchFamily="2" charset="0"/>
              </a:rPr>
              <a:t>на платформе 20:35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821151" y="33464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4000" dirty="0">
                <a:solidFill>
                  <a:schemeClr val="tx1">
                    <a:lumMod val="95000"/>
                    <a:lumOff val="5000"/>
                  </a:schemeClr>
                </a:solidFill>
                <a:latin typeface="Dela Gothic One" pitchFamily="2" charset="-128"/>
                <a:ea typeface="Dela Gothic One" pitchFamily="2" charset="-128"/>
              </a:rPr>
              <a:t>Команда</a:t>
            </a:r>
            <a:endParaRPr sz="4000" dirty="0">
              <a:solidFill>
                <a:schemeClr val="tx1">
                  <a:lumMod val="95000"/>
                  <a:lumOff val="5000"/>
                </a:schemeClr>
              </a:solidFill>
              <a:latin typeface="Dela Gothic One" pitchFamily="2" charset="-128"/>
              <a:ea typeface="Dela Gothic One" pitchFamily="2" charset="-128"/>
            </a:endParaRPr>
          </a:p>
        </p:txBody>
      </p:sp>
      <p:sp>
        <p:nvSpPr>
          <p:cNvPr id="92" name="Google Shape;92;p19"/>
          <p:cNvSpPr txBox="1">
            <a:spLocks noGrp="1"/>
          </p:cNvSpPr>
          <p:nvPr>
            <p:ph type="body" idx="1"/>
          </p:nvPr>
        </p:nvSpPr>
        <p:spPr>
          <a:xfrm>
            <a:off x="5081451" y="1030309"/>
            <a:ext cx="3750849" cy="3604035"/>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ru-RU" sz="1400" dirty="0">
                <a:solidFill>
                  <a:schemeClr val="tx1">
                    <a:lumMod val="95000"/>
                    <a:lumOff val="5000"/>
                  </a:schemeClr>
                </a:solidFill>
                <a:latin typeface="Dela Gothic One" pitchFamily="2" charset="-128"/>
                <a:ea typeface="Dela Gothic One" pitchFamily="2" charset="-128"/>
              </a:rPr>
              <a:t>Белякова Диана Сергеевна</a:t>
            </a:r>
          </a:p>
          <a:p>
            <a:pPr marL="0" lvl="0" indent="0" algn="ctr" rtl="0">
              <a:spcBef>
                <a:spcPts val="0"/>
              </a:spcBef>
              <a:spcAft>
                <a:spcPts val="1200"/>
              </a:spcAft>
              <a:buNone/>
            </a:pPr>
            <a:r>
              <a:rPr lang="ru-RU" sz="1400" b="1" dirty="0">
                <a:solidFill>
                  <a:schemeClr val="tx1">
                    <a:lumMod val="95000"/>
                    <a:lumOff val="5000"/>
                  </a:schemeClr>
                </a:solidFill>
                <a:latin typeface="Montserrat Light" pitchFamily="2" charset="0"/>
              </a:rPr>
              <a:t>Должность</a:t>
            </a:r>
            <a:r>
              <a:rPr lang="ru-RU" sz="1400" dirty="0">
                <a:solidFill>
                  <a:schemeClr val="tx1">
                    <a:lumMod val="95000"/>
                    <a:lumOff val="5000"/>
                  </a:schemeClr>
                </a:solidFill>
                <a:latin typeface="Montserrat Light" pitchFamily="2" charset="0"/>
              </a:rPr>
              <a:t>:</a:t>
            </a:r>
            <a:r>
              <a:rPr lang="en-US" sz="1400" dirty="0">
                <a:solidFill>
                  <a:schemeClr val="tx1">
                    <a:lumMod val="95000"/>
                    <a:lumOff val="5000"/>
                  </a:schemeClr>
                </a:solidFill>
                <a:latin typeface="Montserrat Light" pitchFamily="2" charset="0"/>
              </a:rPr>
              <a:t>SMM-</a:t>
            </a:r>
            <a:r>
              <a:rPr lang="ru-RU" sz="1400" dirty="0">
                <a:solidFill>
                  <a:schemeClr val="tx1">
                    <a:lumMod val="95000"/>
                    <a:lumOff val="5000"/>
                  </a:schemeClr>
                </a:solidFill>
                <a:latin typeface="Montserrat Light" pitchFamily="2" charset="0"/>
              </a:rPr>
              <a:t>менеджер</a:t>
            </a:r>
          </a:p>
          <a:p>
            <a:pPr marL="0" lvl="0" indent="0" algn="ctr" rtl="0">
              <a:spcBef>
                <a:spcPts val="0"/>
              </a:spcBef>
              <a:spcAft>
                <a:spcPts val="1200"/>
              </a:spcAft>
              <a:buNone/>
            </a:pPr>
            <a:r>
              <a:rPr lang="ru-RU" sz="1400" b="1" dirty="0">
                <a:solidFill>
                  <a:schemeClr val="tx1">
                    <a:lumMod val="95000"/>
                    <a:lumOff val="5000"/>
                  </a:schemeClr>
                </a:solidFill>
                <a:latin typeface="Montserrat Light" pitchFamily="2" charset="0"/>
              </a:rPr>
              <a:t>Достижения: </a:t>
            </a:r>
          </a:p>
          <a:p>
            <a:pPr marL="114300" indent="0" algn="ctr">
              <a:buNone/>
            </a:pPr>
            <a:r>
              <a:rPr lang="ru-RU" sz="1400" dirty="0">
                <a:solidFill>
                  <a:schemeClr val="tx1">
                    <a:lumMod val="95000"/>
                    <a:lumOff val="5000"/>
                  </a:schemeClr>
                </a:solidFill>
                <a:effectLst/>
                <a:latin typeface="Montserrat Light" pitchFamily="2" charset="0"/>
              </a:rPr>
              <a:t>Призёр олимпиады МГЮА им. </a:t>
            </a:r>
            <a:r>
              <a:rPr lang="ru-RU" sz="1400" dirty="0" err="1">
                <a:solidFill>
                  <a:schemeClr val="tx1">
                    <a:lumMod val="95000"/>
                    <a:lumOff val="5000"/>
                  </a:schemeClr>
                </a:solidFill>
                <a:effectLst/>
                <a:latin typeface="Montserrat Light" pitchFamily="2" charset="0"/>
              </a:rPr>
              <a:t>Кутафина</a:t>
            </a:r>
            <a:r>
              <a:rPr lang="ru-RU" sz="1400" dirty="0">
                <a:solidFill>
                  <a:schemeClr val="tx1">
                    <a:lumMod val="95000"/>
                    <a:lumOff val="5000"/>
                  </a:schemeClr>
                </a:solidFill>
                <a:effectLst/>
                <a:latin typeface="Montserrat Light" pitchFamily="2" charset="0"/>
              </a:rPr>
              <a:t> для школьников по праву</a:t>
            </a:r>
          </a:p>
          <a:p>
            <a:pPr marL="114300" indent="0" algn="ctr">
              <a:buNone/>
            </a:pPr>
            <a:r>
              <a:rPr lang="ru-RU" sz="1400" dirty="0">
                <a:solidFill>
                  <a:schemeClr val="tx1">
                    <a:lumMod val="95000"/>
                    <a:lumOff val="5000"/>
                  </a:schemeClr>
                </a:solidFill>
                <a:effectLst/>
                <a:latin typeface="Montserrat Light" pitchFamily="2" charset="0"/>
              </a:rPr>
              <a:t>Наблюдатель на выборах Президента РФ в 2024 году </a:t>
            </a:r>
          </a:p>
          <a:p>
            <a:pPr marL="114300" indent="0" algn="ctr">
              <a:buNone/>
            </a:pPr>
            <a:endParaRPr lang="ru-RU" sz="1400" dirty="0">
              <a:solidFill>
                <a:schemeClr val="tx1">
                  <a:lumMod val="95000"/>
                  <a:lumOff val="5000"/>
                </a:schemeClr>
              </a:solidFill>
              <a:effectLst/>
              <a:latin typeface="Montserrat Light" pitchFamily="2" charset="0"/>
            </a:endParaRPr>
          </a:p>
          <a:p>
            <a:pPr marL="114300" indent="0" algn="ctr">
              <a:buNone/>
            </a:pPr>
            <a:r>
              <a:rPr lang="ru-RU" sz="1400" dirty="0">
                <a:solidFill>
                  <a:schemeClr val="tx1">
                    <a:lumMod val="95000"/>
                    <a:lumOff val="5000"/>
                  </a:schemeClr>
                </a:solidFill>
                <a:effectLst/>
                <a:latin typeface="Montserrat Light" pitchFamily="2" charset="0"/>
              </a:rPr>
              <a:t>Длительный стаж в силовых и </a:t>
            </a:r>
            <a:r>
              <a:rPr lang="ru-RU" sz="1400" dirty="0" err="1">
                <a:solidFill>
                  <a:schemeClr val="tx1">
                    <a:lumMod val="95000"/>
                    <a:lumOff val="5000"/>
                  </a:schemeClr>
                </a:solidFill>
                <a:effectLst/>
                <a:latin typeface="Montserrat Light" pitchFamily="2" charset="0"/>
              </a:rPr>
              <a:t>кардио</a:t>
            </a:r>
            <a:r>
              <a:rPr lang="ru-RU" sz="1400" dirty="0">
                <a:solidFill>
                  <a:schemeClr val="tx1">
                    <a:lumMod val="95000"/>
                    <a:lumOff val="5000"/>
                  </a:schemeClr>
                </a:solidFill>
                <a:effectLst/>
                <a:latin typeface="Montserrat Light" pitchFamily="2" charset="0"/>
              </a:rPr>
              <a:t> тренировках.</a:t>
            </a:r>
          </a:p>
        </p:txBody>
      </p:sp>
      <p:sp>
        <p:nvSpPr>
          <p:cNvPr id="3" name="Freeform 3">
            <a:extLst>
              <a:ext uri="{FF2B5EF4-FFF2-40B4-BE49-F238E27FC236}">
                <a16:creationId xmlns:a16="http://schemas.microsoft.com/office/drawing/2014/main" id="{008D7F92-1473-72F3-F46E-F4E884B901C9}"/>
              </a:ext>
            </a:extLst>
          </p:cNvPr>
          <p:cNvSpPr/>
          <p:nvPr/>
        </p:nvSpPr>
        <p:spPr>
          <a:xfrm>
            <a:off x="821150" y="1478077"/>
            <a:ext cx="3241400" cy="3156268"/>
          </a:xfrm>
          <a:custGeom>
            <a:avLst/>
            <a:gdLst/>
            <a:ahLst/>
            <a:cxnLst/>
            <a:rect l="l" t="t" r="r" b="b"/>
            <a:pathLst>
              <a:path w="6274308" h="6116828">
                <a:moveTo>
                  <a:pt x="3137154" y="0"/>
                </a:moveTo>
                <a:lnTo>
                  <a:pt x="621411" y="1211453"/>
                </a:lnTo>
                <a:lnTo>
                  <a:pt x="0" y="3933825"/>
                </a:lnTo>
                <a:lnTo>
                  <a:pt x="1741043" y="6116828"/>
                </a:lnTo>
                <a:lnTo>
                  <a:pt x="4533265" y="6116828"/>
                </a:lnTo>
                <a:lnTo>
                  <a:pt x="6274308" y="3933825"/>
                </a:lnTo>
                <a:lnTo>
                  <a:pt x="5652897" y="1211453"/>
                </a:lnTo>
                <a:close/>
              </a:path>
            </a:pathLst>
          </a:custGeom>
          <a:blipFill>
            <a:blip r:embed="rId3"/>
            <a:stretch>
              <a:fillRect t="-18383" b="-18383"/>
            </a:stretch>
          </a:blipFill>
        </p:spPr>
      </p:sp>
    </p:spTree>
    <p:extLst>
      <p:ext uri="{BB962C8B-B14F-4D97-AF65-F5344CB8AC3E}">
        <p14:creationId xmlns:p14="http://schemas.microsoft.com/office/powerpoint/2010/main" val="2895082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821151" y="44271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4000" dirty="0">
                <a:solidFill>
                  <a:schemeClr val="tx1">
                    <a:lumMod val="95000"/>
                    <a:lumOff val="5000"/>
                  </a:schemeClr>
                </a:solidFill>
                <a:latin typeface="Dela Gothic One" pitchFamily="2" charset="-128"/>
                <a:ea typeface="Dela Gothic One" pitchFamily="2" charset="-128"/>
              </a:rPr>
              <a:t>Команда</a:t>
            </a:r>
            <a:endParaRPr sz="4000" dirty="0">
              <a:solidFill>
                <a:schemeClr val="tx1">
                  <a:lumMod val="95000"/>
                  <a:lumOff val="5000"/>
                </a:schemeClr>
              </a:solidFill>
              <a:latin typeface="Dela Gothic One" pitchFamily="2" charset="-128"/>
              <a:ea typeface="Dela Gothic One" pitchFamily="2" charset="-128"/>
            </a:endParaRPr>
          </a:p>
        </p:txBody>
      </p:sp>
      <p:sp>
        <p:nvSpPr>
          <p:cNvPr id="92" name="Google Shape;92;p19"/>
          <p:cNvSpPr txBox="1">
            <a:spLocks noGrp="1"/>
          </p:cNvSpPr>
          <p:nvPr>
            <p:ph type="body" idx="1"/>
          </p:nvPr>
        </p:nvSpPr>
        <p:spPr>
          <a:xfrm>
            <a:off x="5081451" y="907341"/>
            <a:ext cx="3750849" cy="3793447"/>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ru-RU" sz="1400" dirty="0">
                <a:solidFill>
                  <a:schemeClr val="tx1">
                    <a:lumMod val="95000"/>
                    <a:lumOff val="5000"/>
                  </a:schemeClr>
                </a:solidFill>
                <a:latin typeface="Dela Gothic One" pitchFamily="2" charset="-128"/>
                <a:ea typeface="Dela Gothic One" pitchFamily="2" charset="-128"/>
              </a:rPr>
              <a:t>Гудкова Ангелина Николаевна</a:t>
            </a:r>
          </a:p>
          <a:p>
            <a:pPr marL="0" lvl="0" indent="0" algn="ctr" rtl="0">
              <a:spcBef>
                <a:spcPts val="0"/>
              </a:spcBef>
              <a:spcAft>
                <a:spcPts val="1200"/>
              </a:spcAft>
              <a:buNone/>
            </a:pPr>
            <a:r>
              <a:rPr lang="ru-RU" sz="1400" b="1" dirty="0">
                <a:solidFill>
                  <a:schemeClr val="tx1">
                    <a:lumMod val="95000"/>
                    <a:lumOff val="5000"/>
                  </a:schemeClr>
                </a:solidFill>
                <a:latin typeface="Montserrat Light" pitchFamily="2" charset="0"/>
              </a:rPr>
              <a:t>Должность</a:t>
            </a:r>
            <a:r>
              <a:rPr lang="ru-RU" sz="1400" dirty="0">
                <a:solidFill>
                  <a:schemeClr val="tx1">
                    <a:lumMod val="95000"/>
                    <a:lumOff val="5000"/>
                  </a:schemeClr>
                </a:solidFill>
                <a:latin typeface="Montserrat Light" pitchFamily="2" charset="0"/>
              </a:rPr>
              <a:t>: организатор мероприятий </a:t>
            </a:r>
          </a:p>
          <a:p>
            <a:pPr marL="0" lvl="0" indent="0" algn="ctr" rtl="0">
              <a:spcBef>
                <a:spcPts val="0"/>
              </a:spcBef>
              <a:spcAft>
                <a:spcPts val="1200"/>
              </a:spcAft>
              <a:buNone/>
            </a:pPr>
            <a:r>
              <a:rPr lang="ru-RU" sz="1400" b="1" dirty="0">
                <a:solidFill>
                  <a:schemeClr val="tx1">
                    <a:lumMod val="95000"/>
                    <a:lumOff val="5000"/>
                  </a:schemeClr>
                </a:solidFill>
                <a:latin typeface="Montserrat Light" pitchFamily="2" charset="0"/>
              </a:rPr>
              <a:t>Достижения: </a:t>
            </a:r>
            <a:br>
              <a:rPr lang="ru-RU" sz="1400" dirty="0">
                <a:solidFill>
                  <a:schemeClr val="tx1">
                    <a:lumMod val="95000"/>
                    <a:lumOff val="5000"/>
                  </a:schemeClr>
                </a:solidFill>
                <a:latin typeface="Montserrat Light" pitchFamily="2" charset="0"/>
              </a:rPr>
            </a:br>
            <a:r>
              <a:rPr lang="ru-RU" sz="1400" dirty="0">
                <a:solidFill>
                  <a:schemeClr val="tx1">
                    <a:lumMod val="95000"/>
                    <a:lumOff val="5000"/>
                  </a:schemeClr>
                </a:solidFill>
                <a:latin typeface="Montserrat Light" pitchFamily="2" charset="0"/>
              </a:rPr>
              <a:t>Старший наставник программы “Я в деле”</a:t>
            </a:r>
          </a:p>
          <a:p>
            <a:pPr marL="0" lvl="0" indent="0" algn="ctr" rtl="0">
              <a:spcBef>
                <a:spcPts val="0"/>
              </a:spcBef>
              <a:spcAft>
                <a:spcPts val="1200"/>
              </a:spcAft>
              <a:buNone/>
            </a:pPr>
            <a:r>
              <a:rPr lang="ru-RU" sz="1400" dirty="0">
                <a:solidFill>
                  <a:schemeClr val="tx1">
                    <a:lumMod val="95000"/>
                    <a:lumOff val="5000"/>
                  </a:schemeClr>
                </a:solidFill>
                <a:latin typeface="Montserrat Light" pitchFamily="2" charset="0"/>
              </a:rPr>
              <a:t>Руководитель общественной приемной политической партии в Тверской области “НОВЫЕ ЛЮДИ”</a:t>
            </a:r>
          </a:p>
          <a:p>
            <a:pPr marL="0" lvl="0" indent="0" algn="ctr" rtl="0">
              <a:spcBef>
                <a:spcPts val="0"/>
              </a:spcBef>
              <a:spcAft>
                <a:spcPts val="1200"/>
              </a:spcAft>
              <a:buNone/>
            </a:pPr>
            <a:r>
              <a:rPr lang="ru-RU" sz="1400" dirty="0">
                <a:solidFill>
                  <a:schemeClr val="tx1">
                    <a:lumMod val="95000"/>
                    <a:lumOff val="5000"/>
                  </a:schemeClr>
                </a:solidFill>
                <a:latin typeface="Montserrat Light" pitchFamily="2" charset="0"/>
              </a:rPr>
              <a:t>3-х летний опыт занятий волейболом в спортивной школе</a:t>
            </a:r>
          </a:p>
          <a:p>
            <a:pPr marL="0" lvl="0" indent="0" algn="ctr" rtl="0">
              <a:spcBef>
                <a:spcPts val="0"/>
              </a:spcBef>
              <a:spcAft>
                <a:spcPts val="1200"/>
              </a:spcAft>
              <a:buNone/>
            </a:pPr>
            <a:endParaRPr lang="ru-RU" sz="1400" dirty="0">
              <a:solidFill>
                <a:schemeClr val="tx1"/>
              </a:solidFill>
              <a:latin typeface="Montserrat Light" pitchFamily="2" charset="0"/>
            </a:endParaRPr>
          </a:p>
        </p:txBody>
      </p:sp>
      <p:grpSp>
        <p:nvGrpSpPr>
          <p:cNvPr id="2" name="Group 4">
            <a:extLst>
              <a:ext uri="{FF2B5EF4-FFF2-40B4-BE49-F238E27FC236}">
                <a16:creationId xmlns:a16="http://schemas.microsoft.com/office/drawing/2014/main" id="{21BF0C29-65F8-B8B7-0476-34A7E36418D3}"/>
              </a:ext>
            </a:extLst>
          </p:cNvPr>
          <p:cNvGrpSpPr>
            <a:grpSpLocks noChangeAspect="1"/>
          </p:cNvGrpSpPr>
          <p:nvPr/>
        </p:nvGrpSpPr>
        <p:grpSpPr>
          <a:xfrm>
            <a:off x="821151" y="1406054"/>
            <a:ext cx="2950322" cy="2950322"/>
            <a:chOff x="0" y="0"/>
            <a:chExt cx="6350000" cy="6350000"/>
          </a:xfrm>
        </p:grpSpPr>
        <p:sp>
          <p:nvSpPr>
            <p:cNvPr id="3" name="Freeform 5">
              <a:extLst>
                <a:ext uri="{FF2B5EF4-FFF2-40B4-BE49-F238E27FC236}">
                  <a16:creationId xmlns:a16="http://schemas.microsoft.com/office/drawing/2014/main" id="{B1C5C120-E164-5260-2E2B-0807ED0AE81F}"/>
                </a:ext>
              </a:extLst>
            </p:cNvPr>
            <p:cNvSpPr/>
            <p:nvPr/>
          </p:nvSpPr>
          <p:spPr>
            <a:xfrm>
              <a:off x="37846" y="116586"/>
              <a:ext cx="6274308" cy="6116828"/>
            </a:xfrm>
            <a:custGeom>
              <a:avLst/>
              <a:gdLst/>
              <a:ahLst/>
              <a:cxnLst/>
              <a:rect l="l" t="t" r="r" b="b"/>
              <a:pathLst>
                <a:path w="6274308" h="6116828">
                  <a:moveTo>
                    <a:pt x="3137154" y="0"/>
                  </a:moveTo>
                  <a:lnTo>
                    <a:pt x="621411" y="1211453"/>
                  </a:lnTo>
                  <a:lnTo>
                    <a:pt x="0" y="3933825"/>
                  </a:lnTo>
                  <a:lnTo>
                    <a:pt x="1741043" y="6116828"/>
                  </a:lnTo>
                  <a:lnTo>
                    <a:pt x="4533265" y="6116828"/>
                  </a:lnTo>
                  <a:lnTo>
                    <a:pt x="6274308" y="3933825"/>
                  </a:lnTo>
                  <a:lnTo>
                    <a:pt x="5652897" y="1211453"/>
                  </a:lnTo>
                  <a:close/>
                </a:path>
              </a:pathLst>
            </a:custGeom>
            <a:blipFill>
              <a:blip r:embed="rId3"/>
              <a:stretch>
                <a:fillRect b="-2574"/>
              </a:stretch>
            </a:blipFill>
          </p:spPr>
        </p:sp>
      </p:grpSp>
    </p:spTree>
    <p:extLst>
      <p:ext uri="{BB962C8B-B14F-4D97-AF65-F5344CB8AC3E}">
        <p14:creationId xmlns:p14="http://schemas.microsoft.com/office/powerpoint/2010/main" val="258649333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832</TotalTime>
  <Words>2833</Words>
  <Application>Microsoft Macintosh PowerPoint</Application>
  <PresentationFormat>Экран (16:9)</PresentationFormat>
  <Paragraphs>210</Paragraphs>
  <Slides>20</Slides>
  <Notes>11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20</vt:i4>
      </vt:variant>
    </vt:vector>
  </HeadingPairs>
  <TitlesOfParts>
    <vt:vector size="27" baseType="lpstr">
      <vt:lpstr>Nunito</vt:lpstr>
      <vt:lpstr>Dela Gothic One</vt:lpstr>
      <vt:lpstr>Montserrat Light</vt:lpstr>
      <vt:lpstr>Montserrat ExtraBold</vt:lpstr>
      <vt:lpstr>Arial</vt:lpstr>
      <vt:lpstr>Times New Roman</vt:lpstr>
      <vt:lpstr>Simple Light</vt:lpstr>
      <vt:lpstr>Спорт Фест </vt:lpstr>
      <vt:lpstr>Актуальность  проблемы</vt:lpstr>
      <vt:lpstr>Пользователь и проблема</vt:lpstr>
      <vt:lpstr>Как уже решается проблема?</vt:lpstr>
      <vt:lpstr>Решение</vt:lpstr>
      <vt:lpstr>НАШ СЦЕНАРИЙ. Оптимальный сценарий (используя сайт/решение) </vt:lpstr>
      <vt:lpstr>НАШ СЦЕНАРИЙ </vt:lpstr>
      <vt:lpstr>РЕЗУЛЬТАТ ПОЛЬЗОВАТЕЛЬСКОГО ТЕСТИРОВАНИЯ </vt:lpstr>
      <vt:lpstr>РЕЗУЛЬТАТ ПОЛЬЗОВАТЕЛЬСКОГО ТЕСТИРОВАНИЯ </vt:lpstr>
      <vt:lpstr>Экономика проекта: предположения и вопросы</vt:lpstr>
      <vt:lpstr>АНАЛОГИ РЕШЕНИЙ ПОСЛЕ ОПРОСА </vt:lpstr>
      <vt:lpstr>Рынок</vt:lpstr>
      <vt:lpstr>Рынок </vt:lpstr>
      <vt:lpstr>Рынок. Выводы.</vt:lpstr>
      <vt:lpstr>Структура издержек и бизнес-модель</vt:lpstr>
      <vt:lpstr>КАК МЫ БУДЕМ ПРОДАВАТЬ?</vt:lpstr>
      <vt:lpstr>Команда</vt:lpstr>
      <vt:lpstr>Команда</vt:lpstr>
      <vt:lpstr>Команда</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dc:creator>ROOT</dc:creator>
  <cp:lastModifiedBy>Максим Бойцов</cp:lastModifiedBy>
  <cp:revision>26</cp:revision>
  <dcterms:modified xsi:type="dcterms:W3CDTF">2025-06-06T17:20:48Z</dcterms:modified>
</cp:coreProperties>
</file>