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6" r:id="rId6"/>
    <p:sldId id="267" r:id="rId7"/>
    <p:sldId id="268" r:id="rId8"/>
    <p:sldId id="262" r:id="rId9"/>
    <p:sldId id="269" r:id="rId10"/>
    <p:sldId id="263" r:id="rId11"/>
    <p:sldId id="264" r:id="rId12"/>
    <p:sldId id="265" r:id="rId13"/>
  </p:sldIdLst>
  <p:sldSz cx="9144000" cy="5143500" type="screen16x9"/>
  <p:notesSz cx="6858000" cy="9144000"/>
  <p:embeddedFontLst>
    <p:embeddedFont>
      <p:font typeface="Nunito" pitchFamily="2" charset="0"/>
      <p:regular r:id="rId15"/>
      <p:bold r:id="rId16"/>
      <p:italic r:id="rId17"/>
      <p:boldItalic r:id="rId18"/>
    </p:embeddedFont>
    <p:embeddedFont>
      <p:font typeface="Roboto" panose="02000000000000000000" pitchFamily="2"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4" roundtripDataSignature="AMtx7mjqJ7UU/dllw2wxVkf9CqPpil2bp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3F3AC5-9BF3-73BF-D6CF-00D95085DD7B}" v="796" dt="2024-11-21T18:06:13.0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9" d="100"/>
          <a:sy n="119" d="100"/>
        </p:scale>
        <p:origin x="418" y="6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customschemas.google.com/relationships/presentationmetadata" Target="metadata"/><Relationship Id="rId5" Type="http://schemas.openxmlformats.org/officeDocument/2006/relationships/slide" Target="slides/slide4.xml"/><Relationship Id="rId15" Type="http://schemas.openxmlformats.org/officeDocument/2006/relationships/font" Target="fonts/font1.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Панфилов Артём Денисович" userId="S::apanfilo@sfedu.ru::8570aeeb-ee0b-49fc-b7aa-736a34b6b5e8" providerId="AD" clId="Web-{4B3F3AC5-9BF3-73BF-D6CF-00D95085DD7B}"/>
    <pc:docChg chg="addSld delSld modSld">
      <pc:chgData name="Панфилов Артём Денисович" userId="S::apanfilo@sfedu.ru::8570aeeb-ee0b-49fc-b7aa-736a34b6b5e8" providerId="AD" clId="Web-{4B3F3AC5-9BF3-73BF-D6CF-00D95085DD7B}" dt="2024-11-21T18:06:13.003" v="621" actId="20577"/>
      <pc:docMkLst>
        <pc:docMk/>
      </pc:docMkLst>
      <pc:sldChg chg="modSp">
        <pc:chgData name="Панфилов Артём Денисович" userId="S::apanfilo@sfedu.ru::8570aeeb-ee0b-49fc-b7aa-736a34b6b5e8" providerId="AD" clId="Web-{4B3F3AC5-9BF3-73BF-D6CF-00D95085DD7B}" dt="2024-11-21T18:06:13.003" v="621" actId="20577"/>
        <pc:sldMkLst>
          <pc:docMk/>
          <pc:sldMk cId="0" sldId="258"/>
        </pc:sldMkLst>
        <pc:spChg chg="mod">
          <ac:chgData name="Панфилов Артём Денисович" userId="S::apanfilo@sfedu.ru::8570aeeb-ee0b-49fc-b7aa-736a34b6b5e8" providerId="AD" clId="Web-{4B3F3AC5-9BF3-73BF-D6CF-00D95085DD7B}" dt="2024-11-21T18:06:13.003" v="621" actId="20577"/>
          <ac:spMkLst>
            <pc:docMk/>
            <pc:sldMk cId="0" sldId="258"/>
            <ac:spMk id="75" creationId="{00000000-0000-0000-0000-000000000000}"/>
          </ac:spMkLst>
        </pc:spChg>
      </pc:sldChg>
      <pc:sldChg chg="new del">
        <pc:chgData name="Панфилов Артём Денисович" userId="S::apanfilo@sfedu.ru::8570aeeb-ee0b-49fc-b7aa-736a34b6b5e8" providerId="AD" clId="Web-{4B3F3AC5-9BF3-73BF-D6CF-00D95085DD7B}" dt="2024-11-21T17:22:06.368" v="1"/>
        <pc:sldMkLst>
          <pc:docMk/>
          <pc:sldMk cId="393335708" sldId="269"/>
        </pc:sldMkLst>
      </pc:sldChg>
      <pc:sldChg chg="addSp delSp modSp add replId">
        <pc:chgData name="Панфилов Артём Денисович" userId="S::apanfilo@sfedu.ru::8570aeeb-ee0b-49fc-b7aa-736a34b6b5e8" providerId="AD" clId="Web-{4B3F3AC5-9BF3-73BF-D6CF-00D95085DD7B}" dt="2024-11-21T17:48:03.388" v="233" actId="20577"/>
        <pc:sldMkLst>
          <pc:docMk/>
          <pc:sldMk cId="2809194779" sldId="269"/>
        </pc:sldMkLst>
        <pc:spChg chg="add mod">
          <ac:chgData name="Панфилов Артём Денисович" userId="S::apanfilo@sfedu.ru::8570aeeb-ee0b-49fc-b7aa-736a34b6b5e8" providerId="AD" clId="Web-{4B3F3AC5-9BF3-73BF-D6CF-00D95085DD7B}" dt="2024-11-21T17:48:03.388" v="233" actId="20577"/>
          <ac:spMkLst>
            <pc:docMk/>
            <pc:sldMk cId="2809194779" sldId="269"/>
            <ac:spMk id="3" creationId="{D885760C-4390-2AFD-5B4A-9B151F6D4ED6}"/>
          </ac:spMkLst>
        </pc:spChg>
        <pc:spChg chg="add mod">
          <ac:chgData name="Панфилов Артём Денисович" userId="S::apanfilo@sfedu.ru::8570aeeb-ee0b-49fc-b7aa-736a34b6b5e8" providerId="AD" clId="Web-{4B3F3AC5-9BF3-73BF-D6CF-00D95085DD7B}" dt="2024-11-21T17:47:37.091" v="227" actId="1076"/>
          <ac:spMkLst>
            <pc:docMk/>
            <pc:sldMk cId="2809194779" sldId="269"/>
            <ac:spMk id="6" creationId="{BCC054BE-8E1B-CF4E-8A32-3B950952F3C4}"/>
          </ac:spMkLst>
        </pc:spChg>
        <pc:spChg chg="del mod">
          <ac:chgData name="Панфилов Артём Денисович" userId="S::apanfilo@sfedu.ru::8570aeeb-ee0b-49fc-b7aa-736a34b6b5e8" providerId="AD" clId="Web-{4B3F3AC5-9BF3-73BF-D6CF-00D95085DD7B}" dt="2024-11-21T17:24:37.044" v="26"/>
          <ac:spMkLst>
            <pc:docMk/>
            <pc:sldMk cId="2809194779" sldId="269"/>
            <ac:spMk id="115" creationId="{00000000-0000-0000-0000-000000000000}"/>
          </ac:spMkLst>
        </pc:spChg>
        <pc:spChg chg="add del mod">
          <ac:chgData name="Панфилов Артём Денисович" userId="S::apanfilo@sfedu.ru::8570aeeb-ee0b-49fc-b7aa-736a34b6b5e8" providerId="AD" clId="Web-{4B3F3AC5-9BF3-73BF-D6CF-00D95085DD7B}" dt="2024-11-21T17:29:08.507" v="103" actId="1076"/>
          <ac:spMkLst>
            <pc:docMk/>
            <pc:sldMk cId="2809194779" sldId="269"/>
            <ac:spMk id="116" creationId="{00000000-0000-0000-0000-000000000000}"/>
          </ac:spMkLst>
        </pc:spChg>
        <pc:picChg chg="add mod">
          <ac:chgData name="Панфилов Артём Денисович" userId="S::apanfilo@sfedu.ru::8570aeeb-ee0b-49fc-b7aa-736a34b6b5e8" providerId="AD" clId="Web-{4B3F3AC5-9BF3-73BF-D6CF-00D95085DD7B}" dt="2024-11-21T17:29:12.491" v="104" actId="1076"/>
          <ac:picMkLst>
            <pc:docMk/>
            <pc:sldMk cId="2809194779" sldId="269"/>
            <ac:picMk id="2" creationId="{F823EDB6-2231-B36A-4590-03AF4323A51D}"/>
          </ac:picMkLst>
        </pc:picChg>
        <pc:picChg chg="add del mod modCrop">
          <ac:chgData name="Панфилов Артём Денисович" userId="S::apanfilo@sfedu.ru::8570aeeb-ee0b-49fc-b7aa-736a34b6b5e8" providerId="AD" clId="Web-{4B3F3AC5-9BF3-73BF-D6CF-00D95085DD7B}" dt="2024-11-21T17:33:17.109" v="120"/>
          <ac:picMkLst>
            <pc:docMk/>
            <pc:sldMk cId="2809194779" sldId="269"/>
            <ac:picMk id="4" creationId="{A04816C9-21C0-7DD6-9225-4E0A35D30D96}"/>
          </ac:picMkLst>
        </pc:picChg>
        <pc:picChg chg="add mod">
          <ac:chgData name="Панфилов Артём Денисович" userId="S::apanfilo@sfedu.ru::8570aeeb-ee0b-49fc-b7aa-736a34b6b5e8" providerId="AD" clId="Web-{4B3F3AC5-9BF3-73BF-D6CF-00D95085DD7B}" dt="2024-11-21T17:34:05.782" v="130"/>
          <ac:picMkLst>
            <pc:docMk/>
            <pc:sldMk cId="2809194779" sldId="269"/>
            <ac:picMk id="5" creationId="{0C25BD8E-71B2-DF12-ED9A-9728773AC976}"/>
          </ac:picMkLst>
        </pc:picChg>
      </pc:sldChg>
      <pc:sldChg chg="modSp new del">
        <pc:chgData name="Панфилов Артём Денисович" userId="S::apanfilo@sfedu.ru::8570aeeb-ee0b-49fc-b7aa-736a34b6b5e8" providerId="AD" clId="Web-{4B3F3AC5-9BF3-73BF-D6CF-00D95085DD7B}" dt="2024-11-21T17:23:30.824" v="6"/>
        <pc:sldMkLst>
          <pc:docMk/>
          <pc:sldMk cId="4117645563" sldId="269"/>
        </pc:sldMkLst>
        <pc:spChg chg="mod">
          <ac:chgData name="Панфилов Артём Денисович" userId="S::apanfilo@sfedu.ru::8570aeeb-ee0b-49fc-b7aa-736a34b6b5e8" providerId="AD" clId="Web-{4B3F3AC5-9BF3-73BF-D6CF-00D95085DD7B}" dt="2024-11-21T17:22:19.712" v="4" actId="20577"/>
          <ac:spMkLst>
            <pc:docMk/>
            <pc:sldMk cId="4117645563" sldId="269"/>
            <ac:spMk id="2" creationId="{910A1F40-6E00-B510-C543-AF20EEBB8897}"/>
          </ac:spMkLst>
        </pc:spChg>
      </pc:sldChg>
      <pc:sldChg chg="add del replId">
        <pc:chgData name="Панфилов Артём Денисович" userId="S::apanfilo@sfedu.ru::8570aeeb-ee0b-49fc-b7aa-736a34b6b5e8" providerId="AD" clId="Web-{4B3F3AC5-9BF3-73BF-D6CF-00D95085DD7B}" dt="2024-11-21T17:33:28.953" v="124"/>
        <pc:sldMkLst>
          <pc:docMk/>
          <pc:sldMk cId="192835766" sldId="270"/>
        </pc:sldMkLst>
      </pc:sldChg>
      <pc:sldChg chg="new del">
        <pc:chgData name="Панфилов Артём Денисович" userId="S::apanfilo@sfedu.ru::8570aeeb-ee0b-49fc-b7aa-736a34b6b5e8" providerId="AD" clId="Web-{4B3F3AC5-9BF3-73BF-D6CF-00D95085DD7B}" dt="2024-11-21T17:23:35.964" v="7"/>
        <pc:sldMkLst>
          <pc:docMk/>
          <pc:sldMk cId="971106466" sldId="270"/>
        </pc:sldMkLst>
      </pc:sldChg>
      <pc:sldChg chg="add del replId">
        <pc:chgData name="Панфилов Артём Денисович" userId="S::apanfilo@sfedu.ru::8570aeeb-ee0b-49fc-b7aa-736a34b6b5e8" providerId="AD" clId="Web-{4B3F3AC5-9BF3-73BF-D6CF-00D95085DD7B}" dt="2024-11-21T17:33:25.953" v="123"/>
        <pc:sldMkLst>
          <pc:docMk/>
          <pc:sldMk cId="4249862070" sldId="27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P_EJlLG5X9TajLcdDMlIB6N-YzJzRSxWy2468J04-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0" algn="l" rtl="0">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br>
              <a:rPr lang="ru">
                <a:solidFill>
                  <a:schemeClr val="dk1"/>
                </a:solidFill>
                <a:latin typeface="Nunito"/>
                <a:ea typeface="Nunito"/>
                <a:cs typeface="Nunito"/>
                <a:sym typeface="Nunito"/>
              </a:rPr>
            </a:br>
            <a:endParaRPr>
              <a:solidFill>
                <a:schemeClr val="dk1"/>
              </a:solidFill>
              <a:latin typeface="Nunito"/>
              <a:ea typeface="Nunito"/>
              <a:cs typeface="Nunito"/>
              <a:sym typeface="Nunito"/>
            </a:endParaRPr>
          </a:p>
          <a:p>
            <a:pPr marL="457200" lvl="0" indent="0" algn="l" rtl="0">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При необходимости любой слайд можно разбить на два и более.</a:t>
            </a:r>
            <a:endParaRPr>
              <a:solidFill>
                <a:schemeClr val="dk1"/>
              </a:solidFill>
              <a:latin typeface="Nunito"/>
              <a:ea typeface="Nunito"/>
              <a:cs typeface="Nunito"/>
              <a:sym typeface="Nunito"/>
            </a:endParaRPr>
          </a:p>
          <a:p>
            <a:pPr marL="457200" lvl="0" indent="0" algn="l" rtl="0">
              <a:lnSpc>
                <a:spcPct val="100000"/>
              </a:lnSpc>
              <a:spcBef>
                <a:spcPts val="0"/>
              </a:spcBef>
              <a:spcAft>
                <a:spcPts val="0"/>
              </a:spcAft>
              <a:buClr>
                <a:schemeClr val="dk1"/>
              </a:buClr>
              <a:buSzPts val="1100"/>
              <a:buFont typeface="Arial"/>
              <a:buNone/>
            </a:pPr>
            <a:br>
              <a:rPr lang="ru">
                <a:solidFill>
                  <a:schemeClr val="dk1"/>
                </a:solidFill>
                <a:latin typeface="Nunito"/>
                <a:ea typeface="Nunito"/>
                <a:cs typeface="Nunito"/>
                <a:sym typeface="Nunito"/>
              </a:rPr>
            </a:br>
            <a:r>
              <a:rPr lang="ru">
                <a:solidFill>
                  <a:schemeClr val="dk1"/>
                </a:solidFill>
                <a:latin typeface="Nunito"/>
                <a:ea typeface="Nunito"/>
                <a:cs typeface="Nunito"/>
                <a:sym typeface="Nunito"/>
              </a:rPr>
              <a:t>На титульном слайде укажите: </a:t>
            </a:r>
            <a:br>
              <a:rPr lang="ru">
                <a:solidFill>
                  <a:schemeClr val="dk1"/>
                </a:solidFill>
                <a:latin typeface="Nunito"/>
                <a:ea typeface="Nunito"/>
                <a:cs typeface="Nunito"/>
                <a:sym typeface="Nunito"/>
              </a:rPr>
            </a:br>
            <a:r>
              <a:rPr lang="ru">
                <a:solidFill>
                  <a:schemeClr val="dk1"/>
                </a:solidFill>
                <a:latin typeface="Nunito"/>
                <a:ea typeface="Nunito"/>
                <a:cs typeface="Nunito"/>
                <a:sym typeface="Nunito"/>
              </a:rPr>
              <a:t>- название вашего проекта</a:t>
            </a:r>
            <a:br>
              <a:rPr lang="ru">
                <a:solidFill>
                  <a:schemeClr val="dk1"/>
                </a:solidFill>
                <a:latin typeface="Nunito"/>
                <a:ea typeface="Nunito"/>
                <a:cs typeface="Nunito"/>
                <a:sym typeface="Nunito"/>
              </a:rPr>
            </a:br>
            <a:r>
              <a:rPr lang="ru">
                <a:solidFill>
                  <a:schemeClr val="dk1"/>
                </a:solidFill>
                <a:latin typeface="Nunito"/>
                <a:ea typeface="Nunito"/>
                <a:cs typeface="Nunito"/>
                <a:sym typeface="Nunito"/>
              </a:rPr>
              <a:t>- ваш вуз (принятая аббревиатура)</a:t>
            </a:r>
            <a:endParaRPr>
              <a:solidFill>
                <a:schemeClr val="dk1"/>
              </a:solidFill>
              <a:latin typeface="Nunito"/>
              <a:ea typeface="Nunito"/>
              <a:cs typeface="Nunito"/>
              <a:sym typeface="Nunito"/>
            </a:endParaRPr>
          </a:p>
          <a:p>
            <a:pPr marL="457200" lvl="0" indent="0" algn="l" rtl="0">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компании, чью задачу вы решаете</a:t>
            </a:r>
            <a:endParaRPr>
              <a:solidFill>
                <a:schemeClr val="dk1"/>
              </a:solidFill>
              <a:latin typeface="Nunito"/>
              <a:ea typeface="Nunito"/>
              <a:cs typeface="Nunito"/>
              <a:sym typeface="Nunito"/>
            </a:endParaRPr>
          </a:p>
          <a:p>
            <a:pPr marL="457200" lvl="0" indent="0" algn="l" rtl="0">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полное название задачи</a:t>
            </a:r>
            <a:endParaRPr>
              <a:solidFill>
                <a:schemeClr val="dk1"/>
              </a:solidFill>
              <a:latin typeface="Nunito"/>
              <a:ea typeface="Nunito"/>
              <a:cs typeface="Nunito"/>
              <a:sym typeface="Nunito"/>
            </a:endParaRPr>
          </a:p>
          <a:p>
            <a:pPr marL="457200" lvl="0" indent="0" algn="l" rtl="0">
              <a:lnSpc>
                <a:spcPct val="100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заказной разработкой. Это значит, что шаблон подходит для команд, которые работают над задачами из Банка задач или над задачами от отраслевых партнеров своих вузов. Если ваша команда придумала проектную идею самостоятельно и конкретного заказчика у вас нет, воспользуйтесь другим шаблоном </a:t>
            </a:r>
            <a:r>
              <a:rPr lang="ru" u="sng">
                <a:solidFill>
                  <a:srgbClr val="1155CC"/>
                </a:solidFill>
                <a:hlinkClick r:id="rId3">
                  <a:extLst>
                    <a:ext uri="{A12FA001-AC4F-418D-AE19-62706E023703}">
                      <ahyp:hlinkClr xmlns:ahyp="http://schemas.microsoft.com/office/drawing/2018/hyperlinkcolor" val="tx"/>
                    </a:ext>
                  </a:extLst>
                </a:hlinkClick>
              </a:rPr>
              <a:t>Шаблон К1 Инициативная</a:t>
            </a:r>
            <a:endParaRPr b="1">
              <a:solidFill>
                <a:schemeClr val="dk1"/>
              </a:solidFill>
              <a:latin typeface="Nunito"/>
              <a:ea typeface="Nunito"/>
              <a:cs typeface="Nunito"/>
              <a:sym typeface="Nunito"/>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 name="Google Shape;5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 name="Google Shape;7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Какую задачу вы решаете? </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если вы решаете задачу из Банка задач, сделайте краткое описание в несколько предложений: какая проблема решается, кто будет пользоваться решением, что ожидает заказчик; </a:t>
            </a:r>
            <a:r>
              <a:rPr lang="ru" b="1">
                <a:solidFill>
                  <a:schemeClr val="dk1"/>
                </a:solidFill>
                <a:latin typeface="Nunito"/>
                <a:ea typeface="Nunito"/>
                <a:cs typeface="Nunito"/>
                <a:sym typeface="Nunito"/>
              </a:rPr>
              <a:t>задача должна иметь точно такое же название, как на платформе — иначе могут возникнуть технические трудности</a:t>
            </a:r>
            <a:endParaRPr b="1">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если вы работаете над задачей не из Банка задач, также должно быть понятно, какая проблема решается, кто будет пользоваться решением, что ожидает заказчик; название задачи должно отражать её суть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Чем занимается компания-заказчик, в связи с чем у нее возникла задача, в чём важность / актуальность этой задачи, как будут использоваться результаты</a:t>
            </a:r>
            <a:endParaRPr>
              <a:solidFill>
                <a:schemeClr val="dk1"/>
              </a:solidFill>
              <a:latin typeface="Nunito"/>
              <a:ea typeface="Nunito"/>
              <a:cs typeface="Nunito"/>
              <a:sym typeface="Nunito"/>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316dbfda9d5_1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316dbfda9d5_1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a:extLst>
            <a:ext uri="{FF2B5EF4-FFF2-40B4-BE49-F238E27FC236}">
              <a16:creationId xmlns:a16="http://schemas.microsoft.com/office/drawing/2014/main" id="{B72125FB-FDC8-F443-E0DC-61F561CB197F}"/>
            </a:ext>
          </a:extLst>
        </p:cNvPr>
        <p:cNvGrpSpPr/>
        <p:nvPr/>
      </p:nvGrpSpPr>
      <p:grpSpPr>
        <a:xfrm>
          <a:off x="0" y="0"/>
          <a:ext cx="0" cy="0"/>
          <a:chOff x="0" y="0"/>
          <a:chExt cx="0" cy="0"/>
        </a:xfrm>
      </p:grpSpPr>
      <p:sp>
        <p:nvSpPr>
          <p:cNvPr id="79" name="Google Shape;79;g316dbfda9d5_1_29:notes">
            <a:extLst>
              <a:ext uri="{FF2B5EF4-FFF2-40B4-BE49-F238E27FC236}">
                <a16:creationId xmlns:a16="http://schemas.microsoft.com/office/drawing/2014/main" id="{F0B255A0-937F-718E-BAD2-E85E254B740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316dbfda9d5_1_29:notes">
            <a:extLst>
              <a:ext uri="{FF2B5EF4-FFF2-40B4-BE49-F238E27FC236}">
                <a16:creationId xmlns:a16="http://schemas.microsoft.com/office/drawing/2014/main" id="{755461F6-164F-1E5F-2E04-8347212887A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9622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a:extLst>
            <a:ext uri="{FF2B5EF4-FFF2-40B4-BE49-F238E27FC236}">
              <a16:creationId xmlns:a16="http://schemas.microsoft.com/office/drawing/2014/main" id="{C9241A7E-F3A1-E2F7-69BF-D4297330099B}"/>
            </a:ext>
          </a:extLst>
        </p:cNvPr>
        <p:cNvGrpSpPr/>
        <p:nvPr/>
      </p:nvGrpSpPr>
      <p:grpSpPr>
        <a:xfrm>
          <a:off x="0" y="0"/>
          <a:ext cx="0" cy="0"/>
          <a:chOff x="0" y="0"/>
          <a:chExt cx="0" cy="0"/>
        </a:xfrm>
      </p:grpSpPr>
      <p:sp>
        <p:nvSpPr>
          <p:cNvPr id="79" name="Google Shape;79;g316dbfda9d5_1_29:notes">
            <a:extLst>
              <a:ext uri="{FF2B5EF4-FFF2-40B4-BE49-F238E27FC236}">
                <a16:creationId xmlns:a16="http://schemas.microsoft.com/office/drawing/2014/main" id="{6E02BF19-24EF-7BBD-1D1E-B6D6C6FEAE4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316dbfda9d5_1_29:notes">
            <a:extLst>
              <a:ext uri="{FF2B5EF4-FFF2-40B4-BE49-F238E27FC236}">
                <a16:creationId xmlns:a16="http://schemas.microsoft.com/office/drawing/2014/main" id="{4733B553-0431-B785-BBCD-AE40024467F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3230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a:extLst>
            <a:ext uri="{FF2B5EF4-FFF2-40B4-BE49-F238E27FC236}">
              <a16:creationId xmlns:a16="http://schemas.microsoft.com/office/drawing/2014/main" id="{3419FEDC-E547-BBA0-B4B4-DEDFF8C0D5C8}"/>
            </a:ext>
          </a:extLst>
        </p:cNvPr>
        <p:cNvGrpSpPr/>
        <p:nvPr/>
      </p:nvGrpSpPr>
      <p:grpSpPr>
        <a:xfrm>
          <a:off x="0" y="0"/>
          <a:ext cx="0" cy="0"/>
          <a:chOff x="0" y="0"/>
          <a:chExt cx="0" cy="0"/>
        </a:xfrm>
      </p:grpSpPr>
      <p:sp>
        <p:nvSpPr>
          <p:cNvPr id="79" name="Google Shape;79;g316dbfda9d5_1_29:notes">
            <a:extLst>
              <a:ext uri="{FF2B5EF4-FFF2-40B4-BE49-F238E27FC236}">
                <a16:creationId xmlns:a16="http://schemas.microsoft.com/office/drawing/2014/main" id="{16011135-DA31-DE4D-87AD-CF157E9DB2B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316dbfda9d5_1_29:notes">
            <a:extLst>
              <a:ext uri="{FF2B5EF4-FFF2-40B4-BE49-F238E27FC236}">
                <a16:creationId xmlns:a16="http://schemas.microsoft.com/office/drawing/2014/main" id="{5FB06C7C-37C7-38D9-D50C-2218208C2AA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23688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16db89b0e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16db89b0e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16db89b0e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16db89b0e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29428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9" name="Google Shape;11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45720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Экономический эффект от внедрения решения: экономия или рост (гипотезы)</a:t>
            </a:r>
            <a:endParaRPr>
              <a:solidFill>
                <a:schemeClr val="dk1"/>
              </a:solidFill>
              <a:latin typeface="Nunito"/>
              <a:ea typeface="Nunito"/>
              <a:cs typeface="Nunito"/>
              <a:sym typeface="Nunito"/>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 name="Google Shape;127;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Если ваша задача получена от компании, которая работает с вашим вузом или Университетом 2035, то задачи изначально подобраны так, чтобы их могли решить студенты в течение 2-3 месяцев. Таким образом, вам не нужно доказывать, что вы способны решить задачу — мы и так это знаем.</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6" name="Google Shape;146;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Если ваша задача получена от компании, которая работает с вашим вузом или Университетом 2035, то задачи изначально подобраны так, чтобы их могли решить студенты в течение 2-3 месяцев. Таким образом, вам не нужно доказывать, что вы способны решить задачу — мы и так это знаем.</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10"/>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10"/>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1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1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7"/>
        <p:cNvGrpSpPr/>
        <p:nvPr/>
      </p:nvGrpSpPr>
      <p:grpSpPr>
        <a:xfrm>
          <a:off x="0" y="0"/>
          <a:ext cx="0" cy="0"/>
          <a:chOff x="0" y="0"/>
          <a:chExt cx="0" cy="0"/>
        </a:xfrm>
      </p:grpSpPr>
      <p:sp>
        <p:nvSpPr>
          <p:cNvPr id="18" name="Google Shape;18;p1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9;p12"/>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20" name="Google Shape;20;p12"/>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21" name="Google Shape;21;p12"/>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2" name="Google Shape;22;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5" name="Google Shape;25;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8" name="Google Shape;28;p14"/>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9" name="Google Shape;29;p14"/>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0" name="Google Shape;30;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3" name="Google Shape;33;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sp>
        <p:nvSpPr>
          <p:cNvPr id="35" name="Google Shape;35;p16"/>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6" name="Google Shape;36;p16"/>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7" name="Google Shape;37;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8"/>
        <p:cNvGrpSpPr/>
        <p:nvPr/>
      </p:nvGrpSpPr>
      <p:grpSpPr>
        <a:xfrm>
          <a:off x="0" y="0"/>
          <a:ext cx="0" cy="0"/>
          <a:chOff x="0" y="0"/>
          <a:chExt cx="0" cy="0"/>
        </a:xfrm>
      </p:grpSpPr>
      <p:sp>
        <p:nvSpPr>
          <p:cNvPr id="39" name="Google Shape;39;p17"/>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0" name="Google Shape;40;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8"/>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9"/>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9"/>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jp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hyperlink" Target="mailto:depifanov@sfedu.ru" TargetMode="External"/><Relationship Id="rId4" Type="http://schemas.openxmlformats.org/officeDocument/2006/relationships/image" Target="../media/image12.png"/><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jp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 descr="Изображение выглядит как растение, лист&#10;&#10;Автоматически созданное описание"/>
          <p:cNvPicPr preferRelativeResize="0"/>
          <p:nvPr/>
        </p:nvPicPr>
        <p:blipFill rotWithShape="1">
          <a:blip r:embed="rId3">
            <a:alphaModFix amt="20000"/>
          </a:blip>
          <a:srcRect/>
          <a:stretch/>
        </p:blipFill>
        <p:spPr>
          <a:xfrm>
            <a:off x="-143520" y="-968566"/>
            <a:ext cx="9431039" cy="6288373"/>
          </a:xfrm>
          <a:prstGeom prst="rect">
            <a:avLst/>
          </a:prstGeom>
          <a:noFill/>
          <a:ln>
            <a:noFill/>
          </a:ln>
        </p:spPr>
      </p:pic>
      <p:sp>
        <p:nvSpPr>
          <p:cNvPr id="55" name="Google Shape;55;p1"/>
          <p:cNvSpPr txBox="1">
            <a:spLocks noGrp="1"/>
          </p:cNvSpPr>
          <p:nvPr>
            <p:ph type="ctrTitle"/>
          </p:nvPr>
        </p:nvSpPr>
        <p:spPr>
          <a:xfrm>
            <a:off x="311708" y="1239981"/>
            <a:ext cx="8520600" cy="1557193"/>
          </a:xfrm>
          <a:prstGeom prst="rect">
            <a:avLst/>
          </a:prstGeom>
          <a:noFill/>
          <a:ln>
            <a:noFill/>
          </a:ln>
        </p:spPr>
        <p:txBody>
          <a:bodyPr spcFirstLastPara="1" wrap="square" lIns="91425" tIns="91425" rIns="91425" bIns="91425" anchor="b" anchorCtr="0">
            <a:noAutofit/>
          </a:bodyPr>
          <a:lstStyle/>
          <a:p>
            <a:pPr marL="0" lvl="0" indent="0" algn="ctr" rtl="0">
              <a:lnSpc>
                <a:spcPct val="90000"/>
              </a:lnSpc>
              <a:spcBef>
                <a:spcPts val="0"/>
              </a:spcBef>
              <a:spcAft>
                <a:spcPts val="0"/>
              </a:spcAft>
              <a:buSzPts val="5200"/>
              <a:buNone/>
            </a:pPr>
            <a:r>
              <a:rPr lang="ru" sz="3200" b="1" dirty="0">
                <a:solidFill>
                  <a:srgbClr val="005438"/>
                </a:solidFill>
              </a:rPr>
              <a:t> з14. Разработка дашборда для ценовой модели компании</a:t>
            </a:r>
            <a:br>
              <a:rPr lang="ru" sz="3200" b="1" dirty="0">
                <a:solidFill>
                  <a:srgbClr val="005438"/>
                </a:solidFill>
              </a:rPr>
            </a:br>
            <a:br>
              <a:rPr lang="ru" sz="3200" b="1" dirty="0">
                <a:solidFill>
                  <a:srgbClr val="005438"/>
                </a:solidFill>
              </a:rPr>
            </a:br>
            <a:r>
              <a:rPr lang="ru" sz="2400" dirty="0">
                <a:solidFill>
                  <a:srgbClr val="424242"/>
                </a:solidFill>
              </a:rPr>
              <a:t>Промежуточные результаты этапа «Разработка»</a:t>
            </a:r>
            <a:endParaRPr sz="1800" dirty="0">
              <a:solidFill>
                <a:srgbClr val="424242"/>
              </a:solidFill>
            </a:endParaRPr>
          </a:p>
        </p:txBody>
      </p:sp>
      <p:sp>
        <p:nvSpPr>
          <p:cNvPr id="56" name="Google Shape;56;p1"/>
          <p:cNvSpPr txBox="1">
            <a:spLocks noGrp="1"/>
          </p:cNvSpPr>
          <p:nvPr>
            <p:ph type="subTitle" idx="1"/>
          </p:nvPr>
        </p:nvSpPr>
        <p:spPr>
          <a:xfrm>
            <a:off x="311699" y="3903519"/>
            <a:ext cx="8520600" cy="792600"/>
          </a:xfrm>
          <a:prstGeom prst="rect">
            <a:avLst/>
          </a:prstGeom>
          <a:noFill/>
          <a:ln>
            <a:noFill/>
          </a:ln>
        </p:spPr>
        <p:txBody>
          <a:bodyPr spcFirstLastPara="1" wrap="square" lIns="91425" tIns="91425" rIns="91425" bIns="91425" anchor="t" anchorCtr="0">
            <a:normAutofit fontScale="62500" lnSpcReduction="20000"/>
          </a:bodyPr>
          <a:lstStyle/>
          <a:p>
            <a:pPr marL="0" lvl="0" indent="0" algn="ctr" rtl="0">
              <a:lnSpc>
                <a:spcPct val="100000"/>
              </a:lnSpc>
              <a:spcBef>
                <a:spcPts val="0"/>
              </a:spcBef>
              <a:spcAft>
                <a:spcPts val="0"/>
              </a:spcAft>
              <a:buSzPct val="160000"/>
              <a:buNone/>
            </a:pPr>
            <a:r>
              <a:rPr lang="ru" dirty="0">
                <a:solidFill>
                  <a:srgbClr val="424242"/>
                </a:solidFill>
              </a:rPr>
              <a:t>Южный Федеральный Университет</a:t>
            </a:r>
            <a:endParaRPr dirty="0"/>
          </a:p>
          <a:p>
            <a:pPr marL="0" lvl="0" indent="0" algn="ctr" rtl="0">
              <a:lnSpc>
                <a:spcPct val="100000"/>
              </a:lnSpc>
              <a:spcBef>
                <a:spcPts val="600"/>
              </a:spcBef>
              <a:spcAft>
                <a:spcPts val="600"/>
              </a:spcAft>
              <a:buSzPct val="160000"/>
              <a:buNone/>
            </a:pPr>
            <a:r>
              <a:rPr lang="ru" dirty="0">
                <a:solidFill>
                  <a:srgbClr val="424242"/>
                </a:solidFill>
              </a:rPr>
              <a:t>Заказчик ООО "ЭКТ" – производство и продажа уходовой косметики </a:t>
            </a:r>
            <a:r>
              <a:rPr lang="ru" b="1" dirty="0">
                <a:solidFill>
                  <a:srgbClr val="424242"/>
                </a:solidFill>
              </a:rPr>
              <a:t>The Act</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2" descr="Изображение выглядит как растение, лист&#10;&#10;Автоматически созданное описание"/>
          <p:cNvPicPr preferRelativeResize="0"/>
          <p:nvPr/>
        </p:nvPicPr>
        <p:blipFill rotWithShape="1">
          <a:blip r:embed="rId3">
            <a:alphaModFix amt="20000"/>
          </a:blip>
          <a:srcRect/>
          <a:stretch/>
        </p:blipFill>
        <p:spPr>
          <a:xfrm>
            <a:off x="-143520" y="-968566"/>
            <a:ext cx="9431039" cy="6288373"/>
          </a:xfrm>
          <a:prstGeom prst="rect">
            <a:avLst/>
          </a:prstGeom>
          <a:noFill/>
          <a:ln>
            <a:noFill/>
          </a:ln>
        </p:spPr>
      </p:pic>
      <p:pic>
        <p:nvPicPr>
          <p:cNvPr id="62" name="Google Shape;62;p2"/>
          <p:cNvPicPr preferRelativeResize="0"/>
          <p:nvPr/>
        </p:nvPicPr>
        <p:blipFill rotWithShape="1">
          <a:blip r:embed="rId4">
            <a:alphaModFix/>
          </a:blip>
          <a:srcRect/>
          <a:stretch/>
        </p:blipFill>
        <p:spPr>
          <a:xfrm>
            <a:off x="4068451" y="0"/>
            <a:ext cx="5075550" cy="5143500"/>
          </a:xfrm>
          <a:prstGeom prst="rect">
            <a:avLst/>
          </a:prstGeom>
          <a:noFill/>
          <a:ln>
            <a:noFill/>
          </a:ln>
        </p:spPr>
      </p:pic>
      <p:sp>
        <p:nvSpPr>
          <p:cNvPr id="63" name="Google Shape;63;p2"/>
          <p:cNvSpPr txBox="1">
            <a:spLocks noGrp="1"/>
          </p:cNvSpPr>
          <p:nvPr>
            <p:ph type="ctrTitle"/>
          </p:nvPr>
        </p:nvSpPr>
        <p:spPr>
          <a:xfrm>
            <a:off x="84741" y="294189"/>
            <a:ext cx="3920667" cy="904833"/>
          </a:xfrm>
          <a:prstGeom prst="rect">
            <a:avLst/>
          </a:prstGeom>
          <a:noFill/>
          <a:ln>
            <a:noFill/>
          </a:ln>
        </p:spPr>
        <p:txBody>
          <a:bodyPr spcFirstLastPara="1" wrap="square" lIns="91425" tIns="91425" rIns="91425" bIns="91425" anchor="b" anchorCtr="0">
            <a:noAutofit/>
          </a:bodyPr>
          <a:lstStyle/>
          <a:p>
            <a:pPr marL="0" lvl="0" indent="0" algn="just" rtl="0">
              <a:lnSpc>
                <a:spcPct val="100000"/>
              </a:lnSpc>
              <a:spcBef>
                <a:spcPts val="1200"/>
              </a:spcBef>
              <a:spcAft>
                <a:spcPts val="0"/>
              </a:spcAft>
              <a:buSzPts val="5200"/>
              <a:buNone/>
            </a:pPr>
            <a:r>
              <a:rPr lang="ru" sz="1400" b="1">
                <a:solidFill>
                  <a:srgbClr val="005438"/>
                </a:solidFill>
              </a:rPr>
              <a:t>The Act </a:t>
            </a:r>
            <a:r>
              <a:rPr lang="ru" sz="1400">
                <a:solidFill>
                  <a:srgbClr val="424242"/>
                </a:solidFill>
              </a:rPr>
              <a:t>— это уходовая косметика для всего тела и для каждого тела.</a:t>
            </a:r>
            <a:endParaRPr sz="1400">
              <a:solidFill>
                <a:srgbClr val="424242"/>
              </a:solidFill>
            </a:endParaRPr>
          </a:p>
        </p:txBody>
      </p:sp>
      <p:sp>
        <p:nvSpPr>
          <p:cNvPr id="64" name="Google Shape;64;p2"/>
          <p:cNvSpPr txBox="1"/>
          <p:nvPr/>
        </p:nvSpPr>
        <p:spPr>
          <a:xfrm>
            <a:off x="834333" y="-164902"/>
            <a:ext cx="2421485" cy="904833"/>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0"/>
              </a:spcAft>
              <a:buClr>
                <a:srgbClr val="000000"/>
              </a:buClr>
              <a:buSzPts val="3200"/>
              <a:buFont typeface="Arial"/>
              <a:buNone/>
            </a:pPr>
            <a:r>
              <a:rPr lang="ru" sz="3200" b="1" i="0" u="none" strike="noStrike" cap="none">
                <a:solidFill>
                  <a:srgbClr val="005438"/>
                </a:solidFill>
                <a:latin typeface="Arial"/>
                <a:ea typeface="Arial"/>
                <a:cs typeface="Arial"/>
                <a:sym typeface="Arial"/>
              </a:rPr>
              <a:t>О БРЕНДЕ</a:t>
            </a:r>
            <a:endParaRPr sz="3200" b="1" i="0" u="none" strike="noStrike" cap="none">
              <a:solidFill>
                <a:srgbClr val="005438"/>
              </a:solidFill>
              <a:latin typeface="Arial"/>
              <a:ea typeface="Arial"/>
              <a:cs typeface="Arial"/>
              <a:sym typeface="Arial"/>
            </a:endParaRPr>
          </a:p>
        </p:txBody>
      </p:sp>
      <p:sp>
        <p:nvSpPr>
          <p:cNvPr id="65" name="Google Shape;65;p2"/>
          <p:cNvSpPr txBox="1"/>
          <p:nvPr/>
        </p:nvSpPr>
        <p:spPr>
          <a:xfrm>
            <a:off x="90052" y="1162229"/>
            <a:ext cx="3985760" cy="830966"/>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ru" sz="1400" b="0" i="0" u="none" strike="noStrike" cap="none">
                <a:solidFill>
                  <a:srgbClr val="424242"/>
                </a:solidFill>
                <a:latin typeface="Arial"/>
                <a:ea typeface="Arial"/>
                <a:cs typeface="Arial"/>
                <a:sym typeface="Arial"/>
              </a:rPr>
              <a:t>Для </a:t>
            </a:r>
            <a:r>
              <a:rPr lang="ru" sz="1400" b="1" i="0" u="none" strike="noStrike" cap="none">
                <a:solidFill>
                  <a:srgbClr val="005438"/>
                </a:solidFill>
                <a:latin typeface="Arial"/>
                <a:ea typeface="Arial"/>
                <a:cs typeface="Arial"/>
                <a:sym typeface="Arial"/>
              </a:rPr>
              <a:t>The Act </a:t>
            </a:r>
            <a:r>
              <a:rPr lang="ru" sz="1400" b="0" i="0" u="none" strike="noStrike" cap="none">
                <a:solidFill>
                  <a:srgbClr val="424242"/>
                </a:solidFill>
                <a:latin typeface="Arial"/>
                <a:ea typeface="Arial"/>
                <a:cs typeface="Arial"/>
                <a:sym typeface="Arial"/>
              </a:rPr>
              <a:t>уход за собой — это не роскошь, а естественная потребность. Основные ценности:</a:t>
            </a:r>
            <a:endParaRPr sz="1400" b="0" i="0" u="none" strike="noStrike" cap="none">
              <a:solidFill>
                <a:srgbClr val="424242"/>
              </a:solidFill>
              <a:latin typeface="Arial"/>
              <a:ea typeface="Arial"/>
              <a:cs typeface="Arial"/>
              <a:sym typeface="Arial"/>
            </a:endParaRPr>
          </a:p>
        </p:txBody>
      </p:sp>
      <p:sp>
        <p:nvSpPr>
          <p:cNvPr id="66" name="Google Shape;66;p2"/>
          <p:cNvSpPr txBox="1"/>
          <p:nvPr/>
        </p:nvSpPr>
        <p:spPr>
          <a:xfrm>
            <a:off x="302412" y="1966004"/>
            <a:ext cx="3773400" cy="876172"/>
          </a:xfrm>
          <a:prstGeom prst="rect">
            <a:avLst/>
          </a:prstGeom>
          <a:noFill/>
          <a:ln>
            <a:noFill/>
          </a:ln>
        </p:spPr>
        <p:txBody>
          <a:bodyPr spcFirstLastPara="1" wrap="square" lIns="91425" tIns="91425" rIns="91425" bIns="91425" anchor="t" anchorCtr="0">
            <a:spAutoFit/>
          </a:bodyPr>
          <a:lstStyle/>
          <a:p>
            <a:pPr marL="0" marR="0" lvl="0" indent="0" algn="l" rtl="0">
              <a:lnSpc>
                <a:spcPct val="107000"/>
              </a:lnSpc>
              <a:spcBef>
                <a:spcPts val="0"/>
              </a:spcBef>
              <a:spcAft>
                <a:spcPts val="0"/>
              </a:spcAft>
              <a:buClr>
                <a:srgbClr val="000000"/>
              </a:buClr>
              <a:buSzPts val="1400"/>
              <a:buFont typeface="Arial"/>
              <a:buNone/>
            </a:pPr>
            <a:r>
              <a:rPr lang="ru" sz="1400" b="0" i="0" u="none" strike="noStrike" cap="none">
                <a:solidFill>
                  <a:srgbClr val="424242"/>
                </a:solidFill>
                <a:latin typeface="Arial"/>
                <a:ea typeface="Arial"/>
                <a:cs typeface="Arial"/>
                <a:sym typeface="Arial"/>
              </a:rPr>
              <a:t>• НАТУРАЛЬНОСТЬ</a:t>
            </a:r>
            <a:endParaRPr sz="1400" b="0" i="0" u="none" strike="noStrike" cap="none">
              <a:solidFill>
                <a:srgbClr val="424242"/>
              </a:solidFill>
              <a:latin typeface="Arial"/>
              <a:ea typeface="Arial"/>
              <a:cs typeface="Arial"/>
              <a:sym typeface="Arial"/>
            </a:endParaRPr>
          </a:p>
          <a:p>
            <a:pPr marL="0" marR="0" lvl="0" indent="0" algn="l" rtl="0">
              <a:lnSpc>
                <a:spcPct val="107000"/>
              </a:lnSpc>
              <a:spcBef>
                <a:spcPts val="0"/>
              </a:spcBef>
              <a:spcAft>
                <a:spcPts val="0"/>
              </a:spcAft>
              <a:buClr>
                <a:srgbClr val="000000"/>
              </a:buClr>
              <a:buSzPts val="1400"/>
              <a:buFont typeface="Arial"/>
              <a:buNone/>
            </a:pPr>
            <a:r>
              <a:rPr lang="ru" sz="1400" b="0" i="0" u="none" strike="noStrike" cap="none">
                <a:solidFill>
                  <a:srgbClr val="424242"/>
                </a:solidFill>
                <a:latin typeface="Arial"/>
                <a:ea typeface="Arial"/>
                <a:cs typeface="Arial"/>
                <a:sym typeface="Arial"/>
              </a:rPr>
              <a:t>• ЛЕГКОСТЬ</a:t>
            </a:r>
            <a:endParaRPr sz="1400" b="0" i="0" u="none" strike="noStrike" cap="none">
              <a:solidFill>
                <a:srgbClr val="424242"/>
              </a:solidFill>
              <a:latin typeface="Arial"/>
              <a:ea typeface="Arial"/>
              <a:cs typeface="Arial"/>
              <a:sym typeface="Arial"/>
            </a:endParaRPr>
          </a:p>
          <a:p>
            <a:pPr marL="0" marR="0" lvl="0" indent="0" algn="l" rtl="0">
              <a:lnSpc>
                <a:spcPct val="107000"/>
              </a:lnSpc>
              <a:spcBef>
                <a:spcPts val="0"/>
              </a:spcBef>
              <a:spcAft>
                <a:spcPts val="0"/>
              </a:spcAft>
              <a:buClr>
                <a:srgbClr val="000000"/>
              </a:buClr>
              <a:buSzPts val="1400"/>
              <a:buFont typeface="Arial"/>
              <a:buNone/>
            </a:pPr>
            <a:r>
              <a:rPr lang="ru" sz="1400" b="0" i="0" u="none" strike="noStrike" cap="none">
                <a:solidFill>
                  <a:srgbClr val="424242"/>
                </a:solidFill>
                <a:latin typeface="Arial"/>
                <a:ea typeface="Arial"/>
                <a:cs typeface="Arial"/>
                <a:sym typeface="Arial"/>
              </a:rPr>
              <a:t>• ПИТАНИЕ + УВЛАЖНЕНИЕ</a:t>
            </a:r>
            <a:endParaRPr sz="1400" b="0" i="0" u="none" strike="noStrike" cap="none">
              <a:solidFill>
                <a:srgbClr val="424242"/>
              </a:solidFill>
              <a:latin typeface="Arial"/>
              <a:ea typeface="Arial"/>
              <a:cs typeface="Arial"/>
              <a:sym typeface="Arial"/>
            </a:endParaRPr>
          </a:p>
        </p:txBody>
      </p:sp>
      <p:sp>
        <p:nvSpPr>
          <p:cNvPr id="67" name="Google Shape;67;p2"/>
          <p:cNvSpPr txBox="1"/>
          <p:nvPr/>
        </p:nvSpPr>
        <p:spPr>
          <a:xfrm>
            <a:off x="90054" y="2765705"/>
            <a:ext cx="3830612" cy="1423436"/>
          </a:xfrm>
          <a:prstGeom prst="rect">
            <a:avLst/>
          </a:prstGeom>
          <a:noFill/>
          <a:ln>
            <a:noFill/>
          </a:ln>
        </p:spPr>
        <p:txBody>
          <a:bodyPr spcFirstLastPara="1" wrap="square" lIns="91425" tIns="91425" rIns="91425" bIns="91425" anchor="t" anchorCtr="0">
            <a:spAutoFit/>
          </a:bodyPr>
          <a:lstStyle/>
          <a:p>
            <a:pPr marL="0" marR="0" lvl="0" indent="0" algn="just" rtl="0">
              <a:lnSpc>
                <a:spcPct val="115000"/>
              </a:lnSpc>
              <a:spcBef>
                <a:spcPts val="0"/>
              </a:spcBef>
              <a:spcAft>
                <a:spcPts val="0"/>
              </a:spcAft>
              <a:buClr>
                <a:srgbClr val="000000"/>
              </a:buClr>
              <a:buSzPts val="1400"/>
              <a:buFont typeface="Arial"/>
              <a:buNone/>
            </a:pPr>
            <a:r>
              <a:rPr lang="ru" sz="1400" b="0" i="0" u="none" strike="noStrike" cap="none" dirty="0">
                <a:solidFill>
                  <a:srgbClr val="424242"/>
                </a:solidFill>
                <a:latin typeface="Arial"/>
                <a:ea typeface="Arial"/>
                <a:cs typeface="Arial"/>
                <a:sym typeface="Arial"/>
              </a:rPr>
              <a:t>По итогам 2024 года выручка компании составила 2,2 млрд рублей, что более чем на 200% выше, чем годом ранее. Компания открыла представительства в Казахстане и ОАЭ</a:t>
            </a:r>
            <a:endParaRPr sz="1400" b="0" i="0" u="none" strike="noStrike" cap="none" dirty="0">
              <a:solidFill>
                <a:srgbClr val="424242"/>
              </a:solidFill>
              <a:latin typeface="Arial"/>
              <a:ea typeface="Arial"/>
              <a:cs typeface="Arial"/>
              <a:sym typeface="Arial"/>
            </a:endParaRPr>
          </a:p>
        </p:txBody>
      </p:sp>
      <p:sp>
        <p:nvSpPr>
          <p:cNvPr id="68" name="Google Shape;68;p2"/>
          <p:cNvSpPr txBox="1"/>
          <p:nvPr/>
        </p:nvSpPr>
        <p:spPr>
          <a:xfrm>
            <a:off x="90053" y="4160766"/>
            <a:ext cx="3830613" cy="615523"/>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ru" sz="1400" b="1" i="1" u="none" strike="noStrike" cap="none">
                <a:solidFill>
                  <a:srgbClr val="005438"/>
                </a:solidFill>
                <a:latin typeface="Arial"/>
                <a:ea typeface="Arial"/>
                <a:cs typeface="Arial"/>
                <a:sym typeface="Arial"/>
              </a:rPr>
              <a:t>“Помочь вам в этом — наше искреннее желание и главная миссия”</a:t>
            </a:r>
            <a:endParaRPr sz="1400" b="1" i="1" u="none" strike="noStrike" cap="none">
              <a:solidFill>
                <a:srgbClr val="005438"/>
              </a:solidFill>
              <a:latin typeface="Arial"/>
              <a:ea typeface="Arial"/>
              <a:cs typeface="Arial"/>
              <a:sym typeface="Arial"/>
            </a:endParaRPr>
          </a:p>
        </p:txBody>
      </p:sp>
      <p:cxnSp>
        <p:nvCxnSpPr>
          <p:cNvPr id="69" name="Google Shape;69;p2"/>
          <p:cNvCxnSpPr/>
          <p:nvPr/>
        </p:nvCxnSpPr>
        <p:spPr>
          <a:xfrm>
            <a:off x="147783" y="622850"/>
            <a:ext cx="3662217" cy="0"/>
          </a:xfrm>
          <a:prstGeom prst="straightConnector1">
            <a:avLst/>
          </a:prstGeom>
          <a:noFill/>
          <a:ln w="28575" cap="flat" cmpd="sng">
            <a:solidFill>
              <a:srgbClr val="006E4A"/>
            </a:solidFill>
            <a:prstDash val="solid"/>
            <a:round/>
            <a:headEnd type="none" w="sm" len="sm"/>
            <a:tailEnd type="none" w="sm" len="sm"/>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4" name="Google Shape;74;p3" descr="Изображение выглядит как растение, лист&#10;&#10;Автоматически созданное описание"/>
          <p:cNvPicPr preferRelativeResize="0"/>
          <p:nvPr/>
        </p:nvPicPr>
        <p:blipFill rotWithShape="1">
          <a:blip r:embed="rId3">
            <a:alphaModFix amt="20000"/>
          </a:blip>
          <a:srcRect/>
          <a:stretch/>
        </p:blipFill>
        <p:spPr>
          <a:xfrm>
            <a:off x="-143520" y="-968566"/>
            <a:ext cx="9431039" cy="6288373"/>
          </a:xfrm>
          <a:prstGeom prst="rect">
            <a:avLst/>
          </a:prstGeom>
          <a:noFill/>
          <a:ln>
            <a:noFill/>
          </a:ln>
        </p:spPr>
      </p:pic>
      <p:sp>
        <p:nvSpPr>
          <p:cNvPr id="75" name="Google Shape;75;p3"/>
          <p:cNvSpPr txBox="1">
            <a:spLocks noGrp="1"/>
          </p:cNvSpPr>
          <p:nvPr>
            <p:ph type="title"/>
          </p:nvPr>
        </p:nvSpPr>
        <p:spPr>
          <a:xfrm>
            <a:off x="263648" y="1236225"/>
            <a:ext cx="8520600" cy="3680747"/>
          </a:xfrm>
          <a:prstGeom prst="rect">
            <a:avLst/>
          </a:prstGeom>
          <a:noFill/>
          <a:ln>
            <a:noFill/>
          </a:ln>
        </p:spPr>
        <p:txBody>
          <a:bodyPr spcFirstLastPara="1" wrap="square" lIns="91425" tIns="91425" rIns="91425" bIns="91425" anchor="t" anchorCtr="0">
            <a:noAutofit/>
          </a:bodyPr>
          <a:lstStyle/>
          <a:p>
            <a:pPr marL="139700"/>
            <a:r>
              <a:rPr lang="ru" sz="1400" b="1" dirty="0">
                <a:solidFill>
                  <a:srgbClr val="005438"/>
                </a:solidFill>
              </a:rPr>
              <a:t>1. Задача, которую поставил заказчик</a:t>
            </a:r>
            <a:br>
              <a:rPr lang="ru" sz="1400" dirty="0"/>
            </a:br>
            <a:br>
              <a:rPr lang="ru" sz="1400" dirty="0"/>
            </a:br>
            <a:r>
              <a:rPr lang="ru" sz="1400" dirty="0">
                <a:solidFill>
                  <a:srgbClr val="424242"/>
                </a:solidFill>
              </a:rPr>
              <a:t>Создать  дашборд с ценами на продукцию компании на разных маркетплейсах, торговых сетях и других площадках продаж.</a:t>
            </a:r>
            <a:br>
              <a:rPr lang="ru" sz="1400" dirty="0">
                <a:solidFill>
                  <a:srgbClr val="424242"/>
                </a:solidFill>
              </a:rPr>
            </a:br>
            <a:br>
              <a:rPr lang="ru" sz="1400" dirty="0">
                <a:solidFill>
                  <a:srgbClr val="424242"/>
                </a:solidFill>
              </a:rPr>
            </a:br>
            <a:r>
              <a:rPr lang="ru" sz="1400" b="1" dirty="0">
                <a:solidFill>
                  <a:srgbClr val="005438"/>
                </a:solidFill>
              </a:rPr>
              <a:t>2. Ограничения и пожелания от заказчика.</a:t>
            </a:r>
            <a:br>
              <a:rPr lang="ru" sz="1400" b="1" dirty="0">
                <a:solidFill>
                  <a:srgbClr val="005438"/>
                </a:solidFill>
              </a:rPr>
            </a:br>
            <a:br>
              <a:rPr lang="ru" sz="1400" dirty="0"/>
            </a:br>
            <a:r>
              <a:rPr lang="ru" sz="1400" dirty="0">
                <a:solidFill>
                  <a:srgbClr val="424242"/>
                </a:solidFill>
              </a:rPr>
              <a:t>Мы провели исследование, рассмотрели различные инструменты с помощью которых, мы сможем выполнить задачу. Изучив предложенные на рынке варианты, мы подобрали самые подходящие в соответствии с пожеланиями заказчика.</a:t>
            </a:r>
            <a:br>
              <a:rPr lang="ru" sz="1400" dirty="0">
                <a:solidFill>
                  <a:srgbClr val="424242"/>
                </a:solidFill>
              </a:rPr>
            </a:br>
            <a:r>
              <a:rPr lang="ru" sz="1400" dirty="0">
                <a:solidFill>
                  <a:srgbClr val="424242"/>
                </a:solidFill>
              </a:rPr>
              <a:t>У заказчика не было конкретных пожеланий по внешнему виду и оформлению. Главное требование мы выполнили, теперь все цены видны в одном месте и удобны для анализа так, как представлены виде графика.</a:t>
            </a:r>
            <a:br>
              <a:rPr lang="ru" sz="1400" dirty="0"/>
            </a:br>
            <a:br>
              <a:rPr lang="ru" sz="1400" dirty="0">
                <a:solidFill>
                  <a:srgbClr val="424242"/>
                </a:solidFill>
              </a:rPr>
            </a:br>
            <a:r>
              <a:rPr lang="ru" sz="1400" dirty="0">
                <a:solidFill>
                  <a:srgbClr val="424242"/>
                </a:solidFill>
              </a:rPr>
              <a:t> </a:t>
            </a:r>
            <a:endParaRPr lang="ru-RU" sz="1400" dirty="0">
              <a:solidFill>
                <a:srgbClr val="424242"/>
              </a:solidFill>
            </a:endParaRPr>
          </a:p>
          <a:p>
            <a:pPr marL="139700" lvl="0" indent="0" algn="l" rtl="0">
              <a:lnSpc>
                <a:spcPct val="100000"/>
              </a:lnSpc>
              <a:spcBef>
                <a:spcPts val="1200"/>
              </a:spcBef>
              <a:spcAft>
                <a:spcPts val="0"/>
              </a:spcAft>
              <a:buSzPts val="2800"/>
              <a:buNone/>
            </a:pPr>
            <a:endParaRPr sz="1400" dirty="0">
              <a:solidFill>
                <a:srgbClr val="424242"/>
              </a:solidFill>
            </a:endParaRPr>
          </a:p>
        </p:txBody>
      </p:sp>
      <p:sp>
        <p:nvSpPr>
          <p:cNvPr id="76" name="Google Shape;76;p3"/>
          <p:cNvSpPr txBox="1">
            <a:spLocks noGrp="1"/>
          </p:cNvSpPr>
          <p:nvPr>
            <p:ph type="body" idx="1"/>
          </p:nvPr>
        </p:nvSpPr>
        <p:spPr>
          <a:xfrm>
            <a:off x="263648" y="226525"/>
            <a:ext cx="8520600" cy="1009700"/>
          </a:xfrm>
          <a:prstGeom prst="rect">
            <a:avLst/>
          </a:prstGeom>
          <a:noFill/>
          <a:ln>
            <a:noFill/>
          </a:ln>
        </p:spPr>
        <p:txBody>
          <a:bodyPr spcFirstLastPara="1" wrap="square" lIns="91425" tIns="91425" rIns="91425" bIns="91425" anchor="t" anchorCtr="0">
            <a:normAutofit/>
          </a:bodyPr>
          <a:lstStyle/>
          <a:p>
            <a:pPr marL="139700" lvl="0" indent="0" algn="ctr" rtl="0">
              <a:lnSpc>
                <a:spcPct val="115000"/>
              </a:lnSpc>
              <a:spcBef>
                <a:spcPts val="0"/>
              </a:spcBef>
              <a:spcAft>
                <a:spcPts val="0"/>
              </a:spcAft>
              <a:buSzPts val="1800"/>
              <a:buNone/>
            </a:pPr>
            <a:r>
              <a:rPr lang="ru" sz="3200" b="1">
                <a:solidFill>
                  <a:srgbClr val="005438"/>
                </a:solidFill>
              </a:rPr>
              <a:t>О ЗАДАЧЕ</a:t>
            </a:r>
            <a:endParaRPr/>
          </a:p>
        </p:txBody>
      </p:sp>
      <p:cxnSp>
        <p:nvCxnSpPr>
          <p:cNvPr id="77" name="Google Shape;77;p3"/>
          <p:cNvCxnSpPr/>
          <p:nvPr/>
        </p:nvCxnSpPr>
        <p:spPr>
          <a:xfrm>
            <a:off x="351112" y="975275"/>
            <a:ext cx="8441775" cy="0"/>
          </a:xfrm>
          <a:prstGeom prst="straightConnector1">
            <a:avLst/>
          </a:prstGeom>
          <a:noFill/>
          <a:ln w="28575" cap="flat" cmpd="sng">
            <a:solidFill>
              <a:srgbClr val="006E4A"/>
            </a:solidFill>
            <a:prstDash val="solid"/>
            <a:round/>
            <a:headEnd type="none" w="sm" len="sm"/>
            <a:tailEnd type="none" w="sm" len="sm"/>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pic>
        <p:nvPicPr>
          <p:cNvPr id="82" name="Google Shape;82;g316dbfda9d5_1_29" descr="Изображение выглядит как растение, лист&#10;&#10;Автоматически созданное описание"/>
          <p:cNvPicPr preferRelativeResize="0"/>
          <p:nvPr/>
        </p:nvPicPr>
        <p:blipFill rotWithShape="1">
          <a:blip r:embed="rId3">
            <a:alphaModFix amt="20000"/>
          </a:blip>
          <a:srcRect/>
          <a:stretch/>
        </p:blipFill>
        <p:spPr>
          <a:xfrm>
            <a:off x="-143525" y="-216424"/>
            <a:ext cx="9431051" cy="5484199"/>
          </a:xfrm>
          <a:prstGeom prst="rect">
            <a:avLst/>
          </a:prstGeom>
          <a:noFill/>
          <a:ln>
            <a:noFill/>
          </a:ln>
        </p:spPr>
      </p:pic>
      <p:pic>
        <p:nvPicPr>
          <p:cNvPr id="83" name="Google Shape;83;g316dbfda9d5_1_29"/>
          <p:cNvPicPr preferRelativeResize="0"/>
          <p:nvPr/>
        </p:nvPicPr>
        <p:blipFill>
          <a:blip r:embed="rId4">
            <a:alphaModFix/>
          </a:blip>
          <a:stretch>
            <a:fillRect/>
          </a:stretch>
        </p:blipFill>
        <p:spPr>
          <a:xfrm>
            <a:off x="233601" y="536400"/>
            <a:ext cx="2020750" cy="3978551"/>
          </a:xfrm>
          <a:prstGeom prst="rect">
            <a:avLst/>
          </a:prstGeom>
          <a:noFill/>
          <a:ln>
            <a:noFill/>
          </a:ln>
        </p:spPr>
      </p:pic>
      <p:sp>
        <p:nvSpPr>
          <p:cNvPr id="84" name="Google Shape;84;g316dbfda9d5_1_29"/>
          <p:cNvSpPr txBox="1"/>
          <p:nvPr/>
        </p:nvSpPr>
        <p:spPr>
          <a:xfrm>
            <a:off x="233600" y="4588725"/>
            <a:ext cx="30000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ru" sz="1200">
                <a:solidFill>
                  <a:schemeClr val="dk1"/>
                </a:solidFill>
                <a:highlight>
                  <a:srgbClr val="FFFFFF"/>
                </a:highlight>
                <a:latin typeface="Roboto"/>
                <a:ea typeface="Roboto"/>
                <a:cs typeface="Roboto"/>
                <a:sym typeface="Roboto"/>
              </a:rPr>
              <a:t>Данные с Ozon:</a:t>
            </a:r>
            <a:endParaRPr/>
          </a:p>
        </p:txBody>
      </p:sp>
      <p:pic>
        <p:nvPicPr>
          <p:cNvPr id="85" name="Google Shape;85;g316dbfda9d5_1_29"/>
          <p:cNvPicPr preferRelativeResize="0"/>
          <p:nvPr/>
        </p:nvPicPr>
        <p:blipFill>
          <a:blip r:embed="rId5">
            <a:alphaModFix/>
          </a:blip>
          <a:stretch>
            <a:fillRect/>
          </a:stretch>
        </p:blipFill>
        <p:spPr>
          <a:xfrm>
            <a:off x="2348625" y="755675"/>
            <a:ext cx="2126525" cy="4083999"/>
          </a:xfrm>
          <a:prstGeom prst="rect">
            <a:avLst/>
          </a:prstGeom>
          <a:noFill/>
          <a:ln>
            <a:noFill/>
          </a:ln>
        </p:spPr>
      </p:pic>
      <p:sp>
        <p:nvSpPr>
          <p:cNvPr id="86" name="Google Shape;86;g316dbfda9d5_1_29"/>
          <p:cNvSpPr txBox="1"/>
          <p:nvPr/>
        </p:nvSpPr>
        <p:spPr>
          <a:xfrm>
            <a:off x="2348625" y="386375"/>
            <a:ext cx="30000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ru" sz="1200">
                <a:solidFill>
                  <a:schemeClr val="dk1"/>
                </a:solidFill>
                <a:highlight>
                  <a:srgbClr val="FFFFFF"/>
                </a:highlight>
                <a:latin typeface="Roboto"/>
                <a:ea typeface="Roboto"/>
                <a:cs typeface="Roboto"/>
                <a:sym typeface="Roboto"/>
              </a:rPr>
              <a:t>Данные с WB:</a:t>
            </a:r>
            <a:endParaRPr/>
          </a:p>
        </p:txBody>
      </p:sp>
      <p:sp>
        <p:nvSpPr>
          <p:cNvPr id="87" name="Google Shape;87;g316dbfda9d5_1_29"/>
          <p:cNvSpPr txBox="1"/>
          <p:nvPr/>
        </p:nvSpPr>
        <p:spPr>
          <a:xfrm>
            <a:off x="4787852" y="1537651"/>
            <a:ext cx="4151485" cy="1034099"/>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ru-RU" sz="2400" dirty="0">
                <a:solidFill>
                  <a:schemeClr val="dk2"/>
                </a:solidFill>
              </a:rPr>
              <a:t>Результаты работы с </a:t>
            </a:r>
            <a:r>
              <a:rPr lang="ru-RU" sz="2400" dirty="0" err="1">
                <a:solidFill>
                  <a:schemeClr val="dk2"/>
                </a:solidFill>
              </a:rPr>
              <a:t>парсингом</a:t>
            </a:r>
            <a:r>
              <a:rPr lang="ru-RU" sz="2400" dirty="0">
                <a:solidFill>
                  <a:schemeClr val="dk2"/>
                </a:solidFill>
              </a:rPr>
              <a:t> данных</a:t>
            </a:r>
            <a:endParaRPr sz="2400" dirty="0">
              <a:solidFill>
                <a:schemeClr val="dk2"/>
              </a:solidFill>
            </a:endParaRPr>
          </a:p>
        </p:txBody>
      </p:sp>
      <p:sp>
        <p:nvSpPr>
          <p:cNvPr id="88" name="Google Shape;88;g316dbfda9d5_1_29"/>
          <p:cNvSpPr txBox="1"/>
          <p:nvPr/>
        </p:nvSpPr>
        <p:spPr>
          <a:xfrm>
            <a:off x="4728406" y="2571750"/>
            <a:ext cx="4559120"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ru" dirty="0">
                <a:solidFill>
                  <a:schemeClr val="dk2"/>
                </a:solidFill>
              </a:rPr>
              <a:t>Парсинг проводится при помощи программы Octoparse.</a:t>
            </a:r>
            <a:endParaRPr dirty="0">
              <a:solidFill>
                <a:schemeClr val="dk2"/>
              </a:solidFill>
            </a:endParaRPr>
          </a:p>
        </p:txBody>
      </p:sp>
      <p:sp>
        <p:nvSpPr>
          <p:cNvPr id="89" name="Google Shape;89;g316dbfda9d5_1_29"/>
          <p:cNvSpPr txBox="1"/>
          <p:nvPr/>
        </p:nvSpPr>
        <p:spPr>
          <a:xfrm>
            <a:off x="178500" y="100200"/>
            <a:ext cx="3000000" cy="49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ru" sz="2000">
                <a:solidFill>
                  <a:srgbClr val="005438"/>
                </a:solidFill>
              </a:rPr>
              <a:t>О проекте</a:t>
            </a:r>
            <a:endParaRPr sz="1600">
              <a:solidFill>
                <a:srgbClr val="005438"/>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a:extLst>
            <a:ext uri="{FF2B5EF4-FFF2-40B4-BE49-F238E27FC236}">
              <a16:creationId xmlns:a16="http://schemas.microsoft.com/office/drawing/2014/main" id="{EF788AF9-2079-0EAE-12EC-AE755A2DC651}"/>
            </a:ext>
          </a:extLst>
        </p:cNvPr>
        <p:cNvGrpSpPr/>
        <p:nvPr/>
      </p:nvGrpSpPr>
      <p:grpSpPr>
        <a:xfrm>
          <a:off x="0" y="0"/>
          <a:ext cx="0" cy="0"/>
          <a:chOff x="0" y="0"/>
          <a:chExt cx="0" cy="0"/>
        </a:xfrm>
      </p:grpSpPr>
      <p:pic>
        <p:nvPicPr>
          <p:cNvPr id="82" name="Google Shape;82;g316dbfda9d5_1_29" descr="Изображение выглядит как растение, лист&#10;&#10;Автоматически созданное описание">
            <a:extLst>
              <a:ext uri="{FF2B5EF4-FFF2-40B4-BE49-F238E27FC236}">
                <a16:creationId xmlns:a16="http://schemas.microsoft.com/office/drawing/2014/main" id="{26E5B07B-47EE-2107-DAC3-F742E67C28F6}"/>
              </a:ext>
            </a:extLst>
          </p:cNvPr>
          <p:cNvPicPr preferRelativeResize="0"/>
          <p:nvPr/>
        </p:nvPicPr>
        <p:blipFill rotWithShape="1">
          <a:blip r:embed="rId3">
            <a:alphaModFix amt="20000"/>
          </a:blip>
          <a:srcRect/>
          <a:stretch/>
        </p:blipFill>
        <p:spPr>
          <a:xfrm>
            <a:off x="-143525" y="-216424"/>
            <a:ext cx="9431051" cy="5484199"/>
          </a:xfrm>
          <a:prstGeom prst="rect">
            <a:avLst/>
          </a:prstGeom>
          <a:noFill/>
          <a:ln>
            <a:noFill/>
          </a:ln>
        </p:spPr>
      </p:pic>
      <p:sp>
        <p:nvSpPr>
          <p:cNvPr id="89" name="Google Shape;89;g316dbfda9d5_1_29">
            <a:extLst>
              <a:ext uri="{FF2B5EF4-FFF2-40B4-BE49-F238E27FC236}">
                <a16:creationId xmlns:a16="http://schemas.microsoft.com/office/drawing/2014/main" id="{8FBF1F7C-4DF2-B582-693D-E41D0088D800}"/>
              </a:ext>
            </a:extLst>
          </p:cNvPr>
          <p:cNvSpPr txBox="1"/>
          <p:nvPr/>
        </p:nvSpPr>
        <p:spPr>
          <a:xfrm>
            <a:off x="178500" y="100200"/>
            <a:ext cx="3000000" cy="49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ru" sz="2000">
                <a:solidFill>
                  <a:srgbClr val="005438"/>
                </a:solidFill>
              </a:rPr>
              <a:t>О проекте</a:t>
            </a:r>
            <a:endParaRPr sz="1600">
              <a:solidFill>
                <a:srgbClr val="005438"/>
              </a:solidFill>
            </a:endParaRPr>
          </a:p>
        </p:txBody>
      </p:sp>
      <p:pic>
        <p:nvPicPr>
          <p:cNvPr id="3" name="Рисунок 2" descr="Изображение выглядит как снимок экрана, Мультимедийное программное обеспечение, Графическое программное обеспечение, программное обеспечение&#10;&#10;Автоматически созданное описание">
            <a:extLst>
              <a:ext uri="{FF2B5EF4-FFF2-40B4-BE49-F238E27FC236}">
                <a16:creationId xmlns:a16="http://schemas.microsoft.com/office/drawing/2014/main" id="{1205F132-BD16-52A3-CC33-7BAB5C2F4545}"/>
              </a:ext>
            </a:extLst>
          </p:cNvPr>
          <p:cNvPicPr>
            <a:picLocks noChangeAspect="1"/>
          </p:cNvPicPr>
          <p:nvPr/>
        </p:nvPicPr>
        <p:blipFill>
          <a:blip r:embed="rId4"/>
          <a:stretch>
            <a:fillRect/>
          </a:stretch>
        </p:blipFill>
        <p:spPr>
          <a:xfrm>
            <a:off x="178500" y="618542"/>
            <a:ext cx="4717084" cy="1648416"/>
          </a:xfrm>
          <a:prstGeom prst="rect">
            <a:avLst/>
          </a:prstGeom>
        </p:spPr>
      </p:pic>
      <p:pic>
        <p:nvPicPr>
          <p:cNvPr id="5" name="Рисунок 4" descr="Изображение выглядит как снимок экрана, линия, диаграмма, текст&#10;&#10;Автоматически созданное описание">
            <a:extLst>
              <a:ext uri="{FF2B5EF4-FFF2-40B4-BE49-F238E27FC236}">
                <a16:creationId xmlns:a16="http://schemas.microsoft.com/office/drawing/2014/main" id="{5930C51B-7EBF-74D2-6DCB-F567D8184B92}"/>
              </a:ext>
            </a:extLst>
          </p:cNvPr>
          <p:cNvPicPr>
            <a:picLocks noChangeAspect="1"/>
          </p:cNvPicPr>
          <p:nvPr/>
        </p:nvPicPr>
        <p:blipFill>
          <a:blip r:embed="rId5"/>
          <a:stretch>
            <a:fillRect/>
          </a:stretch>
        </p:blipFill>
        <p:spPr>
          <a:xfrm>
            <a:off x="178500" y="2525675"/>
            <a:ext cx="4135923" cy="2337793"/>
          </a:xfrm>
          <a:prstGeom prst="rect">
            <a:avLst/>
          </a:prstGeom>
        </p:spPr>
      </p:pic>
      <p:sp>
        <p:nvSpPr>
          <p:cNvPr id="6" name="TextBox 5">
            <a:extLst>
              <a:ext uri="{FF2B5EF4-FFF2-40B4-BE49-F238E27FC236}">
                <a16:creationId xmlns:a16="http://schemas.microsoft.com/office/drawing/2014/main" id="{33A8D12A-AA34-7EF0-B04F-C12B212CBF96}"/>
              </a:ext>
            </a:extLst>
          </p:cNvPr>
          <p:cNvSpPr txBox="1"/>
          <p:nvPr/>
        </p:nvSpPr>
        <p:spPr>
          <a:xfrm>
            <a:off x="5660265" y="2110085"/>
            <a:ext cx="4258326" cy="461665"/>
          </a:xfrm>
          <a:prstGeom prst="rect">
            <a:avLst/>
          </a:prstGeom>
          <a:noFill/>
        </p:spPr>
        <p:txBody>
          <a:bodyPr wrap="square" rtlCol="0">
            <a:spAutoFit/>
          </a:bodyPr>
          <a:lstStyle/>
          <a:p>
            <a:r>
              <a:rPr lang="ru-RU" sz="2400" dirty="0">
                <a:solidFill>
                  <a:srgbClr val="424242"/>
                </a:solidFill>
              </a:rPr>
              <a:t>Прототип </a:t>
            </a:r>
            <a:r>
              <a:rPr lang="ru-RU" sz="2400" dirty="0" err="1">
                <a:solidFill>
                  <a:srgbClr val="424242"/>
                </a:solidFill>
              </a:rPr>
              <a:t>дашборда</a:t>
            </a:r>
            <a:endParaRPr lang="ru-RU" sz="2400" dirty="0">
              <a:solidFill>
                <a:srgbClr val="424242"/>
              </a:solidFill>
            </a:endParaRPr>
          </a:p>
        </p:txBody>
      </p:sp>
      <p:sp>
        <p:nvSpPr>
          <p:cNvPr id="4" name="TextBox 3">
            <a:extLst>
              <a:ext uri="{FF2B5EF4-FFF2-40B4-BE49-F238E27FC236}">
                <a16:creationId xmlns:a16="http://schemas.microsoft.com/office/drawing/2014/main" id="{47E55B14-D489-2DB1-E6FD-ECB587125DB8}"/>
              </a:ext>
            </a:extLst>
          </p:cNvPr>
          <p:cNvSpPr txBox="1"/>
          <p:nvPr/>
        </p:nvSpPr>
        <p:spPr>
          <a:xfrm>
            <a:off x="5598233" y="2756357"/>
            <a:ext cx="3289209" cy="307777"/>
          </a:xfrm>
          <a:prstGeom prst="rect">
            <a:avLst/>
          </a:prstGeom>
          <a:noFill/>
        </p:spPr>
        <p:txBody>
          <a:bodyPr wrap="square" rtlCol="0">
            <a:spAutoFit/>
          </a:bodyPr>
          <a:lstStyle/>
          <a:p>
            <a:pPr algn="ctr"/>
            <a:r>
              <a:rPr lang="ru-RU" dirty="0">
                <a:solidFill>
                  <a:srgbClr val="424242"/>
                </a:solidFill>
              </a:rPr>
              <a:t>Разработка ведется на платформе</a:t>
            </a:r>
          </a:p>
        </p:txBody>
      </p:sp>
      <p:pic>
        <p:nvPicPr>
          <p:cNvPr id="1026" name="Picture 2" descr="Picture background">
            <a:extLst>
              <a:ext uri="{FF2B5EF4-FFF2-40B4-BE49-F238E27FC236}">
                <a16:creationId xmlns:a16="http://schemas.microsoft.com/office/drawing/2014/main" id="{8C337415-976A-DC23-5D55-A95459D74C5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8828" y="3088909"/>
            <a:ext cx="1068017" cy="159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5269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1">
          <a:extLst>
            <a:ext uri="{FF2B5EF4-FFF2-40B4-BE49-F238E27FC236}">
              <a16:creationId xmlns:a16="http://schemas.microsoft.com/office/drawing/2014/main" id="{CC8A9433-F56A-9F8C-A032-833F21334521}"/>
            </a:ext>
          </a:extLst>
        </p:cNvPr>
        <p:cNvGrpSpPr/>
        <p:nvPr/>
      </p:nvGrpSpPr>
      <p:grpSpPr>
        <a:xfrm>
          <a:off x="0" y="0"/>
          <a:ext cx="0" cy="0"/>
          <a:chOff x="0" y="0"/>
          <a:chExt cx="0" cy="0"/>
        </a:xfrm>
      </p:grpSpPr>
      <p:pic>
        <p:nvPicPr>
          <p:cNvPr id="82" name="Google Shape;82;g316dbfda9d5_1_29" descr="Изображение выглядит как растение, лист&#10;&#10;Автоматически созданное описание">
            <a:extLst>
              <a:ext uri="{FF2B5EF4-FFF2-40B4-BE49-F238E27FC236}">
                <a16:creationId xmlns:a16="http://schemas.microsoft.com/office/drawing/2014/main" id="{72EDC489-16B7-68F0-EBC1-6A6264E4A256}"/>
              </a:ext>
            </a:extLst>
          </p:cNvPr>
          <p:cNvPicPr preferRelativeResize="0"/>
          <p:nvPr/>
        </p:nvPicPr>
        <p:blipFill rotWithShape="1">
          <a:blip r:embed="rId3">
            <a:alphaModFix amt="20000"/>
          </a:blip>
          <a:srcRect/>
          <a:stretch/>
        </p:blipFill>
        <p:spPr>
          <a:xfrm>
            <a:off x="-143525" y="-216424"/>
            <a:ext cx="9431051" cy="5484199"/>
          </a:xfrm>
          <a:prstGeom prst="rect">
            <a:avLst/>
          </a:prstGeom>
          <a:noFill/>
          <a:ln>
            <a:noFill/>
          </a:ln>
        </p:spPr>
      </p:pic>
      <p:sp>
        <p:nvSpPr>
          <p:cNvPr id="89" name="Google Shape;89;g316dbfda9d5_1_29">
            <a:extLst>
              <a:ext uri="{FF2B5EF4-FFF2-40B4-BE49-F238E27FC236}">
                <a16:creationId xmlns:a16="http://schemas.microsoft.com/office/drawing/2014/main" id="{88C63746-047B-BE2D-40F8-E739913D7B87}"/>
              </a:ext>
            </a:extLst>
          </p:cNvPr>
          <p:cNvSpPr txBox="1"/>
          <p:nvPr/>
        </p:nvSpPr>
        <p:spPr>
          <a:xfrm>
            <a:off x="178500" y="100200"/>
            <a:ext cx="3000000" cy="49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ru" sz="2000">
                <a:solidFill>
                  <a:srgbClr val="005438"/>
                </a:solidFill>
              </a:rPr>
              <a:t>О проекте</a:t>
            </a:r>
            <a:endParaRPr sz="1600">
              <a:solidFill>
                <a:srgbClr val="005438"/>
              </a:solidFill>
            </a:endParaRPr>
          </a:p>
        </p:txBody>
      </p:sp>
      <p:sp>
        <p:nvSpPr>
          <p:cNvPr id="6" name="TextBox 5">
            <a:extLst>
              <a:ext uri="{FF2B5EF4-FFF2-40B4-BE49-F238E27FC236}">
                <a16:creationId xmlns:a16="http://schemas.microsoft.com/office/drawing/2014/main" id="{F1B31D2B-1347-F46B-0D8D-2D51E269550B}"/>
              </a:ext>
            </a:extLst>
          </p:cNvPr>
          <p:cNvSpPr txBox="1"/>
          <p:nvPr/>
        </p:nvSpPr>
        <p:spPr>
          <a:xfrm>
            <a:off x="5660265" y="2110085"/>
            <a:ext cx="4258326" cy="461665"/>
          </a:xfrm>
          <a:prstGeom prst="rect">
            <a:avLst/>
          </a:prstGeom>
          <a:noFill/>
        </p:spPr>
        <p:txBody>
          <a:bodyPr wrap="square" rtlCol="0">
            <a:spAutoFit/>
          </a:bodyPr>
          <a:lstStyle/>
          <a:p>
            <a:r>
              <a:rPr lang="ru-RU" sz="2400" dirty="0">
                <a:solidFill>
                  <a:srgbClr val="424242"/>
                </a:solidFill>
              </a:rPr>
              <a:t>Прототип </a:t>
            </a:r>
            <a:r>
              <a:rPr lang="ru-RU" sz="2400" dirty="0" err="1">
                <a:solidFill>
                  <a:srgbClr val="424242"/>
                </a:solidFill>
              </a:rPr>
              <a:t>дашборда</a:t>
            </a:r>
            <a:endParaRPr lang="ru-RU" sz="2400" dirty="0">
              <a:solidFill>
                <a:srgbClr val="424242"/>
              </a:solidFill>
            </a:endParaRPr>
          </a:p>
        </p:txBody>
      </p:sp>
      <p:pic>
        <p:nvPicPr>
          <p:cNvPr id="4" name="Рисунок 3" descr="Изображение выглядит как снимок экрана, линия, диаграмма, текст&#10;&#10;Автоматически созданное описание">
            <a:extLst>
              <a:ext uri="{FF2B5EF4-FFF2-40B4-BE49-F238E27FC236}">
                <a16:creationId xmlns:a16="http://schemas.microsoft.com/office/drawing/2014/main" id="{292D009F-71D3-34B0-5D22-A1C62B04EE62}"/>
              </a:ext>
            </a:extLst>
          </p:cNvPr>
          <p:cNvPicPr>
            <a:picLocks noChangeAspect="1"/>
          </p:cNvPicPr>
          <p:nvPr/>
        </p:nvPicPr>
        <p:blipFill>
          <a:blip r:embed="rId4"/>
          <a:stretch>
            <a:fillRect/>
          </a:stretch>
        </p:blipFill>
        <p:spPr>
          <a:xfrm>
            <a:off x="178500" y="673895"/>
            <a:ext cx="3710920" cy="2097564"/>
          </a:xfrm>
          <a:prstGeom prst="rect">
            <a:avLst/>
          </a:prstGeom>
        </p:spPr>
      </p:pic>
      <p:pic>
        <p:nvPicPr>
          <p:cNvPr id="8" name="Рисунок 7" descr="Изображение выглядит как текст, снимок экрана, дизайн&#10;&#10;Автоматически созданное описание">
            <a:extLst>
              <a:ext uri="{FF2B5EF4-FFF2-40B4-BE49-F238E27FC236}">
                <a16:creationId xmlns:a16="http://schemas.microsoft.com/office/drawing/2014/main" id="{37C56A78-4292-127A-A09A-3DF4457156B9}"/>
              </a:ext>
            </a:extLst>
          </p:cNvPr>
          <p:cNvPicPr>
            <a:picLocks noChangeAspect="1"/>
          </p:cNvPicPr>
          <p:nvPr/>
        </p:nvPicPr>
        <p:blipFill>
          <a:blip r:embed="rId5"/>
          <a:stretch>
            <a:fillRect/>
          </a:stretch>
        </p:blipFill>
        <p:spPr>
          <a:xfrm>
            <a:off x="178500" y="2993232"/>
            <a:ext cx="4258326" cy="1930100"/>
          </a:xfrm>
          <a:prstGeom prst="rect">
            <a:avLst/>
          </a:prstGeom>
        </p:spPr>
      </p:pic>
      <p:sp>
        <p:nvSpPr>
          <p:cNvPr id="2" name="TextBox 1">
            <a:extLst>
              <a:ext uri="{FF2B5EF4-FFF2-40B4-BE49-F238E27FC236}">
                <a16:creationId xmlns:a16="http://schemas.microsoft.com/office/drawing/2014/main" id="{4A23988B-6FA5-898B-4DAB-78BE55CDE5E1}"/>
              </a:ext>
            </a:extLst>
          </p:cNvPr>
          <p:cNvSpPr txBox="1"/>
          <p:nvPr/>
        </p:nvSpPr>
        <p:spPr>
          <a:xfrm>
            <a:off x="5598233" y="2756357"/>
            <a:ext cx="3289209" cy="307777"/>
          </a:xfrm>
          <a:prstGeom prst="rect">
            <a:avLst/>
          </a:prstGeom>
          <a:noFill/>
        </p:spPr>
        <p:txBody>
          <a:bodyPr wrap="square" rtlCol="0">
            <a:spAutoFit/>
          </a:bodyPr>
          <a:lstStyle/>
          <a:p>
            <a:pPr algn="ctr"/>
            <a:r>
              <a:rPr lang="ru-RU" dirty="0">
                <a:solidFill>
                  <a:srgbClr val="424242"/>
                </a:solidFill>
              </a:rPr>
              <a:t>Разработка ведется на платформе </a:t>
            </a:r>
          </a:p>
        </p:txBody>
      </p:sp>
      <p:pic>
        <p:nvPicPr>
          <p:cNvPr id="3" name="Picture 2" descr="Picture background">
            <a:extLst>
              <a:ext uri="{FF2B5EF4-FFF2-40B4-BE49-F238E27FC236}">
                <a16:creationId xmlns:a16="http://schemas.microsoft.com/office/drawing/2014/main" id="{C6E7F85C-1B9C-82BF-6D26-5D6A36ED83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8828" y="3088909"/>
            <a:ext cx="1068017" cy="159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2943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1">
          <a:extLst>
            <a:ext uri="{FF2B5EF4-FFF2-40B4-BE49-F238E27FC236}">
              <a16:creationId xmlns:a16="http://schemas.microsoft.com/office/drawing/2014/main" id="{98C8DE0A-B2C2-A860-63AD-ED58E1B615B0}"/>
            </a:ext>
          </a:extLst>
        </p:cNvPr>
        <p:cNvGrpSpPr/>
        <p:nvPr/>
      </p:nvGrpSpPr>
      <p:grpSpPr>
        <a:xfrm>
          <a:off x="0" y="0"/>
          <a:ext cx="0" cy="0"/>
          <a:chOff x="0" y="0"/>
          <a:chExt cx="0" cy="0"/>
        </a:xfrm>
      </p:grpSpPr>
      <p:pic>
        <p:nvPicPr>
          <p:cNvPr id="82" name="Google Shape;82;g316dbfda9d5_1_29" descr="Изображение выглядит как растение, лист&#10;&#10;Автоматически созданное описание">
            <a:extLst>
              <a:ext uri="{FF2B5EF4-FFF2-40B4-BE49-F238E27FC236}">
                <a16:creationId xmlns:a16="http://schemas.microsoft.com/office/drawing/2014/main" id="{79E807DE-CED6-2345-4074-67BA5B87BF2B}"/>
              </a:ext>
            </a:extLst>
          </p:cNvPr>
          <p:cNvPicPr preferRelativeResize="0"/>
          <p:nvPr/>
        </p:nvPicPr>
        <p:blipFill rotWithShape="1">
          <a:blip r:embed="rId3">
            <a:alphaModFix amt="20000"/>
          </a:blip>
          <a:srcRect/>
          <a:stretch/>
        </p:blipFill>
        <p:spPr>
          <a:xfrm>
            <a:off x="-143525" y="-216424"/>
            <a:ext cx="9431051" cy="5484199"/>
          </a:xfrm>
          <a:prstGeom prst="rect">
            <a:avLst/>
          </a:prstGeom>
          <a:noFill/>
          <a:ln>
            <a:noFill/>
          </a:ln>
        </p:spPr>
      </p:pic>
      <p:sp>
        <p:nvSpPr>
          <p:cNvPr id="89" name="Google Shape;89;g316dbfda9d5_1_29">
            <a:extLst>
              <a:ext uri="{FF2B5EF4-FFF2-40B4-BE49-F238E27FC236}">
                <a16:creationId xmlns:a16="http://schemas.microsoft.com/office/drawing/2014/main" id="{E6FF352D-C6FF-E2DA-3C18-3C669C477CFD}"/>
              </a:ext>
            </a:extLst>
          </p:cNvPr>
          <p:cNvSpPr txBox="1"/>
          <p:nvPr/>
        </p:nvSpPr>
        <p:spPr>
          <a:xfrm>
            <a:off x="178500" y="100200"/>
            <a:ext cx="3000000" cy="49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ru" sz="2000">
                <a:solidFill>
                  <a:srgbClr val="005438"/>
                </a:solidFill>
              </a:rPr>
              <a:t>О проекте</a:t>
            </a:r>
            <a:endParaRPr sz="1600">
              <a:solidFill>
                <a:srgbClr val="005438"/>
              </a:solidFill>
            </a:endParaRPr>
          </a:p>
        </p:txBody>
      </p:sp>
      <p:sp>
        <p:nvSpPr>
          <p:cNvPr id="6" name="TextBox 5">
            <a:extLst>
              <a:ext uri="{FF2B5EF4-FFF2-40B4-BE49-F238E27FC236}">
                <a16:creationId xmlns:a16="http://schemas.microsoft.com/office/drawing/2014/main" id="{9EE89EE1-6E35-FFD7-F9A4-753FE517560E}"/>
              </a:ext>
            </a:extLst>
          </p:cNvPr>
          <p:cNvSpPr txBox="1"/>
          <p:nvPr/>
        </p:nvSpPr>
        <p:spPr>
          <a:xfrm>
            <a:off x="5660265" y="2110085"/>
            <a:ext cx="4258326" cy="461665"/>
          </a:xfrm>
          <a:prstGeom prst="rect">
            <a:avLst/>
          </a:prstGeom>
          <a:noFill/>
        </p:spPr>
        <p:txBody>
          <a:bodyPr wrap="square" rtlCol="0">
            <a:spAutoFit/>
          </a:bodyPr>
          <a:lstStyle/>
          <a:p>
            <a:r>
              <a:rPr lang="ru-RU" sz="2400" dirty="0">
                <a:solidFill>
                  <a:srgbClr val="424242"/>
                </a:solidFill>
              </a:rPr>
              <a:t>Прототип </a:t>
            </a:r>
            <a:r>
              <a:rPr lang="ru-RU" sz="2400" dirty="0" err="1">
                <a:solidFill>
                  <a:srgbClr val="424242"/>
                </a:solidFill>
              </a:rPr>
              <a:t>дашборда</a:t>
            </a:r>
            <a:endParaRPr lang="ru-RU" sz="2400" dirty="0">
              <a:solidFill>
                <a:srgbClr val="424242"/>
              </a:solidFill>
            </a:endParaRPr>
          </a:p>
        </p:txBody>
      </p:sp>
      <p:pic>
        <p:nvPicPr>
          <p:cNvPr id="3" name="Рисунок 2" descr="Изображение выглядит как снимок экрана, искусство&#10;&#10;Автоматически созданное описание">
            <a:extLst>
              <a:ext uri="{FF2B5EF4-FFF2-40B4-BE49-F238E27FC236}">
                <a16:creationId xmlns:a16="http://schemas.microsoft.com/office/drawing/2014/main" id="{84EB5544-2ED0-2FCC-102D-360834435B50}"/>
              </a:ext>
            </a:extLst>
          </p:cNvPr>
          <p:cNvPicPr>
            <a:picLocks noChangeAspect="1"/>
          </p:cNvPicPr>
          <p:nvPr/>
        </p:nvPicPr>
        <p:blipFill>
          <a:blip r:embed="rId4"/>
          <a:stretch>
            <a:fillRect/>
          </a:stretch>
        </p:blipFill>
        <p:spPr>
          <a:xfrm>
            <a:off x="255166" y="1056067"/>
            <a:ext cx="5247721" cy="3031365"/>
          </a:xfrm>
          <a:prstGeom prst="rect">
            <a:avLst/>
          </a:prstGeom>
        </p:spPr>
      </p:pic>
      <p:sp>
        <p:nvSpPr>
          <p:cNvPr id="2" name="TextBox 1">
            <a:extLst>
              <a:ext uri="{FF2B5EF4-FFF2-40B4-BE49-F238E27FC236}">
                <a16:creationId xmlns:a16="http://schemas.microsoft.com/office/drawing/2014/main" id="{6DED41B7-6385-2F07-7A51-94689EFC3636}"/>
              </a:ext>
            </a:extLst>
          </p:cNvPr>
          <p:cNvSpPr txBox="1"/>
          <p:nvPr/>
        </p:nvSpPr>
        <p:spPr>
          <a:xfrm>
            <a:off x="5598233" y="2756357"/>
            <a:ext cx="3289209" cy="307777"/>
          </a:xfrm>
          <a:prstGeom prst="rect">
            <a:avLst/>
          </a:prstGeom>
          <a:noFill/>
        </p:spPr>
        <p:txBody>
          <a:bodyPr wrap="square" rtlCol="0">
            <a:spAutoFit/>
          </a:bodyPr>
          <a:lstStyle/>
          <a:p>
            <a:pPr algn="ctr"/>
            <a:r>
              <a:rPr lang="ru-RU" dirty="0">
                <a:solidFill>
                  <a:srgbClr val="424242"/>
                </a:solidFill>
              </a:rPr>
              <a:t>Разработка ведется на платформе </a:t>
            </a:r>
          </a:p>
        </p:txBody>
      </p:sp>
      <p:pic>
        <p:nvPicPr>
          <p:cNvPr id="4" name="Picture 2" descr="Picture background">
            <a:extLst>
              <a:ext uri="{FF2B5EF4-FFF2-40B4-BE49-F238E27FC236}">
                <a16:creationId xmlns:a16="http://schemas.microsoft.com/office/drawing/2014/main" id="{683134D6-0C80-B456-6ABC-97D77A447B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8828" y="3088909"/>
            <a:ext cx="1068017" cy="159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461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g316db89b0e7_0_0" descr="Изображение выглядит как растение, лист&#10;&#10;Автоматически созданное описание"/>
          <p:cNvPicPr preferRelativeResize="0"/>
          <p:nvPr/>
        </p:nvPicPr>
        <p:blipFill rotWithShape="1">
          <a:blip r:embed="rId3">
            <a:alphaModFix amt="20000"/>
          </a:blip>
          <a:srcRect/>
          <a:stretch/>
        </p:blipFill>
        <p:spPr>
          <a:xfrm>
            <a:off x="-7" y="0"/>
            <a:ext cx="9144002" cy="5143502"/>
          </a:xfrm>
          <a:prstGeom prst="rect">
            <a:avLst/>
          </a:prstGeom>
          <a:noFill/>
          <a:ln>
            <a:noFill/>
          </a:ln>
        </p:spPr>
      </p:pic>
      <p:sp>
        <p:nvSpPr>
          <p:cNvPr id="115" name="Google Shape;115;g316db89b0e7_0_0"/>
          <p:cNvSpPr txBox="1"/>
          <p:nvPr/>
        </p:nvSpPr>
        <p:spPr>
          <a:xfrm>
            <a:off x="98226" y="488502"/>
            <a:ext cx="4352700" cy="416649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ru" dirty="0">
                <a:solidFill>
                  <a:srgbClr val="424242"/>
                </a:solidFill>
              </a:rPr>
              <a:t>1.Дашборд позволяет увидеть, какие маркетинговые кампании наиболее эффективны, какие источники трафика приводят к наилучшим результатам и какие сегменты аудитории наиболее ценны для бизнеса. </a:t>
            </a:r>
            <a:endParaRPr dirty="0">
              <a:solidFill>
                <a:srgbClr val="424242"/>
              </a:solidFill>
            </a:endParaRPr>
          </a:p>
          <a:p>
            <a:pPr marL="0" lvl="0" indent="0" algn="l" rtl="0">
              <a:lnSpc>
                <a:spcPct val="115000"/>
              </a:lnSpc>
              <a:spcBef>
                <a:spcPts val="0"/>
              </a:spcBef>
              <a:spcAft>
                <a:spcPts val="0"/>
              </a:spcAft>
              <a:buNone/>
            </a:pPr>
            <a:r>
              <a:rPr lang="ru" dirty="0">
                <a:solidFill>
                  <a:srgbClr val="424242"/>
                </a:solidFill>
              </a:rPr>
              <a:t>2. Дашборд помогает выявить тренды в поведении целевой аудитории, что позволяет адаптировать маркетинговые материалы и создавать новые продукты на основании этих данных. </a:t>
            </a:r>
            <a:endParaRPr dirty="0">
              <a:solidFill>
                <a:srgbClr val="424242"/>
              </a:solidFill>
            </a:endParaRPr>
          </a:p>
          <a:p>
            <a:pPr marL="0" lvl="0" indent="0" algn="l" rtl="0">
              <a:lnSpc>
                <a:spcPct val="115000"/>
              </a:lnSpc>
              <a:spcBef>
                <a:spcPts val="0"/>
              </a:spcBef>
              <a:spcAft>
                <a:spcPts val="0"/>
              </a:spcAft>
              <a:buNone/>
            </a:pPr>
            <a:r>
              <a:rPr lang="ru" dirty="0">
                <a:solidFill>
                  <a:srgbClr val="424242"/>
                </a:solidFill>
              </a:rPr>
              <a:t>3. Дашборд позволяет отслеживать затраты на рекламу и оптимизировать бюджет, выявляя наиболее прибыльные каналы сбыта товаров. </a:t>
            </a:r>
            <a:endParaRPr dirty="0">
              <a:solidFill>
                <a:srgbClr val="424242"/>
              </a:solidFill>
            </a:endParaRPr>
          </a:p>
          <a:p>
            <a:pPr marL="0" lvl="0" indent="0" algn="l" rtl="0">
              <a:lnSpc>
                <a:spcPct val="115000"/>
              </a:lnSpc>
              <a:spcBef>
                <a:spcPts val="0"/>
              </a:spcBef>
              <a:spcAft>
                <a:spcPts val="0"/>
              </a:spcAft>
              <a:buNone/>
            </a:pPr>
            <a:r>
              <a:rPr lang="ru" dirty="0">
                <a:solidFill>
                  <a:srgbClr val="424242"/>
                </a:solidFill>
              </a:rPr>
              <a:t>4. Маркетологи могут выбирать, какие данные они хотят видеть на дашборде, в зависимости от своих конкретных потребностей.</a:t>
            </a:r>
            <a:endParaRPr dirty="0">
              <a:solidFill>
                <a:srgbClr val="424242"/>
              </a:solidFill>
            </a:endParaRPr>
          </a:p>
        </p:txBody>
      </p:sp>
      <p:sp>
        <p:nvSpPr>
          <p:cNvPr id="116" name="Google Shape;116;g316db89b0e7_0_0"/>
          <p:cNvSpPr txBox="1"/>
          <p:nvPr/>
        </p:nvSpPr>
        <p:spPr>
          <a:xfrm>
            <a:off x="5539721" y="1918953"/>
            <a:ext cx="4100287" cy="92329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ru" sz="4800" dirty="0">
                <a:solidFill>
                  <a:srgbClr val="005438"/>
                </a:solidFill>
              </a:rPr>
              <a:t>Ценность</a:t>
            </a:r>
            <a:endParaRPr sz="2800" dirty="0">
              <a:solidFill>
                <a:srgbClr val="005438"/>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g316db89b0e7_0_0" descr="Изображение выглядит как растение, лист&#10;&#10;Автоматически созданное описание"/>
          <p:cNvPicPr preferRelativeResize="0"/>
          <p:nvPr/>
        </p:nvPicPr>
        <p:blipFill rotWithShape="1">
          <a:blip r:embed="rId3">
            <a:alphaModFix amt="20000"/>
          </a:blip>
          <a:srcRect/>
          <a:stretch/>
        </p:blipFill>
        <p:spPr>
          <a:xfrm>
            <a:off x="-7" y="0"/>
            <a:ext cx="9144002" cy="5143502"/>
          </a:xfrm>
          <a:prstGeom prst="rect">
            <a:avLst/>
          </a:prstGeom>
          <a:noFill/>
          <a:ln>
            <a:noFill/>
          </a:ln>
        </p:spPr>
      </p:pic>
      <p:sp>
        <p:nvSpPr>
          <p:cNvPr id="116" name="Google Shape;116;g316db89b0e7_0_0"/>
          <p:cNvSpPr txBox="1"/>
          <p:nvPr/>
        </p:nvSpPr>
        <p:spPr>
          <a:xfrm>
            <a:off x="2521604" y="193247"/>
            <a:ext cx="4100287" cy="92329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ru" sz="4800" dirty="0">
                <a:solidFill>
                  <a:srgbClr val="005438"/>
                </a:solidFill>
              </a:rPr>
              <a:t>Экономика</a:t>
            </a:r>
            <a:endParaRPr sz="2800" dirty="0">
              <a:solidFill>
                <a:srgbClr val="005438"/>
              </a:solidFill>
            </a:endParaRPr>
          </a:p>
        </p:txBody>
      </p:sp>
      <p:pic>
        <p:nvPicPr>
          <p:cNvPr id="2" name="Рисунок 1">
            <a:extLst>
              <a:ext uri="{FF2B5EF4-FFF2-40B4-BE49-F238E27FC236}">
                <a16:creationId xmlns:a16="http://schemas.microsoft.com/office/drawing/2014/main" id="{F823EDB6-2231-B36A-4590-03AF4323A51D}"/>
              </a:ext>
            </a:extLst>
          </p:cNvPr>
          <p:cNvPicPr>
            <a:picLocks noChangeAspect="1"/>
          </p:cNvPicPr>
          <p:nvPr/>
        </p:nvPicPr>
        <p:blipFill>
          <a:blip r:embed="rId4"/>
          <a:stretch>
            <a:fillRect/>
          </a:stretch>
        </p:blipFill>
        <p:spPr>
          <a:xfrm>
            <a:off x="210823" y="1116246"/>
            <a:ext cx="3913516" cy="2349501"/>
          </a:xfrm>
          <a:prstGeom prst="rect">
            <a:avLst/>
          </a:prstGeom>
        </p:spPr>
      </p:pic>
      <p:sp>
        <p:nvSpPr>
          <p:cNvPr id="3" name="TextBox 2">
            <a:extLst>
              <a:ext uri="{FF2B5EF4-FFF2-40B4-BE49-F238E27FC236}">
                <a16:creationId xmlns:a16="http://schemas.microsoft.com/office/drawing/2014/main" id="{D885760C-4390-2AFD-5B4A-9B151F6D4ED6}"/>
              </a:ext>
            </a:extLst>
          </p:cNvPr>
          <p:cNvSpPr txBox="1"/>
          <p:nvPr/>
        </p:nvSpPr>
        <p:spPr>
          <a:xfrm>
            <a:off x="185326" y="3595271"/>
            <a:ext cx="2743200"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dirty="0"/>
              <a:t>В рамках исследования наша команда использовала бесплатные решения для </a:t>
            </a:r>
            <a:r>
              <a:rPr lang="ru-RU" dirty="0" err="1"/>
              <a:t>парсинга</a:t>
            </a:r>
            <a:r>
              <a:rPr lang="ru-RU" dirty="0"/>
              <a:t> данных и создания </a:t>
            </a:r>
            <a:r>
              <a:rPr lang="ru-RU" dirty="0" err="1"/>
              <a:t>дашборда</a:t>
            </a:r>
            <a:r>
              <a:rPr lang="ru-RU" dirty="0"/>
              <a:t>. </a:t>
            </a:r>
          </a:p>
        </p:txBody>
      </p:sp>
      <p:pic>
        <p:nvPicPr>
          <p:cNvPr id="5" name="Рисунок 4">
            <a:extLst>
              <a:ext uri="{FF2B5EF4-FFF2-40B4-BE49-F238E27FC236}">
                <a16:creationId xmlns:a16="http://schemas.microsoft.com/office/drawing/2014/main" id="{0C25BD8E-71B2-DF12-ED9A-9728773AC976}"/>
              </a:ext>
            </a:extLst>
          </p:cNvPr>
          <p:cNvPicPr>
            <a:picLocks noChangeAspect="1"/>
          </p:cNvPicPr>
          <p:nvPr/>
        </p:nvPicPr>
        <p:blipFill>
          <a:blip r:embed="rId5"/>
          <a:stretch>
            <a:fillRect/>
          </a:stretch>
        </p:blipFill>
        <p:spPr>
          <a:xfrm>
            <a:off x="4639235" y="2570170"/>
            <a:ext cx="4422589" cy="2285426"/>
          </a:xfrm>
          <a:prstGeom prst="rect">
            <a:avLst/>
          </a:prstGeom>
        </p:spPr>
      </p:pic>
      <p:sp>
        <p:nvSpPr>
          <p:cNvPr id="6" name="TextBox 5">
            <a:extLst>
              <a:ext uri="{FF2B5EF4-FFF2-40B4-BE49-F238E27FC236}">
                <a16:creationId xmlns:a16="http://schemas.microsoft.com/office/drawing/2014/main" id="{BCC054BE-8E1B-CF4E-8A32-3B950952F3C4}"/>
              </a:ext>
            </a:extLst>
          </p:cNvPr>
          <p:cNvSpPr txBox="1"/>
          <p:nvPr/>
        </p:nvSpPr>
        <p:spPr>
          <a:xfrm>
            <a:off x="4639235" y="1116853"/>
            <a:ext cx="27432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dirty="0"/>
              <a:t>Тарифные планы </a:t>
            </a:r>
            <a:r>
              <a:rPr lang="ru-RU" dirty="0" err="1"/>
              <a:t>Octoparse</a:t>
            </a:r>
            <a:r>
              <a:rPr lang="ru-RU" dirty="0"/>
              <a:t> и Yandex </a:t>
            </a:r>
            <a:r>
              <a:rPr lang="ru-RU" dirty="0" err="1"/>
              <a:t>DataLens</a:t>
            </a:r>
            <a:r>
              <a:rPr lang="ru-RU" dirty="0"/>
              <a:t> представлены на слайде.</a:t>
            </a:r>
          </a:p>
        </p:txBody>
      </p:sp>
    </p:spTree>
    <p:extLst>
      <p:ext uri="{BB962C8B-B14F-4D97-AF65-F5344CB8AC3E}">
        <p14:creationId xmlns:p14="http://schemas.microsoft.com/office/powerpoint/2010/main" val="2809194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6" descr="Изображение выглядит как растение, лист&#10;&#10;Автоматически созданное описание"/>
          <p:cNvPicPr preferRelativeResize="0"/>
          <p:nvPr/>
        </p:nvPicPr>
        <p:blipFill rotWithShape="1">
          <a:blip r:embed="rId3">
            <a:alphaModFix amt="20000"/>
          </a:blip>
          <a:srcRect/>
          <a:stretch/>
        </p:blipFill>
        <p:spPr>
          <a:xfrm>
            <a:off x="-143520" y="-968566"/>
            <a:ext cx="9431039" cy="6288373"/>
          </a:xfrm>
          <a:prstGeom prst="rect">
            <a:avLst/>
          </a:prstGeom>
          <a:noFill/>
          <a:ln>
            <a:noFill/>
          </a:ln>
        </p:spPr>
      </p:pic>
      <p:sp>
        <p:nvSpPr>
          <p:cNvPr id="122" name="Google Shape;122;p6"/>
          <p:cNvSpPr txBox="1">
            <a:spLocks noGrp="1"/>
          </p:cNvSpPr>
          <p:nvPr>
            <p:ph type="title"/>
          </p:nvPr>
        </p:nvSpPr>
        <p:spPr>
          <a:xfrm>
            <a:off x="311700" y="28827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ru" b="1">
                <a:solidFill>
                  <a:srgbClr val="005438"/>
                </a:solidFill>
              </a:rPr>
              <a:t>РЫНОК</a:t>
            </a:r>
            <a:endParaRPr b="1">
              <a:solidFill>
                <a:srgbClr val="005438"/>
              </a:solidFill>
            </a:endParaRPr>
          </a:p>
        </p:txBody>
      </p:sp>
      <p:sp>
        <p:nvSpPr>
          <p:cNvPr id="123" name="Google Shape;123;p6"/>
          <p:cNvSpPr txBox="1">
            <a:spLocks noGrp="1"/>
          </p:cNvSpPr>
          <p:nvPr>
            <p:ph type="body" idx="1"/>
          </p:nvPr>
        </p:nvSpPr>
        <p:spPr>
          <a:xfrm>
            <a:off x="311699" y="1058125"/>
            <a:ext cx="8520600" cy="4052931"/>
          </a:xfrm>
          <a:prstGeom prst="rect">
            <a:avLst/>
          </a:prstGeom>
          <a:noFill/>
          <a:ln>
            <a:noFill/>
          </a:ln>
        </p:spPr>
        <p:txBody>
          <a:bodyPr spcFirstLastPara="1" wrap="square" lIns="91425" tIns="91425" rIns="91425" bIns="91425" anchor="t" anchorCtr="0">
            <a:normAutofit fontScale="25000" lnSpcReduction="20000"/>
          </a:bodyPr>
          <a:lstStyle/>
          <a:p>
            <a:pPr marL="0" lvl="0" indent="0" algn="ctr" rtl="0">
              <a:lnSpc>
                <a:spcPct val="115000"/>
              </a:lnSpc>
              <a:spcBef>
                <a:spcPts val="0"/>
              </a:spcBef>
              <a:spcAft>
                <a:spcPts val="0"/>
              </a:spcAft>
              <a:buSzPct val="124137"/>
              <a:buNone/>
            </a:pPr>
            <a:r>
              <a:rPr lang="ru" sz="5800" b="1" dirty="0">
                <a:solidFill>
                  <a:srgbClr val="005438"/>
                </a:solidFill>
              </a:rPr>
              <a:t>Внедрение дашборда для ценовой модели компании может привести к следующим экономическим эффектам:</a:t>
            </a:r>
            <a:endParaRPr lang="ru-RU" dirty="0"/>
          </a:p>
          <a:p>
            <a:pPr marL="0" lvl="0" indent="0" algn="l" rtl="0">
              <a:lnSpc>
                <a:spcPct val="115000"/>
              </a:lnSpc>
              <a:spcBef>
                <a:spcPts val="0"/>
              </a:spcBef>
              <a:spcAft>
                <a:spcPts val="0"/>
              </a:spcAft>
              <a:buSzPct val="124137"/>
              <a:buNone/>
            </a:pPr>
            <a:endParaRPr lang="ru-RU" sz="5800" dirty="0">
              <a:solidFill>
                <a:srgbClr val="424242"/>
              </a:solidFill>
            </a:endParaRPr>
          </a:p>
          <a:p>
            <a:pPr marL="1143000" lvl="0" indent="-114300" algn="ctr" rtl="0">
              <a:lnSpc>
                <a:spcPct val="115000"/>
              </a:lnSpc>
              <a:spcBef>
                <a:spcPts val="0"/>
              </a:spcBef>
              <a:spcAft>
                <a:spcPts val="0"/>
              </a:spcAft>
              <a:buSzPct val="124137"/>
              <a:buFont typeface="Arial"/>
              <a:buAutoNum type="arabicPeriod"/>
            </a:pPr>
            <a:r>
              <a:rPr lang="ru-RU" sz="5600" dirty="0">
                <a:solidFill>
                  <a:srgbClr val="424242"/>
                </a:solidFill>
              </a:rPr>
              <a:t> Ускорение и точность принятия решений о ценообразовании благодаря наглядным данным.	</a:t>
            </a:r>
          </a:p>
          <a:p>
            <a:pPr marL="1143000" lvl="0" indent="-114300" algn="ctr" rtl="0">
              <a:lnSpc>
                <a:spcPct val="115000"/>
              </a:lnSpc>
              <a:spcBef>
                <a:spcPts val="0"/>
              </a:spcBef>
              <a:spcAft>
                <a:spcPts val="0"/>
              </a:spcAft>
              <a:buSzPct val="124137"/>
              <a:buFont typeface="Arial"/>
              <a:buAutoNum type="arabicPeriod"/>
            </a:pPr>
            <a:r>
              <a:rPr lang="ru" sz="5600" dirty="0">
                <a:solidFill>
                  <a:srgbClr val="424242"/>
                </a:solidFill>
              </a:rPr>
              <a:t>Возможность анализа влияния цен на спрос на разных торговых площадках для оптимизации ценовой стратегии.</a:t>
            </a:r>
            <a:endParaRPr sz="5600" dirty="0">
              <a:solidFill>
                <a:srgbClr val="424242"/>
              </a:solidFill>
            </a:endParaRPr>
          </a:p>
          <a:p>
            <a:pPr marL="1143000" lvl="0" indent="-114300" algn="ctr" rtl="0">
              <a:lnSpc>
                <a:spcPct val="115000"/>
              </a:lnSpc>
              <a:spcBef>
                <a:spcPts val="0"/>
              </a:spcBef>
              <a:spcAft>
                <a:spcPts val="0"/>
              </a:spcAft>
              <a:buSzPct val="124137"/>
              <a:buFont typeface="Arial"/>
              <a:buAutoNum type="arabicPeriod"/>
            </a:pPr>
            <a:r>
              <a:rPr lang="ru" sz="5600" dirty="0">
                <a:solidFill>
                  <a:srgbClr val="424242"/>
                </a:solidFill>
              </a:rPr>
              <a:t>Снижение затрат за счет автоматизации сбора и анализа данных, позволяющее сосредоточиться на ключевых задачах.</a:t>
            </a:r>
            <a:endParaRPr sz="5600" dirty="0">
              <a:solidFill>
                <a:srgbClr val="424242"/>
              </a:solidFill>
            </a:endParaRPr>
          </a:p>
          <a:p>
            <a:pPr marL="1143000" lvl="0" indent="-114300" algn="ctr" rtl="0">
              <a:lnSpc>
                <a:spcPct val="115000"/>
              </a:lnSpc>
              <a:spcBef>
                <a:spcPts val="0"/>
              </a:spcBef>
              <a:spcAft>
                <a:spcPts val="0"/>
              </a:spcAft>
              <a:buSzPct val="124137"/>
              <a:buFont typeface="Arial"/>
              <a:buAutoNum type="arabicPeriod"/>
            </a:pPr>
            <a:r>
              <a:rPr lang="ru" sz="5600" dirty="0">
                <a:solidFill>
                  <a:srgbClr val="424242"/>
                </a:solidFill>
              </a:rPr>
              <a:t>Увеличение объема продаж через выявление оптимальных ценовых точек.</a:t>
            </a:r>
            <a:endParaRPr sz="5600" dirty="0">
              <a:solidFill>
                <a:srgbClr val="424242"/>
              </a:solidFill>
            </a:endParaRPr>
          </a:p>
          <a:p>
            <a:pPr marL="1143000" lvl="0" indent="-114300" algn="ctr" rtl="0">
              <a:lnSpc>
                <a:spcPct val="115000"/>
              </a:lnSpc>
              <a:spcBef>
                <a:spcPts val="0"/>
              </a:spcBef>
              <a:spcAft>
                <a:spcPts val="0"/>
              </a:spcAft>
              <a:buSzPct val="124137"/>
              <a:buFont typeface="Arial"/>
              <a:buAutoNum type="arabicPeriod"/>
            </a:pPr>
            <a:r>
              <a:rPr lang="ru" sz="5600" dirty="0">
                <a:solidFill>
                  <a:srgbClr val="424242"/>
                </a:solidFill>
              </a:rPr>
              <a:t>Оперативная реакция на изменения в рыночной среде, что помогает предотвратить потерю клиентов.</a:t>
            </a:r>
            <a:endParaRPr sz="5600" dirty="0">
              <a:solidFill>
                <a:srgbClr val="424242"/>
              </a:solidFill>
            </a:endParaRPr>
          </a:p>
          <a:p>
            <a:pPr marL="0" lvl="0" indent="0" algn="l" rtl="0">
              <a:lnSpc>
                <a:spcPct val="115000"/>
              </a:lnSpc>
              <a:spcBef>
                <a:spcPts val="1200"/>
              </a:spcBef>
              <a:spcAft>
                <a:spcPts val="0"/>
              </a:spcAft>
              <a:buSzPct val="124137"/>
              <a:buNone/>
            </a:pPr>
            <a:endParaRPr lang="ru" sz="5600" dirty="0">
              <a:solidFill>
                <a:srgbClr val="424242"/>
              </a:solidFill>
            </a:endParaRPr>
          </a:p>
          <a:p>
            <a:pPr marL="0" lvl="0" indent="0" algn="ctr" rtl="0">
              <a:lnSpc>
                <a:spcPct val="115000"/>
              </a:lnSpc>
              <a:spcBef>
                <a:spcPts val="1200"/>
              </a:spcBef>
              <a:spcAft>
                <a:spcPts val="0"/>
              </a:spcAft>
              <a:buSzPct val="124137"/>
              <a:buNone/>
            </a:pPr>
            <a:r>
              <a:rPr lang="ru" sz="5600" dirty="0">
                <a:solidFill>
                  <a:srgbClr val="424242"/>
                </a:solidFill>
              </a:rPr>
              <a:t>Таким образом мы считаем, что внедрение дашборда увеличит доход за счет адаптации цен под каждую торговую площадку и снизит затраты на трудозатраты.</a:t>
            </a:r>
            <a:endParaRPr sz="5600" dirty="0">
              <a:solidFill>
                <a:srgbClr val="424242"/>
              </a:solidFill>
            </a:endParaRPr>
          </a:p>
          <a:p>
            <a:pPr marL="0" lvl="0" indent="0" algn="l" rtl="0">
              <a:lnSpc>
                <a:spcPct val="115000"/>
              </a:lnSpc>
              <a:spcBef>
                <a:spcPts val="1200"/>
              </a:spcBef>
              <a:spcAft>
                <a:spcPts val="0"/>
              </a:spcAft>
              <a:buSzPct val="127478"/>
              <a:buNone/>
            </a:pPr>
            <a:endParaRPr sz="5648" dirty="0">
              <a:solidFill>
                <a:srgbClr val="424242"/>
              </a:solidFill>
            </a:endParaRPr>
          </a:p>
          <a:p>
            <a:pPr marL="0" lvl="0" indent="0" algn="l" rtl="0">
              <a:lnSpc>
                <a:spcPct val="115000"/>
              </a:lnSpc>
              <a:spcBef>
                <a:spcPts val="1200"/>
              </a:spcBef>
              <a:spcAft>
                <a:spcPts val="0"/>
              </a:spcAft>
              <a:buClr>
                <a:schemeClr val="dk1"/>
              </a:buClr>
              <a:buSzPts val="275"/>
              <a:buFont typeface="Arial"/>
              <a:buNone/>
            </a:pPr>
            <a:endParaRPr sz="6448" dirty="0">
              <a:solidFill>
                <a:srgbClr val="424242"/>
              </a:solidFill>
            </a:endParaRPr>
          </a:p>
          <a:p>
            <a:pPr marL="0" lvl="0" indent="0" algn="l" rtl="0">
              <a:lnSpc>
                <a:spcPct val="115000"/>
              </a:lnSpc>
              <a:spcBef>
                <a:spcPts val="1200"/>
              </a:spcBef>
              <a:spcAft>
                <a:spcPts val="1200"/>
              </a:spcAft>
              <a:buSzPts val="1800"/>
              <a:buNone/>
            </a:pPr>
            <a:endParaRPr dirty="0">
              <a:solidFill>
                <a:srgbClr val="424242"/>
              </a:solidFill>
            </a:endParaRPr>
          </a:p>
        </p:txBody>
      </p:sp>
      <p:cxnSp>
        <p:nvCxnSpPr>
          <p:cNvPr id="124" name="Google Shape;124;p6"/>
          <p:cNvCxnSpPr/>
          <p:nvPr/>
        </p:nvCxnSpPr>
        <p:spPr>
          <a:xfrm>
            <a:off x="390525" y="860975"/>
            <a:ext cx="8441775" cy="0"/>
          </a:xfrm>
          <a:prstGeom prst="straightConnector1">
            <a:avLst/>
          </a:prstGeom>
          <a:noFill/>
          <a:ln w="28575" cap="flat" cmpd="sng">
            <a:solidFill>
              <a:srgbClr val="006E4A"/>
            </a:solidFill>
            <a:prstDash val="solid"/>
            <a:round/>
            <a:headEnd type="none" w="sm" len="sm"/>
            <a:tailEnd type="none" w="sm" len="sm"/>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Google Shape;129;p7" descr="Изображение выглядит как растение, лист&#10;&#10;Автоматически созданное описание"/>
          <p:cNvPicPr preferRelativeResize="0"/>
          <p:nvPr/>
        </p:nvPicPr>
        <p:blipFill rotWithShape="1">
          <a:blip r:embed="rId3">
            <a:alphaModFix amt="20000"/>
          </a:blip>
          <a:srcRect/>
          <a:stretch/>
        </p:blipFill>
        <p:spPr>
          <a:xfrm>
            <a:off x="-143520" y="-968566"/>
            <a:ext cx="9431039" cy="6288373"/>
          </a:xfrm>
          <a:prstGeom prst="rect">
            <a:avLst/>
          </a:prstGeom>
          <a:noFill/>
          <a:ln>
            <a:noFill/>
          </a:ln>
        </p:spPr>
      </p:pic>
      <p:sp>
        <p:nvSpPr>
          <p:cNvPr id="130" name="Google Shape;130;p7"/>
          <p:cNvSpPr txBox="1"/>
          <p:nvPr/>
        </p:nvSpPr>
        <p:spPr>
          <a:xfrm>
            <a:off x="103861" y="0"/>
            <a:ext cx="30000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ru" sz="2400" b="1" i="0" u="none" strike="noStrike" cap="none">
                <a:solidFill>
                  <a:srgbClr val="005438"/>
                </a:solidFill>
                <a:latin typeface="Arial"/>
                <a:ea typeface="Arial"/>
                <a:cs typeface="Arial"/>
                <a:sym typeface="Arial"/>
              </a:rPr>
              <a:t>КОМАНДА</a:t>
            </a:r>
            <a:endParaRPr sz="1400" b="0" i="0" u="none" strike="noStrike" cap="none">
              <a:solidFill>
                <a:srgbClr val="005438"/>
              </a:solidFill>
              <a:latin typeface="Arial"/>
              <a:ea typeface="Arial"/>
              <a:cs typeface="Arial"/>
              <a:sym typeface="Arial"/>
            </a:endParaRPr>
          </a:p>
        </p:txBody>
      </p:sp>
      <p:pic>
        <p:nvPicPr>
          <p:cNvPr id="131" name="Google Shape;131;p7" descr="Изображение выглядит как черно-белый&#10;&#10;Автоматически созданное описание с низким доверительным уровнем"/>
          <p:cNvPicPr preferRelativeResize="0"/>
          <p:nvPr/>
        </p:nvPicPr>
        <p:blipFill rotWithShape="1">
          <a:blip r:embed="rId4">
            <a:alphaModFix/>
          </a:blip>
          <a:srcRect/>
          <a:stretch/>
        </p:blipFill>
        <p:spPr>
          <a:xfrm rot="3920136">
            <a:off x="6181927" y="333092"/>
            <a:ext cx="3647446" cy="3647446"/>
          </a:xfrm>
          <a:prstGeom prst="rect">
            <a:avLst/>
          </a:prstGeom>
          <a:noFill/>
          <a:ln>
            <a:noFill/>
          </a:ln>
        </p:spPr>
      </p:pic>
      <p:pic>
        <p:nvPicPr>
          <p:cNvPr id="132" name="Google Shape;132;p7" descr="Изображение выглядит как черно-белый&#10;&#10;Автоматически созданное описание с низким доверительным уровнем"/>
          <p:cNvPicPr preferRelativeResize="0"/>
          <p:nvPr/>
        </p:nvPicPr>
        <p:blipFill rotWithShape="1">
          <a:blip r:embed="rId4">
            <a:alphaModFix/>
          </a:blip>
          <a:srcRect/>
          <a:stretch/>
        </p:blipFill>
        <p:spPr>
          <a:xfrm rot="9006079">
            <a:off x="4086684" y="1234645"/>
            <a:ext cx="3647446" cy="3647446"/>
          </a:xfrm>
          <a:prstGeom prst="rect">
            <a:avLst/>
          </a:prstGeom>
          <a:noFill/>
          <a:ln>
            <a:noFill/>
          </a:ln>
        </p:spPr>
      </p:pic>
      <p:pic>
        <p:nvPicPr>
          <p:cNvPr id="133" name="Google Shape;133;p7" descr="Изображение выглядит как черно-белый&#10;&#10;Автоматически созданное описание с низким доверительным уровнем"/>
          <p:cNvPicPr preferRelativeResize="0"/>
          <p:nvPr/>
        </p:nvPicPr>
        <p:blipFill rotWithShape="1">
          <a:blip r:embed="rId4">
            <a:alphaModFix/>
          </a:blip>
          <a:srcRect/>
          <a:stretch/>
        </p:blipFill>
        <p:spPr>
          <a:xfrm rot="3920136">
            <a:off x="1859637" y="295677"/>
            <a:ext cx="3647446" cy="3647446"/>
          </a:xfrm>
          <a:prstGeom prst="rect">
            <a:avLst/>
          </a:prstGeom>
          <a:noFill/>
          <a:ln>
            <a:noFill/>
          </a:ln>
        </p:spPr>
      </p:pic>
      <p:pic>
        <p:nvPicPr>
          <p:cNvPr id="134" name="Google Shape;134;p7" descr="Изображение выглядит как черно-белый&#10;&#10;Автоматически созданное описание с низким доверительным уровнем"/>
          <p:cNvPicPr preferRelativeResize="0"/>
          <p:nvPr/>
        </p:nvPicPr>
        <p:blipFill rotWithShape="1">
          <a:blip r:embed="rId4">
            <a:alphaModFix/>
          </a:blip>
          <a:srcRect/>
          <a:stretch/>
        </p:blipFill>
        <p:spPr>
          <a:xfrm rot="-1213691">
            <a:off x="-557990" y="1187979"/>
            <a:ext cx="3647446" cy="3647446"/>
          </a:xfrm>
          <a:prstGeom prst="rect">
            <a:avLst/>
          </a:prstGeom>
          <a:noFill/>
          <a:ln>
            <a:noFill/>
          </a:ln>
        </p:spPr>
      </p:pic>
      <p:grpSp>
        <p:nvGrpSpPr>
          <p:cNvPr id="135" name="Google Shape;135;p7"/>
          <p:cNvGrpSpPr/>
          <p:nvPr/>
        </p:nvGrpSpPr>
        <p:grpSpPr>
          <a:xfrm>
            <a:off x="283725" y="554088"/>
            <a:ext cx="8860275" cy="4256312"/>
            <a:chOff x="283725" y="554088"/>
            <a:chExt cx="8860275" cy="4256312"/>
          </a:xfrm>
        </p:grpSpPr>
        <p:sp>
          <p:nvSpPr>
            <p:cNvPr id="136" name="Google Shape;136;p7"/>
            <p:cNvSpPr txBox="1"/>
            <p:nvPr/>
          </p:nvSpPr>
          <p:spPr>
            <a:xfrm>
              <a:off x="2457213" y="554088"/>
              <a:ext cx="2276700" cy="628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ru" sz="1600" b="0" i="0" u="none" strike="noStrike" cap="none">
                  <a:solidFill>
                    <a:srgbClr val="424242"/>
                  </a:solidFill>
                  <a:latin typeface="Times New Roman"/>
                  <a:ea typeface="Times New Roman"/>
                  <a:cs typeface="Times New Roman"/>
                  <a:sym typeface="Times New Roman"/>
                </a:rPr>
                <a:t>Хоружая Алина – </a:t>
              </a:r>
              <a:endParaRPr sz="1600" b="0" i="0" u="none" strike="noStrike" cap="none">
                <a:solidFill>
                  <a:srgbClr val="424242"/>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600"/>
                <a:buFont typeface="Arial"/>
                <a:buNone/>
              </a:pPr>
              <a:r>
                <a:rPr lang="ru" sz="1600" b="0" i="0" u="none" strike="noStrike" cap="none">
                  <a:solidFill>
                    <a:srgbClr val="424242"/>
                  </a:solidFill>
                  <a:latin typeface="Times New Roman"/>
                  <a:ea typeface="Times New Roman"/>
                  <a:cs typeface="Times New Roman"/>
                  <a:sym typeface="Times New Roman"/>
                </a:rPr>
                <a:t>критик</a:t>
              </a:r>
              <a:endParaRPr sz="1600" b="0" i="0" u="none" strike="noStrike" cap="none">
                <a:solidFill>
                  <a:srgbClr val="424242"/>
                </a:solidFill>
                <a:latin typeface="Times New Roman"/>
                <a:ea typeface="Times New Roman"/>
                <a:cs typeface="Times New Roman"/>
                <a:sym typeface="Times New Roman"/>
              </a:endParaRPr>
            </a:p>
          </p:txBody>
        </p:sp>
        <p:sp>
          <p:nvSpPr>
            <p:cNvPr id="137" name="Google Shape;137;p7"/>
            <p:cNvSpPr txBox="1"/>
            <p:nvPr/>
          </p:nvSpPr>
          <p:spPr>
            <a:xfrm>
              <a:off x="283725" y="3955400"/>
              <a:ext cx="2078400" cy="855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ru" sz="1600" b="0" i="0" u="none" strike="noStrike" cap="none">
                  <a:solidFill>
                    <a:srgbClr val="424242"/>
                  </a:solidFill>
                  <a:latin typeface="Times New Roman"/>
                  <a:ea typeface="Times New Roman"/>
                  <a:cs typeface="Times New Roman"/>
                  <a:sym typeface="Times New Roman"/>
                </a:rPr>
                <a:t>Епифанов Даниил – </a:t>
              </a:r>
              <a:endParaRPr sz="1600" b="0" i="0" u="none" strike="noStrike" cap="none">
                <a:solidFill>
                  <a:srgbClr val="424242"/>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600"/>
                <a:buFont typeface="Arial"/>
                <a:buNone/>
              </a:pPr>
              <a:r>
                <a:rPr lang="ru" sz="1600" b="0" i="0" u="none" strike="noStrike" cap="none">
                  <a:solidFill>
                    <a:srgbClr val="424242"/>
                  </a:solidFill>
                  <a:latin typeface="Times New Roman"/>
                  <a:ea typeface="Times New Roman"/>
                  <a:cs typeface="Times New Roman"/>
                  <a:sym typeface="Times New Roman"/>
                </a:rPr>
                <a:t>лидер</a:t>
              </a:r>
              <a:endParaRPr sz="1600" b="0" i="0" u="none" strike="noStrike" cap="none">
                <a:solidFill>
                  <a:srgbClr val="424242"/>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600"/>
                <a:buFont typeface="Arial"/>
                <a:buNone/>
              </a:pPr>
              <a:r>
                <a:rPr lang="ru" sz="1600" b="0" i="0" u="none" strike="noStrike" cap="none">
                  <a:solidFill>
                    <a:srgbClr val="424242"/>
                  </a:solidFill>
                  <a:uFill>
                    <a:noFill/>
                  </a:uFill>
                  <a:latin typeface="Times New Roman"/>
                  <a:ea typeface="Times New Roman"/>
                  <a:cs typeface="Times New Roman"/>
                  <a:sym typeface="Times New Roman"/>
                  <a:hlinkClick r:id="rId5">
                    <a:extLst>
                      <a:ext uri="{A12FA001-AC4F-418D-AE19-62706E023703}">
                        <ahyp:hlinkClr xmlns:ahyp="http://schemas.microsoft.com/office/drawing/2018/hyperlinkcolor" val="tx"/>
                      </a:ext>
                    </a:extLst>
                  </a:hlinkClick>
                </a:rPr>
                <a:t>depifanov@sfedu.ru</a:t>
              </a:r>
              <a:endParaRPr sz="1600" b="0" i="0" u="none" strike="noStrike" cap="none">
                <a:solidFill>
                  <a:srgbClr val="424242"/>
                </a:solidFill>
                <a:latin typeface="Times New Roman"/>
                <a:ea typeface="Times New Roman"/>
                <a:cs typeface="Times New Roman"/>
                <a:sym typeface="Times New Roman"/>
              </a:endParaRPr>
            </a:p>
          </p:txBody>
        </p:sp>
        <p:sp>
          <p:nvSpPr>
            <p:cNvPr id="138" name="Google Shape;138;p7"/>
            <p:cNvSpPr txBox="1"/>
            <p:nvPr/>
          </p:nvSpPr>
          <p:spPr>
            <a:xfrm>
              <a:off x="6867300" y="554100"/>
              <a:ext cx="2276700" cy="628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ru" sz="1600" b="0" i="0" u="none" strike="noStrike" cap="none">
                  <a:solidFill>
                    <a:srgbClr val="424242"/>
                  </a:solidFill>
                  <a:latin typeface="Times New Roman"/>
                  <a:ea typeface="Times New Roman"/>
                  <a:cs typeface="Times New Roman"/>
                  <a:sym typeface="Times New Roman"/>
                </a:rPr>
                <a:t>Панфилов Артём – </a:t>
              </a:r>
              <a:endParaRPr sz="1600" b="0" i="0" u="none" strike="noStrike" cap="none">
                <a:solidFill>
                  <a:srgbClr val="424242"/>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600"/>
                <a:buFont typeface="Arial"/>
                <a:buNone/>
              </a:pPr>
              <a:r>
                <a:rPr lang="ru" sz="1600" b="0" i="0" u="none" strike="noStrike" cap="none">
                  <a:solidFill>
                    <a:srgbClr val="424242"/>
                  </a:solidFill>
                  <a:latin typeface="Times New Roman"/>
                  <a:ea typeface="Times New Roman"/>
                  <a:cs typeface="Times New Roman"/>
                  <a:sym typeface="Times New Roman"/>
                </a:rPr>
                <a:t>аналитик</a:t>
              </a:r>
              <a:endParaRPr sz="1600" b="0" i="0" u="none" strike="noStrike" cap="none">
                <a:solidFill>
                  <a:srgbClr val="424242"/>
                </a:solidFill>
                <a:latin typeface="Times New Roman"/>
                <a:ea typeface="Times New Roman"/>
                <a:cs typeface="Times New Roman"/>
                <a:sym typeface="Times New Roman"/>
              </a:endParaRPr>
            </a:p>
          </p:txBody>
        </p:sp>
        <p:pic>
          <p:nvPicPr>
            <p:cNvPr id="139" name="Google Shape;139;p7"/>
            <p:cNvPicPr preferRelativeResize="0"/>
            <p:nvPr/>
          </p:nvPicPr>
          <p:blipFill rotWithShape="1">
            <a:blip r:embed="rId6">
              <a:alphaModFix/>
            </a:blip>
            <a:srcRect/>
            <a:stretch/>
          </p:blipFill>
          <p:spPr>
            <a:xfrm>
              <a:off x="2662100" y="1182911"/>
              <a:ext cx="1866950" cy="1873000"/>
            </a:xfrm>
            <a:prstGeom prst="rect">
              <a:avLst/>
            </a:prstGeom>
            <a:noFill/>
            <a:ln>
              <a:noFill/>
            </a:ln>
          </p:spPr>
        </p:pic>
        <p:pic>
          <p:nvPicPr>
            <p:cNvPr id="140" name="Google Shape;140;p7"/>
            <p:cNvPicPr preferRelativeResize="0"/>
            <p:nvPr/>
          </p:nvPicPr>
          <p:blipFill rotWithShape="1">
            <a:blip r:embed="rId7">
              <a:alphaModFix/>
            </a:blip>
            <a:srcRect/>
            <a:stretch/>
          </p:blipFill>
          <p:spPr>
            <a:xfrm>
              <a:off x="331500" y="2088450"/>
              <a:ext cx="1866950" cy="1866950"/>
            </a:xfrm>
            <a:prstGeom prst="rect">
              <a:avLst/>
            </a:prstGeom>
            <a:noFill/>
            <a:ln>
              <a:noFill/>
            </a:ln>
          </p:spPr>
        </p:pic>
        <p:pic>
          <p:nvPicPr>
            <p:cNvPr id="141" name="Google Shape;141;p7"/>
            <p:cNvPicPr preferRelativeResize="0"/>
            <p:nvPr/>
          </p:nvPicPr>
          <p:blipFill rotWithShape="1">
            <a:blip r:embed="rId8">
              <a:alphaModFix/>
            </a:blip>
            <a:srcRect/>
            <a:stretch/>
          </p:blipFill>
          <p:spPr>
            <a:xfrm>
              <a:off x="4873625" y="2088450"/>
              <a:ext cx="1866951" cy="1866951"/>
            </a:xfrm>
            <a:prstGeom prst="rect">
              <a:avLst/>
            </a:prstGeom>
            <a:noFill/>
            <a:ln>
              <a:noFill/>
            </a:ln>
          </p:spPr>
        </p:pic>
        <p:sp>
          <p:nvSpPr>
            <p:cNvPr id="142" name="Google Shape;142;p7"/>
            <p:cNvSpPr txBox="1"/>
            <p:nvPr/>
          </p:nvSpPr>
          <p:spPr>
            <a:xfrm>
              <a:off x="4668750" y="3955400"/>
              <a:ext cx="2276700" cy="649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ru" sz="1600" b="0" i="0" u="none" strike="noStrike" cap="none">
                  <a:solidFill>
                    <a:srgbClr val="424242"/>
                  </a:solidFill>
                  <a:latin typeface="Times New Roman"/>
                  <a:ea typeface="Times New Roman"/>
                  <a:cs typeface="Times New Roman"/>
                  <a:sym typeface="Times New Roman"/>
                </a:rPr>
                <a:t>Аверкиева Мария – </a:t>
              </a:r>
              <a:endParaRPr sz="1600" b="0" i="0" u="none" strike="noStrike" cap="none">
                <a:solidFill>
                  <a:srgbClr val="424242"/>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600"/>
                <a:buFont typeface="Arial"/>
                <a:buNone/>
              </a:pPr>
              <a:r>
                <a:rPr lang="ru" sz="1600" b="0" i="0" u="none" strike="noStrike" cap="none">
                  <a:solidFill>
                    <a:srgbClr val="424242"/>
                  </a:solidFill>
                  <a:latin typeface="Times New Roman"/>
                  <a:ea typeface="Times New Roman"/>
                  <a:cs typeface="Times New Roman"/>
                  <a:sym typeface="Times New Roman"/>
                </a:rPr>
                <a:t>идейный вдохновитель</a:t>
              </a:r>
              <a:endParaRPr sz="1600" b="0" i="0" u="none" strike="noStrike" cap="none">
                <a:solidFill>
                  <a:srgbClr val="424242"/>
                </a:solidFill>
                <a:latin typeface="Times New Roman"/>
                <a:ea typeface="Times New Roman"/>
                <a:cs typeface="Times New Roman"/>
                <a:sym typeface="Times New Roman"/>
              </a:endParaRPr>
            </a:p>
          </p:txBody>
        </p:sp>
        <p:pic>
          <p:nvPicPr>
            <p:cNvPr id="143" name="Google Shape;143;p7"/>
            <p:cNvPicPr preferRelativeResize="0"/>
            <p:nvPr/>
          </p:nvPicPr>
          <p:blipFill rotWithShape="1">
            <a:blip r:embed="rId9">
              <a:alphaModFix/>
            </a:blip>
            <a:srcRect/>
            <a:stretch/>
          </p:blipFill>
          <p:spPr>
            <a:xfrm>
              <a:off x="7072175" y="1185925"/>
              <a:ext cx="1866950" cy="1866950"/>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8" descr="Изображение выглядит как растение, лист&#10;&#10;Автоматически созданное описание"/>
          <p:cNvPicPr preferRelativeResize="0"/>
          <p:nvPr/>
        </p:nvPicPr>
        <p:blipFill rotWithShape="1">
          <a:blip r:embed="rId3">
            <a:alphaModFix amt="20000"/>
          </a:blip>
          <a:srcRect/>
          <a:stretch/>
        </p:blipFill>
        <p:spPr>
          <a:xfrm>
            <a:off x="-143520" y="-968566"/>
            <a:ext cx="9431039" cy="6288373"/>
          </a:xfrm>
          <a:prstGeom prst="rect">
            <a:avLst/>
          </a:prstGeom>
          <a:noFill/>
          <a:ln>
            <a:noFill/>
          </a:ln>
        </p:spPr>
      </p:pic>
      <p:sp>
        <p:nvSpPr>
          <p:cNvPr id="149" name="Google Shape;149;p8"/>
          <p:cNvSpPr txBox="1"/>
          <p:nvPr/>
        </p:nvSpPr>
        <p:spPr>
          <a:xfrm>
            <a:off x="103861" y="0"/>
            <a:ext cx="30000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ru" sz="2400" b="1" i="0" u="none" strike="noStrike" cap="none">
                <a:solidFill>
                  <a:srgbClr val="005438"/>
                </a:solidFill>
                <a:latin typeface="Arial"/>
                <a:ea typeface="Arial"/>
                <a:cs typeface="Arial"/>
                <a:sym typeface="Arial"/>
              </a:rPr>
              <a:t>КОМАНДА</a:t>
            </a:r>
            <a:endParaRPr sz="1400" b="0" i="0" u="none" strike="noStrike" cap="none">
              <a:solidFill>
                <a:srgbClr val="005438"/>
              </a:solidFill>
              <a:latin typeface="Arial"/>
              <a:ea typeface="Arial"/>
              <a:cs typeface="Arial"/>
              <a:sym typeface="Arial"/>
            </a:endParaRPr>
          </a:p>
        </p:txBody>
      </p:sp>
      <p:pic>
        <p:nvPicPr>
          <p:cNvPr id="150" name="Google Shape;150;p8" descr="Изображение выглядит как черно-белый&#10;&#10;Автоматически созданное описание с низким доверительным уровнем"/>
          <p:cNvPicPr preferRelativeResize="0"/>
          <p:nvPr/>
        </p:nvPicPr>
        <p:blipFill rotWithShape="1">
          <a:blip r:embed="rId4">
            <a:alphaModFix/>
          </a:blip>
          <a:srcRect/>
          <a:stretch/>
        </p:blipFill>
        <p:spPr>
          <a:xfrm rot="3920136">
            <a:off x="6181927" y="333092"/>
            <a:ext cx="3647446" cy="3647446"/>
          </a:xfrm>
          <a:prstGeom prst="rect">
            <a:avLst/>
          </a:prstGeom>
          <a:noFill/>
          <a:ln>
            <a:noFill/>
          </a:ln>
        </p:spPr>
      </p:pic>
      <p:pic>
        <p:nvPicPr>
          <p:cNvPr id="151" name="Google Shape;151;p8" descr="Изображение выглядит как черно-белый&#10;&#10;Автоматически созданное описание с низким доверительным уровнем"/>
          <p:cNvPicPr preferRelativeResize="0"/>
          <p:nvPr/>
        </p:nvPicPr>
        <p:blipFill rotWithShape="1">
          <a:blip r:embed="rId4">
            <a:alphaModFix/>
          </a:blip>
          <a:srcRect/>
          <a:stretch/>
        </p:blipFill>
        <p:spPr>
          <a:xfrm rot="9006079">
            <a:off x="4086684" y="1234645"/>
            <a:ext cx="3647446" cy="3647446"/>
          </a:xfrm>
          <a:prstGeom prst="rect">
            <a:avLst/>
          </a:prstGeom>
          <a:noFill/>
          <a:ln>
            <a:noFill/>
          </a:ln>
        </p:spPr>
      </p:pic>
      <p:pic>
        <p:nvPicPr>
          <p:cNvPr id="152" name="Google Shape;152;p8" descr="Изображение выглядит как черно-белый&#10;&#10;Автоматически созданное описание с низким доверительным уровнем"/>
          <p:cNvPicPr preferRelativeResize="0"/>
          <p:nvPr/>
        </p:nvPicPr>
        <p:blipFill rotWithShape="1">
          <a:blip r:embed="rId4">
            <a:alphaModFix/>
          </a:blip>
          <a:srcRect/>
          <a:stretch/>
        </p:blipFill>
        <p:spPr>
          <a:xfrm rot="3920136">
            <a:off x="1859637" y="295677"/>
            <a:ext cx="3647446" cy="3647446"/>
          </a:xfrm>
          <a:prstGeom prst="rect">
            <a:avLst/>
          </a:prstGeom>
          <a:noFill/>
          <a:ln>
            <a:noFill/>
          </a:ln>
        </p:spPr>
      </p:pic>
      <p:pic>
        <p:nvPicPr>
          <p:cNvPr id="153" name="Google Shape;153;p8" descr="Изображение выглядит как черно-белый&#10;&#10;Автоматически созданное описание с низким доверительным уровнем"/>
          <p:cNvPicPr preferRelativeResize="0"/>
          <p:nvPr/>
        </p:nvPicPr>
        <p:blipFill rotWithShape="1">
          <a:blip r:embed="rId4">
            <a:alphaModFix/>
          </a:blip>
          <a:srcRect/>
          <a:stretch/>
        </p:blipFill>
        <p:spPr>
          <a:xfrm rot="-1213691">
            <a:off x="-557990" y="1187979"/>
            <a:ext cx="3647446" cy="3647446"/>
          </a:xfrm>
          <a:prstGeom prst="rect">
            <a:avLst/>
          </a:prstGeom>
          <a:noFill/>
          <a:ln>
            <a:noFill/>
          </a:ln>
        </p:spPr>
      </p:pic>
      <p:grpSp>
        <p:nvGrpSpPr>
          <p:cNvPr id="154" name="Google Shape;154;p8"/>
          <p:cNvGrpSpPr/>
          <p:nvPr/>
        </p:nvGrpSpPr>
        <p:grpSpPr>
          <a:xfrm>
            <a:off x="-31934" y="554100"/>
            <a:ext cx="9144075" cy="4116350"/>
            <a:chOff x="0" y="533100"/>
            <a:chExt cx="9144075" cy="4116350"/>
          </a:xfrm>
        </p:grpSpPr>
        <p:sp>
          <p:nvSpPr>
            <p:cNvPr id="155" name="Google Shape;155;p8"/>
            <p:cNvSpPr txBox="1"/>
            <p:nvPr/>
          </p:nvSpPr>
          <p:spPr>
            <a:xfrm>
              <a:off x="2445825" y="533100"/>
              <a:ext cx="2299500" cy="649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ru" sz="1600" b="0" i="0" u="none" strike="noStrike" cap="none">
                  <a:solidFill>
                    <a:srgbClr val="424242"/>
                  </a:solidFill>
                  <a:latin typeface="Times New Roman"/>
                  <a:ea typeface="Times New Roman"/>
                  <a:cs typeface="Times New Roman"/>
                  <a:sym typeface="Times New Roman"/>
                </a:rPr>
                <a:t>Белоусов Михаил – </a:t>
              </a:r>
              <a:endParaRPr sz="1600" b="0" i="0" u="none" strike="noStrike" cap="none">
                <a:solidFill>
                  <a:srgbClr val="424242"/>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600"/>
                <a:buFont typeface="Arial"/>
                <a:buNone/>
              </a:pPr>
              <a:r>
                <a:rPr lang="ru" sz="1600" b="0" i="0" u="none" strike="noStrike" cap="none">
                  <a:solidFill>
                    <a:srgbClr val="424242"/>
                  </a:solidFill>
                  <a:latin typeface="Times New Roman"/>
                  <a:ea typeface="Times New Roman"/>
                  <a:cs typeface="Times New Roman"/>
                  <a:sym typeface="Times New Roman"/>
                </a:rPr>
                <a:t>исследователь ресурсов</a:t>
              </a:r>
              <a:endParaRPr sz="1600" b="0" i="0" u="none" strike="noStrike" cap="none">
                <a:solidFill>
                  <a:srgbClr val="424242"/>
                </a:solidFill>
                <a:latin typeface="Times New Roman"/>
                <a:ea typeface="Times New Roman"/>
                <a:cs typeface="Times New Roman"/>
                <a:sym typeface="Times New Roman"/>
              </a:endParaRPr>
            </a:p>
          </p:txBody>
        </p:sp>
        <p:sp>
          <p:nvSpPr>
            <p:cNvPr id="156" name="Google Shape;156;p8"/>
            <p:cNvSpPr txBox="1"/>
            <p:nvPr/>
          </p:nvSpPr>
          <p:spPr>
            <a:xfrm>
              <a:off x="4598175" y="3999650"/>
              <a:ext cx="2593800" cy="649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ru" sz="1600" b="0" i="0" u="none" strike="noStrike" cap="none">
                  <a:solidFill>
                    <a:srgbClr val="424242"/>
                  </a:solidFill>
                  <a:latin typeface="Times New Roman"/>
                  <a:ea typeface="Times New Roman"/>
                  <a:cs typeface="Times New Roman"/>
                  <a:sym typeface="Times New Roman"/>
                </a:rPr>
                <a:t>Застрожников Даниил – </a:t>
              </a:r>
              <a:endParaRPr sz="1600" b="0" i="0" u="none" strike="noStrike" cap="none">
                <a:solidFill>
                  <a:srgbClr val="424242"/>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600"/>
                <a:buFont typeface="Arial"/>
                <a:buNone/>
              </a:pPr>
              <a:r>
                <a:rPr lang="ru" sz="1600" b="0" i="0" u="none" strike="noStrike" cap="none">
                  <a:solidFill>
                    <a:srgbClr val="424242"/>
                  </a:solidFill>
                  <a:latin typeface="Times New Roman"/>
                  <a:ea typeface="Times New Roman"/>
                  <a:cs typeface="Times New Roman"/>
                  <a:sym typeface="Times New Roman"/>
                </a:rPr>
                <a:t>исполнитель-программист</a:t>
              </a:r>
              <a:endParaRPr sz="1600" b="0" i="0" u="none" strike="noStrike" cap="none">
                <a:solidFill>
                  <a:srgbClr val="424242"/>
                </a:solidFill>
                <a:latin typeface="Times New Roman"/>
                <a:ea typeface="Times New Roman"/>
                <a:cs typeface="Times New Roman"/>
                <a:sym typeface="Times New Roman"/>
              </a:endParaRPr>
            </a:p>
          </p:txBody>
        </p:sp>
        <p:sp>
          <p:nvSpPr>
            <p:cNvPr id="157" name="Google Shape;157;p8"/>
            <p:cNvSpPr txBox="1"/>
            <p:nvPr/>
          </p:nvSpPr>
          <p:spPr>
            <a:xfrm>
              <a:off x="6962475" y="533100"/>
              <a:ext cx="2181600" cy="649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ru" sz="1600" b="0" i="0" u="none" strike="noStrike" cap="none">
                  <a:solidFill>
                    <a:srgbClr val="424242"/>
                  </a:solidFill>
                  <a:latin typeface="Times New Roman"/>
                  <a:ea typeface="Times New Roman"/>
                  <a:cs typeface="Times New Roman"/>
                  <a:sym typeface="Times New Roman"/>
                </a:rPr>
                <a:t>Гилькаров Георгий – </a:t>
              </a:r>
              <a:endParaRPr sz="1600" b="0" i="0" u="none" strike="noStrike" cap="none">
                <a:solidFill>
                  <a:srgbClr val="424242"/>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600"/>
                <a:buFont typeface="Arial"/>
                <a:buNone/>
              </a:pPr>
              <a:r>
                <a:rPr lang="ru" sz="1600" b="0" i="0" u="none" strike="noStrike" cap="none">
                  <a:solidFill>
                    <a:srgbClr val="424242"/>
                  </a:solidFill>
                  <a:latin typeface="Times New Roman"/>
                  <a:ea typeface="Times New Roman"/>
                  <a:cs typeface="Times New Roman"/>
                  <a:sym typeface="Times New Roman"/>
                </a:rPr>
                <a:t>стратег</a:t>
              </a:r>
              <a:endParaRPr sz="1600" b="0" i="0" u="none" strike="noStrike" cap="none">
                <a:solidFill>
                  <a:srgbClr val="424242"/>
                </a:solidFill>
                <a:latin typeface="Times New Roman"/>
                <a:ea typeface="Times New Roman"/>
                <a:cs typeface="Times New Roman"/>
                <a:sym typeface="Times New Roman"/>
              </a:endParaRPr>
            </a:p>
          </p:txBody>
        </p:sp>
        <p:sp>
          <p:nvSpPr>
            <p:cNvPr id="158" name="Google Shape;158;p8"/>
            <p:cNvSpPr txBox="1"/>
            <p:nvPr/>
          </p:nvSpPr>
          <p:spPr>
            <a:xfrm>
              <a:off x="0" y="3999650"/>
              <a:ext cx="2728500" cy="649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ru" sz="1600" b="0" i="0" u="none" strike="noStrike" cap="none">
                  <a:solidFill>
                    <a:srgbClr val="424242"/>
                  </a:solidFill>
                  <a:latin typeface="Times New Roman"/>
                  <a:ea typeface="Times New Roman"/>
                  <a:cs typeface="Times New Roman"/>
                  <a:sym typeface="Times New Roman"/>
                </a:rPr>
                <a:t>Родина Екатерина – </a:t>
              </a:r>
              <a:endParaRPr sz="1600" b="0" i="0" u="none" strike="noStrike" cap="none">
                <a:solidFill>
                  <a:srgbClr val="424242"/>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600"/>
                <a:buFont typeface="Arial"/>
                <a:buNone/>
              </a:pPr>
              <a:r>
                <a:rPr lang="ru" sz="1600" b="0" i="0" u="none" strike="noStrike" cap="none">
                  <a:solidFill>
                    <a:srgbClr val="424242"/>
                  </a:solidFill>
                  <a:latin typeface="Times New Roman"/>
                  <a:ea typeface="Times New Roman"/>
                  <a:cs typeface="Times New Roman"/>
                  <a:sym typeface="Times New Roman"/>
                </a:rPr>
                <a:t>координатор</a:t>
              </a:r>
              <a:endParaRPr sz="1600" b="0" i="0" u="none" strike="noStrike" cap="none">
                <a:solidFill>
                  <a:srgbClr val="424242"/>
                </a:solidFill>
                <a:latin typeface="Times New Roman"/>
                <a:ea typeface="Times New Roman"/>
                <a:cs typeface="Times New Roman"/>
                <a:sym typeface="Times New Roman"/>
              </a:endParaRPr>
            </a:p>
          </p:txBody>
        </p:sp>
        <p:pic>
          <p:nvPicPr>
            <p:cNvPr id="159" name="Google Shape;159;p8"/>
            <p:cNvPicPr preferRelativeResize="0"/>
            <p:nvPr/>
          </p:nvPicPr>
          <p:blipFill rotWithShape="1">
            <a:blip r:embed="rId5">
              <a:alphaModFix/>
            </a:blip>
            <a:srcRect/>
            <a:stretch/>
          </p:blipFill>
          <p:spPr>
            <a:xfrm>
              <a:off x="2662100" y="1182900"/>
              <a:ext cx="1866951" cy="1866951"/>
            </a:xfrm>
            <a:prstGeom prst="rect">
              <a:avLst/>
            </a:prstGeom>
            <a:noFill/>
            <a:ln>
              <a:noFill/>
            </a:ln>
          </p:spPr>
        </p:pic>
        <p:pic>
          <p:nvPicPr>
            <p:cNvPr id="160" name="Google Shape;160;p8"/>
            <p:cNvPicPr preferRelativeResize="0"/>
            <p:nvPr/>
          </p:nvPicPr>
          <p:blipFill rotWithShape="1">
            <a:blip r:embed="rId6">
              <a:alphaModFix/>
            </a:blip>
            <a:srcRect/>
            <a:stretch/>
          </p:blipFill>
          <p:spPr>
            <a:xfrm>
              <a:off x="357654" y="2074806"/>
              <a:ext cx="1866949" cy="1866949"/>
            </a:xfrm>
            <a:prstGeom prst="rect">
              <a:avLst/>
            </a:prstGeom>
            <a:noFill/>
            <a:ln>
              <a:noFill/>
            </a:ln>
          </p:spPr>
        </p:pic>
        <p:pic>
          <p:nvPicPr>
            <p:cNvPr id="161" name="Google Shape;161;p8"/>
            <p:cNvPicPr preferRelativeResize="0"/>
            <p:nvPr/>
          </p:nvPicPr>
          <p:blipFill rotWithShape="1">
            <a:blip r:embed="rId7">
              <a:alphaModFix/>
            </a:blip>
            <a:srcRect/>
            <a:stretch/>
          </p:blipFill>
          <p:spPr>
            <a:xfrm>
              <a:off x="7119800" y="1182900"/>
              <a:ext cx="1866950" cy="1866950"/>
            </a:xfrm>
            <a:prstGeom prst="rect">
              <a:avLst/>
            </a:prstGeom>
            <a:noFill/>
            <a:ln>
              <a:noFill/>
            </a:ln>
          </p:spPr>
        </p:pic>
        <p:pic>
          <p:nvPicPr>
            <p:cNvPr id="162" name="Google Shape;162;p8"/>
            <p:cNvPicPr preferRelativeResize="0"/>
            <p:nvPr/>
          </p:nvPicPr>
          <p:blipFill rotWithShape="1">
            <a:blip r:embed="rId8">
              <a:alphaModFix/>
            </a:blip>
            <a:srcRect/>
            <a:stretch/>
          </p:blipFill>
          <p:spPr>
            <a:xfrm>
              <a:off x="4961600" y="2132700"/>
              <a:ext cx="1866950" cy="1866950"/>
            </a:xfrm>
            <a:prstGeom prst="rect">
              <a:avLst/>
            </a:prstGeom>
            <a:noFill/>
            <a:ln>
              <a:noFill/>
            </a:ln>
          </p:spPr>
        </p:pic>
      </p:gr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1106</Words>
  <Application>Microsoft Office PowerPoint</Application>
  <PresentationFormat>Экран (16:9)</PresentationFormat>
  <Paragraphs>92</Paragraphs>
  <Slides>12</Slides>
  <Notes>12</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Simple Light</vt:lpstr>
      <vt:lpstr> з14. Разработка дашборда для ценовой модели компании  Промежуточные результаты этапа «Разработка»</vt:lpstr>
      <vt:lpstr>The Act — это уходовая косметика для всего тела и для каждого тела.</vt:lpstr>
      <vt:lpstr>1. Задача, которую поставил заказчик  Создать  дашборд с ценами на продукцию компании на разных маркетплейсах, торговых сетях и других площадках продаж.  2. Ограничения и пожелания от заказчика.  Мы провели исследование, рассмотрели различные инструменты с помощью которых, мы сможем выполнить задачу. Изучив предложенные на рынке варианты, мы подобрали самые подходящие в соответствии с пожеланиями заказчика. У заказчика не было конкретных пожеланий по внешнему виду и оформлению. Главное требование мы выполнили, теперь все цены видны в одном месте и удобны для анализа так, как представлены виде графика.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РЫНОК</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Даниил Епифанов</dc:creator>
  <cp:lastModifiedBy>Даниил Епифанов</cp:lastModifiedBy>
  <cp:revision>154</cp:revision>
  <dcterms:modified xsi:type="dcterms:W3CDTF">2024-11-21T18:06:20Z</dcterms:modified>
</cp:coreProperties>
</file>