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7" r:id="rId2"/>
    <p:sldId id="258" r:id="rId3"/>
    <p:sldId id="280" r:id="rId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CB74"/>
    <a:srgbClr val="FBA918"/>
    <a:srgbClr val="8317F5"/>
    <a:srgbClr val="F44B39"/>
    <a:srgbClr val="F88F84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946" y="-12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004A94-A9BE-418E-9B82-543CA8F109DD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45E70-9011-42AD-B88F-3800AA56F8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716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2442" y="23222"/>
            <a:ext cx="2238375" cy="2235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AA917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419856"/>
            <a:ext cx="12191999" cy="343814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342123" y="0"/>
            <a:ext cx="4850130" cy="1629410"/>
          </a:xfrm>
          <a:custGeom>
            <a:avLst/>
            <a:gdLst/>
            <a:ahLst/>
            <a:cxnLst/>
            <a:rect l="l" t="t" r="r" b="b"/>
            <a:pathLst>
              <a:path w="4850130" h="1629410">
                <a:moveTo>
                  <a:pt x="0" y="1628889"/>
                </a:moveTo>
                <a:lnTo>
                  <a:pt x="4849749" y="1628889"/>
                </a:lnTo>
                <a:lnTo>
                  <a:pt x="4849749" y="0"/>
                </a:lnTo>
                <a:lnTo>
                  <a:pt x="0" y="0"/>
                </a:lnTo>
                <a:lnTo>
                  <a:pt x="0" y="1628889"/>
                </a:lnTo>
                <a:close/>
              </a:path>
            </a:pathLst>
          </a:custGeom>
          <a:solidFill>
            <a:srgbClr val="FAAD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7342505" cy="1629410"/>
          </a:xfrm>
          <a:custGeom>
            <a:avLst/>
            <a:gdLst/>
            <a:ahLst/>
            <a:cxnLst/>
            <a:rect l="l" t="t" r="r" b="b"/>
            <a:pathLst>
              <a:path w="7342505" h="1629410">
                <a:moveTo>
                  <a:pt x="7342124" y="0"/>
                </a:moveTo>
                <a:lnTo>
                  <a:pt x="0" y="0"/>
                </a:lnTo>
                <a:lnTo>
                  <a:pt x="0" y="1628889"/>
                </a:lnTo>
                <a:lnTo>
                  <a:pt x="7342124" y="1628889"/>
                </a:lnTo>
                <a:lnTo>
                  <a:pt x="7342124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8284" y="193547"/>
            <a:ext cx="1394459" cy="109880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8431" y="345947"/>
            <a:ext cx="3244595" cy="1008875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0" y="1629155"/>
            <a:ext cx="12192000" cy="1871345"/>
          </a:xfrm>
          <a:custGeom>
            <a:avLst/>
            <a:gdLst/>
            <a:ahLst/>
            <a:cxnLst/>
            <a:rect l="l" t="t" r="r" b="b"/>
            <a:pathLst>
              <a:path w="12192000" h="1871345">
                <a:moveTo>
                  <a:pt x="12192000" y="0"/>
                </a:moveTo>
                <a:lnTo>
                  <a:pt x="0" y="0"/>
                </a:lnTo>
                <a:lnTo>
                  <a:pt x="0" y="1870976"/>
                </a:lnTo>
                <a:lnTo>
                  <a:pt x="12192000" y="187097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B47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06553" y="421669"/>
            <a:ext cx="1009205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AA917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62813" y="1978151"/>
            <a:ext cx="9758045" cy="4656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06045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44B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0" y="0"/>
            <a:ext cx="4876799" cy="1828800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-1"/>
            <a:ext cx="7315200" cy="18288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99034"/>
            <a:ext cx="1430729" cy="1430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478" y="439824"/>
            <a:ext cx="2205844" cy="96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358721"/>
            <a:ext cx="1425205" cy="111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5" r="34157" b="49222"/>
          <a:stretch>
            <a:fillRect/>
          </a:stretch>
        </p:blipFill>
        <p:spPr bwMode="auto">
          <a:xfrm>
            <a:off x="152400" y="114297"/>
            <a:ext cx="4314825" cy="1704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"/>
          <p:cNvSpPr/>
          <p:nvPr/>
        </p:nvSpPr>
        <p:spPr>
          <a:xfrm>
            <a:off x="2247900" y="3810000"/>
            <a:ext cx="2209800" cy="304800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2" name="Квадрат"/>
          <p:cNvSpPr/>
          <p:nvPr/>
        </p:nvSpPr>
        <p:spPr>
          <a:xfrm>
            <a:off x="0" y="3810000"/>
            <a:ext cx="2257424" cy="3048001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3" name="Прямоугольник"/>
          <p:cNvSpPr/>
          <p:nvPr/>
        </p:nvSpPr>
        <p:spPr>
          <a:xfrm>
            <a:off x="4457700" y="3810000"/>
            <a:ext cx="2247900" cy="3048000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4" name="Квадрат"/>
          <p:cNvSpPr/>
          <p:nvPr/>
        </p:nvSpPr>
        <p:spPr>
          <a:xfrm>
            <a:off x="6705600" y="3810000"/>
            <a:ext cx="5486400" cy="3048000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5" name="object 2"/>
          <p:cNvSpPr txBox="1"/>
          <p:nvPr/>
        </p:nvSpPr>
        <p:spPr>
          <a:xfrm>
            <a:off x="-43815" y="1995170"/>
            <a:ext cx="1267904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spcBef>
                <a:spcPts val="95"/>
              </a:spcBef>
            </a:pPr>
            <a:r>
              <a:rPr lang="ru-RU" sz="4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/>
              </a:rPr>
              <a:t>Цифровой </a:t>
            </a:r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/>
              </a:rPr>
              <a:t>помощник:</a:t>
            </a:r>
            <a:r>
              <a:rPr lang="en-US" sz="40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/>
              </a:rPr>
              <a:t>HELPER</a:t>
            </a:r>
            <a:endParaRPr lang="ru-RU" sz="4000" b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3886200"/>
            <a:ext cx="3068724" cy="3068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4" r="17132"/>
          <a:stretch>
            <a:fillRect/>
          </a:stretch>
        </p:blipFill>
        <p:spPr bwMode="auto">
          <a:xfrm>
            <a:off x="2257423" y="3886199"/>
            <a:ext cx="2200277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03"/>
          <a:stretch>
            <a:fillRect/>
          </a:stretch>
        </p:blipFill>
        <p:spPr bwMode="auto">
          <a:xfrm>
            <a:off x="4343155" y="3581400"/>
            <a:ext cx="2452616" cy="338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object 2"/>
          <p:cNvSpPr txBox="1"/>
          <p:nvPr/>
        </p:nvSpPr>
        <p:spPr>
          <a:xfrm>
            <a:off x="6503670" y="3962400"/>
            <a:ext cx="5582285" cy="763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 algn="r">
              <a:spcBef>
                <a:spcPts val="95"/>
              </a:spcBef>
            </a:pPr>
            <a:r>
              <a:rPr lang="ru-RU" sz="2400" b="1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/>
              </a:rPr>
              <a:t>Самойлова </a:t>
            </a: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/>
              </a:rPr>
              <a:t>Ирина Максимовна</a:t>
            </a:r>
          </a:p>
          <a:p>
            <a:pPr marL="12700" marR="5080" algn="r">
              <a:spcBef>
                <a:spcPts val="95"/>
              </a:spcBef>
            </a:pP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/>
              </a:rPr>
              <a:t>Самошкина Полина Сергеевна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87604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" algn="l" rtl="0">
              <a:buClr>
                <a:schemeClr val="accent1"/>
              </a:buClr>
              <a:buSzPts val="3200"/>
            </a:pPr>
            <a:r>
              <a:rPr lang="ru-RU" sz="54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/>
              </a:rPr>
              <a:t>АКТУАЛЬНОСТЬ ПРОЕКТА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9841" y="2971800"/>
            <a:ext cx="1120980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62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5400" b="1" i="0" u="none" strike="noStrike" cap="none" dirty="0">
                <a:solidFill>
                  <a:srgbClr val="8317F5"/>
                </a:solidFill>
                <a:latin typeface="Century Gothic" panose="020B0502020202020204" pitchFamily="34" charset="0"/>
                <a:ea typeface="Arial" panose="020B0604020202020204"/>
                <a:cs typeface="Arial" panose="020B0604020202020204"/>
                <a:sym typeface="Arial" panose="020B0604020202020204"/>
              </a:rPr>
              <a:t>КЛЮЧЕВАЯ ПРОБЛЕМА ПРОЕКТА</a:t>
            </a:r>
            <a:endParaRPr lang="ru-RU" sz="2800" b="0" i="0" u="none" strike="noStrike" cap="none" dirty="0">
              <a:solidFill>
                <a:srgbClr val="8317F5"/>
              </a:solidFill>
              <a:latin typeface="Century Gothic" panose="020B0502020202020204" pitchFamily="34" charset="0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8599" y="3733800"/>
            <a:ext cx="1157476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  <a:cs typeface="Arial" panose="020B0604020202020204"/>
                <a:sym typeface="Arial" panose="020B0604020202020204"/>
              </a:rPr>
              <a:t>Ключевой проблемой является неспособность родителей понять как грамотно помочь ребёнку с РАС в моменты проявления истерии, </a:t>
            </a:r>
            <a:r>
              <a:rPr lang="ru-RU" sz="20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  <a:cs typeface="Arial" panose="020B0604020202020204"/>
                <a:sym typeface="Arial" panose="020B0604020202020204"/>
              </a:rPr>
              <a:t>агрессиии</a:t>
            </a:r>
            <a:r>
              <a:rPr lang="ru-RU" sz="20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  <a:cs typeface="Arial" panose="020B0604020202020204"/>
                <a:sym typeface="Arial" panose="020B0604020202020204"/>
              </a:rPr>
              <a:t> паники, как предупредить возникновение таких ситуаций. Кризисные моменты с такими детьми неизбежны, так как ребёнок не может выразить словами свои чувства и желания, не понимает причину неожиданных перемен и т.д. У родителей сдают нервы и желание утешить ребенка превращается в желание накричать, попытка объяснить натыкается на стену не понимания и превращается в череду переживания «за что, почему и что делать». Публичные истерики заканчивается </a:t>
            </a:r>
            <a:r>
              <a:rPr lang="ru-RU" sz="20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  <a:cs typeface="Arial" panose="020B0604020202020204"/>
                <a:sym typeface="Arial" panose="020B0604020202020204"/>
              </a:rPr>
              <a:t>отсиживанием</a:t>
            </a:r>
            <a:r>
              <a:rPr lang="ru-RU" sz="20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  <a:cs typeface="Arial" panose="020B0604020202020204"/>
                <a:sym typeface="Arial" panose="020B0604020202020204"/>
              </a:rPr>
              <a:t> дома и страхом пойти в магазин. </a:t>
            </a:r>
          </a:p>
          <a:p>
            <a:r>
              <a:rPr lang="ru-RU" sz="20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  <a:cs typeface="Arial" panose="020B0604020202020204"/>
                <a:sym typeface="Arial" panose="020B0604020202020204"/>
              </a:rPr>
              <a:t>.</a:t>
            </a:r>
            <a:endParaRPr lang="ru-RU" sz="2000" b="1" i="1" dirty="0">
              <a:solidFill>
                <a:schemeClr val="accent6">
                  <a:lumMod val="60000"/>
                  <a:lumOff val="40000"/>
                </a:schemeClr>
              </a:solidFill>
              <a:latin typeface="Century Gothic" panose="020B0502020202020204" pitchFamily="34" charset="0"/>
              <a:cs typeface="Arial" panose="020B0604020202020204"/>
              <a:sym typeface="Arial" panose="020B0604020202020204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0162" y="975263"/>
            <a:ext cx="1149351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  <a:cs typeface="Arial" panose="020B0604020202020204"/>
                <a:sym typeface="Arial" panose="020B0604020202020204"/>
              </a:rPr>
              <a:t>За последние несколько лет число детей до 14 лет с диагнозом «аутизм» выросло почти в два раза: 39 тысяч в 2020-м до 50 тысяч в 2023-м. Каждая четвертая ментальная детская инвалидность связана с расстройством аутистического спектра. У ребенка возникают сложности с социальной адаптацией и привыканием к быстро меняющимся ситуациям в общественных местах. Семьи детей с РАС часто нуждаются в помощи и информации по вопросам воспитания.</a:t>
            </a:r>
          </a:p>
          <a:p>
            <a:endParaRPr lang="ru-RU" sz="2000" b="1" i="1" dirty="0">
              <a:solidFill>
                <a:schemeClr val="accent6">
                  <a:lumMod val="60000"/>
                  <a:lumOff val="40000"/>
                </a:schemeClr>
              </a:solidFill>
              <a:latin typeface="Century Gothic" panose="020B0502020202020204" pitchFamily="34" charset="0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1163323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 panose="020B0604020202020204"/>
              <a:buNone/>
            </a:pPr>
            <a:r>
              <a:rPr lang="ru-RU" sz="44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/>
                <a:sym typeface="Arial" panose="020B0604020202020204"/>
              </a:rPr>
              <a:t>Мобильное приложение для родителей детей с РАС</a:t>
            </a:r>
            <a:endParaRPr lang="ru-RU" sz="4400" b="1" dirty="0">
              <a:solidFill>
                <a:srgbClr val="F44B39"/>
              </a:solidFill>
              <a:latin typeface="Century Gothic" panose="020B0502020202020204" pitchFamily="34" charset="0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1756" y="2057399"/>
            <a:ext cx="1183005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В рамках создания приложения хотелось бы добиться следующих результатов:</a:t>
            </a:r>
            <a:r>
              <a:rPr lang="ru-RU" b="1" dirty="0" smtClean="0">
                <a:solidFill>
                  <a:srgbClr val="FCCB74"/>
                </a:solidFill>
                <a:latin typeface="Century Gothic" panose="020B0502020202020204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spc="-100" dirty="0" smtClean="0">
                <a:solidFill>
                  <a:srgbClr val="FCCB74"/>
                </a:solidFill>
                <a:latin typeface="Century Gothic" panose="020B0502020202020204" pitchFamily="34" charset="0"/>
              </a:rPr>
              <a:t>Повышение осведомлённости родителей о специфике страхов у детей с аутизмом. </a:t>
            </a:r>
            <a:endParaRPr lang="ru-RU" b="1" spc="-100" dirty="0" smtClean="0">
              <a:solidFill>
                <a:srgbClr val="FCCB74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spc="-100" dirty="0" smtClean="0">
                <a:solidFill>
                  <a:srgbClr val="FCCB74"/>
                </a:solidFill>
                <a:latin typeface="Century Gothic" panose="020B0502020202020204" pitchFamily="34" charset="0"/>
              </a:rPr>
              <a:t>Улучшение </a:t>
            </a:r>
            <a:r>
              <a:rPr lang="ru-RU" b="1" spc="-100" dirty="0" smtClean="0">
                <a:solidFill>
                  <a:srgbClr val="FCCB74"/>
                </a:solidFill>
                <a:latin typeface="Century Gothic" panose="020B0502020202020204" pitchFamily="34" charset="0"/>
              </a:rPr>
              <a:t>качества жизни детей с аутизмом  за счёт того, что родители смогут лучше понимать их потребности и помогать им справляться со страхами 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spc="-100" dirty="0" smtClean="0">
                <a:solidFill>
                  <a:srgbClr val="FCCB74"/>
                </a:solidFill>
                <a:latin typeface="Century Gothic" panose="020B0502020202020204" pitchFamily="34" charset="0"/>
              </a:rPr>
              <a:t> Приложение также может стать источником знаний и вдохновения для других разработчиков, которые захотят создать аналогичные проекты или улучшить существующие</a:t>
            </a:r>
            <a:r>
              <a:rPr lang="ru-RU" sz="1400" spc="-100" dirty="0" smtClean="0">
                <a:solidFill>
                  <a:srgbClr val="FCCB74"/>
                </a:solidFill>
                <a:latin typeface="Century Gothic" panose="020B0502020202020204" pitchFamily="34" charset="0"/>
              </a:rPr>
              <a:t>.</a:t>
            </a:r>
          </a:p>
          <a:p>
            <a:endParaRPr lang="ru-RU" sz="1400" dirty="0" smtClean="0">
              <a:solidFill>
                <a:srgbClr val="FCCB74"/>
              </a:solidFill>
              <a:latin typeface="Century Gothic" panose="020B0502020202020204" pitchFamily="34" charset="0"/>
            </a:endParaRPr>
          </a:p>
          <a:p>
            <a:r>
              <a:rPr lang="ru-RU" sz="26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/>
              </a:rPr>
              <a:t>РЫНОК НТИ: </a:t>
            </a:r>
            <a:r>
              <a:rPr lang="en-US" sz="2600" b="1" dirty="0" err="1" smtClean="0">
                <a:solidFill>
                  <a:srgbClr val="FCCB74"/>
                </a:solidFill>
                <a:latin typeface="Century Gothic" panose="020B0502020202020204" pitchFamily="34" charset="0"/>
                <a:cs typeface="Arial" panose="020B0604020202020204"/>
              </a:rPr>
              <a:t>EduNet</a:t>
            </a:r>
            <a:endParaRPr lang="en-US" sz="2600" b="1" dirty="0" smtClean="0">
              <a:solidFill>
                <a:srgbClr val="FCCB74"/>
              </a:solidFill>
              <a:latin typeface="Century Gothic" panose="020B0502020202020204" pitchFamily="34" charset="0"/>
              <a:cs typeface="Arial" panose="020B0604020202020204"/>
            </a:endParaRPr>
          </a:p>
          <a:p>
            <a:r>
              <a:rPr lang="ru-RU" sz="26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/>
              </a:rPr>
              <a:t>СКВОЗНЫЕ </a:t>
            </a:r>
            <a:r>
              <a:rPr lang="ru-RU" sz="26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/>
              </a:rPr>
              <a:t>ТЕХНОЛОГИИ:</a:t>
            </a:r>
            <a:r>
              <a:rPr lang="ru-RU" sz="26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/>
              </a:rPr>
              <a:t> </a:t>
            </a:r>
            <a:r>
              <a:rPr lang="ru-RU" sz="2600" b="1" dirty="0" smtClean="0">
                <a:solidFill>
                  <a:srgbClr val="FCCB74"/>
                </a:solidFill>
                <a:latin typeface="Century Gothic" panose="020B0502020202020204" pitchFamily="34" charset="0"/>
                <a:cs typeface="Arial" panose="020B0604020202020204"/>
              </a:rPr>
              <a:t>искусственный интеллект</a:t>
            </a:r>
            <a:endParaRPr lang="en-US" sz="2600" b="1" dirty="0" smtClean="0">
              <a:solidFill>
                <a:srgbClr val="FCCB74"/>
              </a:solidFill>
              <a:latin typeface="Century Gothic" panose="020B0502020202020204" pitchFamily="34" charset="0"/>
              <a:cs typeface="Arial" panose="020B0604020202020204"/>
            </a:endParaRPr>
          </a:p>
          <a:p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76200" y="860838"/>
            <a:ext cx="115259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 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1643</TotalTime>
  <Words>202</Words>
  <Application>Microsoft Office PowerPoint</Application>
  <PresentationFormat>Произвольный</PresentationFormat>
  <Paragraphs>17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Office Theme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Храпенкова Арина</dc:creator>
  <cp:lastModifiedBy>Самошктна Полина</cp:lastModifiedBy>
  <cp:revision>24</cp:revision>
  <dcterms:created xsi:type="dcterms:W3CDTF">2024-09-09T20:47:00Z</dcterms:created>
  <dcterms:modified xsi:type="dcterms:W3CDTF">2024-10-28T19:27:56Z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2023-12-19T03:00:00Z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2024-09-09T03:00:00Z</vt:filetime>
  </property>
  <property fmtid="{D5CDD505-2E9C-101B-9397-08002B2CF9AE}" pid="5" name="Producer">
    <vt:lpwstr>Adobe PDF Library 23.6.156</vt:lpwstr>
  </property>
  <property fmtid="{D5CDD505-2E9C-101B-9397-08002B2CF9AE}" pid="6" name="ICV">
    <vt:lpwstr>35D6B4ACADA8448F99B5EA9A4100DF67_13</vt:lpwstr>
  </property>
  <property fmtid="{D5CDD505-2E9C-101B-9397-08002B2CF9AE}" pid="7" name="KSOProductBuildVer">
    <vt:lpwstr>1049-12.2.0.18607</vt:lpwstr>
  </property>
</Properties>
</file>