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21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9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Текст заголовка</a:t>
            </a:r>
          </a:p>
        </p:txBody>
      </p:sp>
      <p:sp>
        <p:nvSpPr>
          <p:cNvPr id="73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Текст заголовка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Заголовок 1"/>
          <p:cNvSpPr txBox="1">
            <a:spLocks noGrp="1"/>
          </p:cNvSpPr>
          <p:nvPr>
            <p:ph type="ctrTitle"/>
          </p:nvPr>
        </p:nvSpPr>
        <p:spPr>
          <a:xfrm>
            <a:off x="1524000" y="57222"/>
            <a:ext cx="9144000" cy="2387601"/>
          </a:xfrm>
          <a:prstGeom prst="rect">
            <a:avLst/>
          </a:prstGeom>
        </p:spPr>
        <p:txBody>
          <a:bodyPr/>
          <a:lstStyle>
            <a:lvl1pPr>
              <a:defRPr sz="8000"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t>Проект</a:t>
            </a:r>
          </a:p>
        </p:txBody>
      </p:sp>
      <p:sp>
        <p:nvSpPr>
          <p:cNvPr id="95" name="Подзаголовок 2"/>
          <p:cNvSpPr txBox="1">
            <a:spLocks noGrp="1"/>
          </p:cNvSpPr>
          <p:nvPr>
            <p:ph type="subTitle" sz="quarter" idx="1"/>
          </p:nvPr>
        </p:nvSpPr>
        <p:spPr>
          <a:xfrm>
            <a:off x="1524000" y="2745475"/>
            <a:ext cx="9144000" cy="1655762"/>
          </a:xfrm>
          <a:prstGeom prst="rect">
            <a:avLst/>
          </a:prstGeom>
        </p:spPr>
        <p:txBody>
          <a:bodyPr/>
          <a:lstStyle>
            <a:lvl1pPr>
              <a:defRPr sz="4400"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t>WeStudents</a:t>
            </a:r>
          </a:p>
        </p:txBody>
      </p:sp>
      <p:sp>
        <p:nvSpPr>
          <p:cNvPr id="96" name="TextBox 3"/>
          <p:cNvSpPr txBox="1"/>
          <p:nvPr/>
        </p:nvSpPr>
        <p:spPr>
          <a:xfrm>
            <a:off x="7402483" y="4347147"/>
            <a:ext cx="4951616" cy="1477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r>
              <a:rPr dirty="0" err="1"/>
              <a:t>Выполнил</a:t>
            </a:r>
            <a:r>
              <a:rPr lang="ru-RU" dirty="0"/>
              <a:t>и</a:t>
            </a:r>
            <a:r>
              <a:rPr dirty="0"/>
              <a:t> </a:t>
            </a:r>
            <a:r>
              <a:rPr dirty="0" err="1"/>
              <a:t>обучающи</a:t>
            </a:r>
            <a:r>
              <a:rPr lang="ru-RU" dirty="0"/>
              <a:t>е</a:t>
            </a:r>
            <a:r>
              <a:rPr dirty="0" err="1"/>
              <a:t>ся</a:t>
            </a:r>
            <a:r>
              <a:rPr dirty="0"/>
              <a:t> </a:t>
            </a:r>
            <a:r>
              <a:rPr dirty="0" err="1"/>
              <a:t>гр</a:t>
            </a:r>
            <a:r>
              <a:rPr dirty="0"/>
              <a:t>. РК-31</a:t>
            </a:r>
          </a:p>
          <a:p>
            <a:r>
              <a:rPr dirty="0" err="1"/>
              <a:t>Направление</a:t>
            </a:r>
            <a:r>
              <a:rPr dirty="0"/>
              <a:t> </a:t>
            </a:r>
            <a:r>
              <a:rPr dirty="0" err="1"/>
              <a:t>подготовки</a:t>
            </a:r>
            <a:r>
              <a:rPr dirty="0"/>
              <a:t> 42.03.01. </a:t>
            </a:r>
          </a:p>
          <a:p>
            <a:r>
              <a:rPr dirty="0" err="1"/>
              <a:t>Реклама</a:t>
            </a:r>
            <a:r>
              <a:rPr dirty="0"/>
              <a:t> и </a:t>
            </a:r>
            <a:r>
              <a:rPr dirty="0" err="1"/>
              <a:t>связи</a:t>
            </a:r>
            <a:r>
              <a:rPr dirty="0"/>
              <a:t> с </a:t>
            </a:r>
            <a:r>
              <a:rPr dirty="0" err="1"/>
              <a:t>общественностью</a:t>
            </a:r>
            <a:endParaRPr dirty="0"/>
          </a:p>
          <a:p>
            <a:r>
              <a:rPr dirty="0" err="1"/>
              <a:t>Анцыгина</a:t>
            </a:r>
            <a:r>
              <a:rPr dirty="0"/>
              <a:t> </a:t>
            </a:r>
            <a:r>
              <a:rPr dirty="0" err="1"/>
              <a:t>Валентина</a:t>
            </a:r>
            <a:r>
              <a:rPr dirty="0"/>
              <a:t>, </a:t>
            </a:r>
            <a:r>
              <a:rPr dirty="0" err="1"/>
              <a:t>Ельмекеева</a:t>
            </a:r>
            <a:r>
              <a:rPr dirty="0"/>
              <a:t> </a:t>
            </a:r>
            <a:r>
              <a:rPr dirty="0" err="1"/>
              <a:t>Екатерина</a:t>
            </a:r>
            <a:r>
              <a:rPr dirty="0"/>
              <a:t>, </a:t>
            </a:r>
            <a:r>
              <a:rPr dirty="0" err="1"/>
              <a:t>Иванова</a:t>
            </a:r>
            <a:r>
              <a:rPr dirty="0"/>
              <a:t> Елизавета </a:t>
            </a:r>
          </a:p>
        </p:txBody>
      </p:sp>
      <p:sp>
        <p:nvSpPr>
          <p:cNvPr id="97" name="TextBox 4"/>
          <p:cNvSpPr txBox="1"/>
          <p:nvPr/>
        </p:nvSpPr>
        <p:spPr>
          <a:xfrm>
            <a:off x="5296592" y="6019219"/>
            <a:ext cx="1598816" cy="625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/>
            <a:r>
              <a:t>Йошкар-Ола</a:t>
            </a:r>
          </a:p>
          <a:p>
            <a:pPr algn="ctr"/>
            <a:r>
              <a:t>2023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Актуальность проблемы"/>
          <p:cNvSpPr txBox="1"/>
          <p:nvPr/>
        </p:nvSpPr>
        <p:spPr>
          <a:xfrm>
            <a:off x="4861974" y="844265"/>
            <a:ext cx="3353505" cy="3924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 b="1"/>
            </a:lvl1pPr>
          </a:lstStyle>
          <a:p>
            <a:r>
              <a:t>Актуальность проблемы</a:t>
            </a:r>
          </a:p>
        </p:txBody>
      </p:sp>
      <p:sp>
        <p:nvSpPr>
          <p:cNvPr id="100" name="На данный момент у нашего вуза нет специального раздела в приложении «Мой волгатех», который будет ориентирован на людей с ограниченными возможностями здоровья."/>
          <p:cNvSpPr txBox="1"/>
          <p:nvPr/>
        </p:nvSpPr>
        <p:spPr>
          <a:xfrm>
            <a:off x="1472494" y="2753605"/>
            <a:ext cx="2995236" cy="2031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данный</a:t>
            </a:r>
            <a:r>
              <a:rPr dirty="0"/>
              <a:t> </a:t>
            </a:r>
            <a:r>
              <a:rPr dirty="0" err="1"/>
              <a:t>момент</a:t>
            </a:r>
            <a:r>
              <a:rPr dirty="0"/>
              <a:t> у </a:t>
            </a:r>
            <a:r>
              <a:rPr dirty="0" err="1"/>
              <a:t>нашего</a:t>
            </a:r>
            <a:r>
              <a:rPr dirty="0"/>
              <a:t> </a:t>
            </a:r>
            <a:r>
              <a:rPr dirty="0" err="1"/>
              <a:t>вуза</a:t>
            </a:r>
            <a:r>
              <a:rPr dirty="0"/>
              <a:t> </a:t>
            </a:r>
            <a:r>
              <a:rPr dirty="0" err="1"/>
              <a:t>нет</a:t>
            </a:r>
            <a:r>
              <a:rPr dirty="0"/>
              <a:t> </a:t>
            </a:r>
            <a:r>
              <a:rPr dirty="0" err="1"/>
              <a:t>специального</a:t>
            </a:r>
            <a:r>
              <a:rPr dirty="0"/>
              <a:t> </a:t>
            </a:r>
            <a:r>
              <a:rPr dirty="0" err="1"/>
              <a:t>раздела</a:t>
            </a:r>
            <a:r>
              <a:rPr dirty="0"/>
              <a:t> в </a:t>
            </a:r>
            <a:r>
              <a:rPr dirty="0" err="1"/>
              <a:t>приложении</a:t>
            </a:r>
            <a:r>
              <a:rPr dirty="0"/>
              <a:t> «</a:t>
            </a:r>
            <a:r>
              <a:rPr dirty="0" err="1"/>
              <a:t>Мой</a:t>
            </a:r>
            <a:r>
              <a:rPr dirty="0"/>
              <a:t> </a:t>
            </a:r>
            <a:r>
              <a:rPr dirty="0" err="1"/>
              <a:t>волгатех</a:t>
            </a:r>
            <a:r>
              <a:rPr dirty="0"/>
              <a:t>», </a:t>
            </a:r>
            <a:r>
              <a:rPr dirty="0" err="1"/>
              <a:t>который</a:t>
            </a:r>
            <a:r>
              <a:rPr dirty="0"/>
              <a:t> </a:t>
            </a:r>
            <a:r>
              <a:rPr dirty="0" err="1"/>
              <a:t>будет</a:t>
            </a:r>
            <a:r>
              <a:rPr dirty="0"/>
              <a:t> </a:t>
            </a:r>
            <a:r>
              <a:rPr dirty="0" err="1"/>
              <a:t>ориентирован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людей</a:t>
            </a:r>
            <a:r>
              <a:rPr dirty="0"/>
              <a:t> с </a:t>
            </a:r>
            <a:r>
              <a:rPr dirty="0" err="1"/>
              <a:t>ограниченными</a:t>
            </a:r>
            <a:r>
              <a:rPr dirty="0"/>
              <a:t> </a:t>
            </a:r>
            <a:r>
              <a:rPr dirty="0" err="1"/>
              <a:t>возможностями</a:t>
            </a:r>
            <a:r>
              <a:rPr dirty="0"/>
              <a:t> </a:t>
            </a:r>
            <a:r>
              <a:rPr dirty="0" err="1"/>
              <a:t>здоровья</a:t>
            </a:r>
            <a:r>
              <a:rPr dirty="0"/>
              <a:t>.</a:t>
            </a:r>
          </a:p>
        </p:txBody>
      </p:sp>
      <p:pic>
        <p:nvPicPr>
          <p:cNvPr id="101" name="Рисунок 7" descr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1088" y="196076"/>
            <a:ext cx="1794165" cy="1629467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Кружок"/>
          <p:cNvSpPr/>
          <p:nvPr/>
        </p:nvSpPr>
        <p:spPr>
          <a:xfrm>
            <a:off x="2146311" y="760727"/>
            <a:ext cx="397228" cy="397229"/>
          </a:xfrm>
          <a:prstGeom prst="ellipse">
            <a:avLst/>
          </a:prstGeom>
          <a:solidFill>
            <a:srgbClr val="DA261E"/>
          </a:solidFill>
          <a:ln w="127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3" name="Кружок"/>
          <p:cNvSpPr/>
          <p:nvPr/>
        </p:nvSpPr>
        <p:spPr>
          <a:xfrm>
            <a:off x="1075266" y="760727"/>
            <a:ext cx="397228" cy="397229"/>
          </a:xfrm>
          <a:prstGeom prst="ellipse">
            <a:avLst/>
          </a:prstGeom>
          <a:solidFill>
            <a:srgbClr val="5AB4E6"/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4" name="Кружок"/>
          <p:cNvSpPr/>
          <p:nvPr/>
        </p:nvSpPr>
        <p:spPr>
          <a:xfrm>
            <a:off x="1577334" y="760727"/>
            <a:ext cx="397228" cy="397229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1C16FFF-6ADA-F1FC-A7E8-9AE6CCE648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823" y="2311444"/>
            <a:ext cx="6435218" cy="291564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Box 1"/>
          <p:cNvSpPr txBox="1"/>
          <p:nvPr/>
        </p:nvSpPr>
        <p:spPr>
          <a:xfrm>
            <a:off x="1273431" y="1672737"/>
            <a:ext cx="3483034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r>
              <a:t>Цель: </a:t>
            </a:r>
          </a:p>
        </p:txBody>
      </p:sp>
      <p:sp>
        <p:nvSpPr>
          <p:cNvPr id="108" name="TextBox 2"/>
          <p:cNvSpPr txBox="1"/>
          <p:nvPr/>
        </p:nvSpPr>
        <p:spPr>
          <a:xfrm>
            <a:off x="1273431" y="2489858"/>
            <a:ext cx="3805064" cy="15014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r>
              <a:rPr dirty="0" err="1"/>
              <a:t>Обновление</a:t>
            </a:r>
            <a:r>
              <a:rPr dirty="0"/>
              <a:t> </a:t>
            </a:r>
            <a:r>
              <a:rPr dirty="0" err="1"/>
              <a:t>существующего</a:t>
            </a:r>
            <a:r>
              <a:rPr dirty="0"/>
              <a:t> </a:t>
            </a:r>
            <a:r>
              <a:rPr dirty="0" err="1"/>
              <a:t>приложения</a:t>
            </a:r>
            <a:r>
              <a:rPr dirty="0"/>
              <a:t>  «</a:t>
            </a:r>
            <a:r>
              <a:rPr dirty="0" err="1"/>
              <a:t>Мой</a:t>
            </a:r>
            <a:r>
              <a:rPr dirty="0"/>
              <a:t> </a:t>
            </a:r>
            <a:r>
              <a:rPr dirty="0" err="1"/>
              <a:t>Волгатех</a:t>
            </a:r>
            <a:r>
              <a:rPr dirty="0"/>
              <a:t>», с </a:t>
            </a:r>
            <a:r>
              <a:rPr dirty="0" err="1"/>
              <a:t>добавлением</a:t>
            </a:r>
            <a:r>
              <a:rPr dirty="0"/>
              <a:t> </a:t>
            </a:r>
            <a:r>
              <a:rPr dirty="0" err="1"/>
              <a:t>разделов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лиц</a:t>
            </a:r>
            <a:r>
              <a:rPr dirty="0"/>
              <a:t> с </a:t>
            </a:r>
            <a:r>
              <a:rPr dirty="0" err="1"/>
              <a:t>ограниченными</a:t>
            </a:r>
            <a:r>
              <a:rPr dirty="0"/>
              <a:t> </a:t>
            </a:r>
            <a:r>
              <a:rPr dirty="0" err="1"/>
              <a:t>возможностями</a:t>
            </a:r>
            <a:r>
              <a:rPr dirty="0"/>
              <a:t> </a:t>
            </a:r>
            <a:r>
              <a:rPr dirty="0" err="1"/>
              <a:t>здоровья</a:t>
            </a:r>
            <a:r>
              <a:rPr dirty="0"/>
              <a:t> </a:t>
            </a:r>
          </a:p>
        </p:txBody>
      </p:sp>
      <p:pic>
        <p:nvPicPr>
          <p:cNvPr id="109" name="Рисунок 7" descr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0635" y="196076"/>
            <a:ext cx="1794165" cy="1629467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Кружок"/>
          <p:cNvSpPr/>
          <p:nvPr/>
        </p:nvSpPr>
        <p:spPr>
          <a:xfrm>
            <a:off x="1075266" y="760727"/>
            <a:ext cx="397228" cy="397229"/>
          </a:xfrm>
          <a:prstGeom prst="ellipse">
            <a:avLst/>
          </a:prstGeom>
          <a:solidFill>
            <a:srgbClr val="5AB4E6"/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1" name="Кружок"/>
          <p:cNvSpPr/>
          <p:nvPr/>
        </p:nvSpPr>
        <p:spPr>
          <a:xfrm>
            <a:off x="1577334" y="760727"/>
            <a:ext cx="397228" cy="397229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2" name="Кружок"/>
          <p:cNvSpPr/>
          <p:nvPr/>
        </p:nvSpPr>
        <p:spPr>
          <a:xfrm>
            <a:off x="2146311" y="760727"/>
            <a:ext cx="397228" cy="397229"/>
          </a:xfrm>
          <a:prstGeom prst="ellipse">
            <a:avLst/>
          </a:prstGeom>
          <a:solidFill>
            <a:srgbClr val="DA261E"/>
          </a:solidFill>
          <a:ln w="127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3" name="Задачи:"/>
          <p:cNvSpPr txBox="1"/>
          <p:nvPr/>
        </p:nvSpPr>
        <p:spPr>
          <a:xfrm>
            <a:off x="5945129" y="1672737"/>
            <a:ext cx="850886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t>Задачи:</a:t>
            </a:r>
          </a:p>
        </p:txBody>
      </p:sp>
      <p:sp>
        <p:nvSpPr>
          <p:cNvPr id="114" name="1. Выявление потребностей целевой аудитории в необходимости создания специальных разделов в приложении"/>
          <p:cNvSpPr txBox="1"/>
          <p:nvPr/>
        </p:nvSpPr>
        <p:spPr>
          <a:xfrm>
            <a:off x="5709878" y="2489858"/>
            <a:ext cx="6007827" cy="917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r>
              <a:t>1. Выявление потребностей целевой аудитории в необходимости создания специальных разделов в приложении</a:t>
            </a:r>
          </a:p>
        </p:txBody>
      </p:sp>
      <p:sp>
        <p:nvSpPr>
          <p:cNvPr id="115" name="2. Разработка определенной концепции для всплывающего меню"/>
          <p:cNvSpPr txBox="1"/>
          <p:nvPr/>
        </p:nvSpPr>
        <p:spPr>
          <a:xfrm>
            <a:off x="5709878" y="3891178"/>
            <a:ext cx="5102317" cy="625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r>
              <a:rPr dirty="0"/>
              <a:t>2. </a:t>
            </a:r>
            <a:r>
              <a:rPr dirty="0" err="1"/>
              <a:t>Разработка</a:t>
            </a:r>
            <a:r>
              <a:rPr dirty="0"/>
              <a:t> </a:t>
            </a:r>
            <a:r>
              <a:rPr dirty="0" err="1"/>
              <a:t>определенной</a:t>
            </a:r>
            <a:r>
              <a:rPr dirty="0"/>
              <a:t> </a:t>
            </a:r>
            <a:r>
              <a:rPr dirty="0" err="1"/>
              <a:t>концепции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всплывающего</a:t>
            </a:r>
            <a:r>
              <a:rPr dirty="0"/>
              <a:t> </a:t>
            </a:r>
            <a:r>
              <a:rPr dirty="0" err="1"/>
              <a:t>меню</a:t>
            </a:r>
            <a:endParaRPr dirty="0"/>
          </a:p>
        </p:txBody>
      </p:sp>
      <p:sp>
        <p:nvSpPr>
          <p:cNvPr id="116" name="3. Создание визуала"/>
          <p:cNvSpPr txBox="1"/>
          <p:nvPr/>
        </p:nvSpPr>
        <p:spPr>
          <a:xfrm>
            <a:off x="5709878" y="5000399"/>
            <a:ext cx="2134306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rPr dirty="0"/>
              <a:t>3. </a:t>
            </a:r>
            <a:r>
              <a:rPr dirty="0" err="1"/>
              <a:t>Создание</a:t>
            </a:r>
            <a:r>
              <a:rPr dirty="0"/>
              <a:t> </a:t>
            </a:r>
            <a:r>
              <a:rPr dirty="0" err="1"/>
              <a:t>визуала</a:t>
            </a:r>
            <a:r>
              <a:rPr dirty="0"/>
              <a:t> </a:t>
            </a:r>
          </a:p>
        </p:txBody>
      </p:sp>
      <p:sp>
        <p:nvSpPr>
          <p:cNvPr id="117" name="Цели и задачи проекта"/>
          <p:cNvSpPr txBox="1"/>
          <p:nvPr/>
        </p:nvSpPr>
        <p:spPr>
          <a:xfrm>
            <a:off x="4796511" y="844265"/>
            <a:ext cx="3148122" cy="3924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 b="1"/>
            </a:lvl1pPr>
          </a:lstStyle>
          <a:p>
            <a:r>
              <a:t>Цели и задачи проекта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Целевая аудитория проекта"/>
          <p:cNvSpPr txBox="1"/>
          <p:nvPr/>
        </p:nvSpPr>
        <p:spPr>
          <a:xfrm>
            <a:off x="4339537" y="814574"/>
            <a:ext cx="3811450" cy="3924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 b="1"/>
            </a:lvl1pPr>
          </a:lstStyle>
          <a:p>
            <a:r>
              <a:t>Целевая аудитория проекта</a:t>
            </a:r>
          </a:p>
        </p:txBody>
      </p:sp>
      <p:sp>
        <p:nvSpPr>
          <p:cNvPr id="120" name="Студенты «ПГТУ»  с ограниченными возможностями здоровья и временно ограничены в области здоровья."/>
          <p:cNvSpPr txBox="1"/>
          <p:nvPr/>
        </p:nvSpPr>
        <p:spPr>
          <a:xfrm>
            <a:off x="1400666" y="3191283"/>
            <a:ext cx="4550926" cy="917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r>
              <a:rPr dirty="0" err="1"/>
              <a:t>Студенты</a:t>
            </a:r>
            <a:r>
              <a:rPr dirty="0"/>
              <a:t> «ПГТУ»  с </a:t>
            </a:r>
            <a:r>
              <a:rPr dirty="0" err="1"/>
              <a:t>ограниченными</a:t>
            </a:r>
            <a:r>
              <a:rPr dirty="0"/>
              <a:t> </a:t>
            </a:r>
            <a:r>
              <a:rPr dirty="0" err="1"/>
              <a:t>возможностями</a:t>
            </a:r>
            <a:r>
              <a:rPr dirty="0"/>
              <a:t> </a:t>
            </a:r>
            <a:r>
              <a:rPr dirty="0" err="1"/>
              <a:t>здоровья</a:t>
            </a:r>
            <a:r>
              <a:rPr dirty="0"/>
              <a:t> и </a:t>
            </a:r>
            <a:r>
              <a:rPr dirty="0" err="1"/>
              <a:t>временно</a:t>
            </a:r>
            <a:r>
              <a:rPr dirty="0"/>
              <a:t> </a:t>
            </a:r>
            <a:r>
              <a:rPr dirty="0" err="1"/>
              <a:t>ограничены</a:t>
            </a:r>
            <a:r>
              <a:rPr dirty="0"/>
              <a:t> в </a:t>
            </a:r>
            <a:r>
              <a:rPr dirty="0" err="1"/>
              <a:t>области</a:t>
            </a:r>
            <a:r>
              <a:rPr dirty="0"/>
              <a:t> </a:t>
            </a:r>
            <a:r>
              <a:rPr dirty="0" err="1"/>
              <a:t>здоровья</a:t>
            </a:r>
            <a:r>
              <a:rPr dirty="0"/>
              <a:t>.</a:t>
            </a:r>
          </a:p>
        </p:txBody>
      </p:sp>
      <p:pic>
        <p:nvPicPr>
          <p:cNvPr id="121" name="Рисунок 7" descr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0635" y="196076"/>
            <a:ext cx="1794165" cy="1629467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Кружок"/>
          <p:cNvSpPr/>
          <p:nvPr/>
        </p:nvSpPr>
        <p:spPr>
          <a:xfrm>
            <a:off x="1075266" y="760727"/>
            <a:ext cx="397228" cy="397229"/>
          </a:xfrm>
          <a:prstGeom prst="ellipse">
            <a:avLst/>
          </a:prstGeom>
          <a:solidFill>
            <a:srgbClr val="5AB4E6"/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3" name="Кружок"/>
          <p:cNvSpPr/>
          <p:nvPr/>
        </p:nvSpPr>
        <p:spPr>
          <a:xfrm>
            <a:off x="1577334" y="760727"/>
            <a:ext cx="397228" cy="397229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4" name="Кружок"/>
          <p:cNvSpPr/>
          <p:nvPr/>
        </p:nvSpPr>
        <p:spPr>
          <a:xfrm>
            <a:off x="2146311" y="760727"/>
            <a:ext cx="397228" cy="397229"/>
          </a:xfrm>
          <a:prstGeom prst="ellipse">
            <a:avLst/>
          </a:prstGeom>
          <a:solidFill>
            <a:srgbClr val="DA261E"/>
          </a:solidFill>
          <a:ln w="127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5" name="Целевая аудитория:"/>
          <p:cNvSpPr txBox="1"/>
          <p:nvPr/>
        </p:nvSpPr>
        <p:spPr>
          <a:xfrm>
            <a:off x="1400666" y="2178670"/>
            <a:ext cx="2041437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rPr dirty="0" err="1"/>
              <a:t>Целевая</a:t>
            </a:r>
            <a:r>
              <a:rPr dirty="0"/>
              <a:t> </a:t>
            </a:r>
            <a:r>
              <a:rPr dirty="0" err="1"/>
              <a:t>аудитория</a:t>
            </a:r>
            <a:r>
              <a:rPr dirty="0"/>
              <a:t>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F43E29A-B8FD-98EB-9CE1-86C8EDDC099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659" t="19272" r="2276" b="7113"/>
          <a:stretch/>
        </p:blipFill>
        <p:spPr>
          <a:xfrm>
            <a:off x="5925981" y="2345214"/>
            <a:ext cx="4666668" cy="311939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Box 3"/>
          <p:cNvSpPr txBox="1"/>
          <p:nvPr/>
        </p:nvSpPr>
        <p:spPr>
          <a:xfrm>
            <a:off x="3316300" y="844265"/>
            <a:ext cx="7930342" cy="3924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 b="1"/>
            </a:lvl1pPr>
          </a:lstStyle>
          <a:p>
            <a:r>
              <a:t>Решение и используемые технологии: </a:t>
            </a:r>
          </a:p>
        </p:txBody>
      </p:sp>
      <p:sp>
        <p:nvSpPr>
          <p:cNvPr id="129" name="TextBox 4"/>
          <p:cNvSpPr txBox="1"/>
          <p:nvPr/>
        </p:nvSpPr>
        <p:spPr>
          <a:xfrm>
            <a:off x="1626739" y="2678256"/>
            <a:ext cx="5229577" cy="1754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r>
              <a:rPr dirty="0" err="1"/>
              <a:t>Добавление</a:t>
            </a:r>
            <a:r>
              <a:rPr dirty="0"/>
              <a:t> в </a:t>
            </a:r>
            <a:r>
              <a:rPr dirty="0" err="1"/>
              <a:t>общий</a:t>
            </a:r>
            <a:r>
              <a:rPr dirty="0"/>
              <a:t> </a:t>
            </a:r>
            <a:r>
              <a:rPr dirty="0" err="1"/>
              <a:t>раздел</a:t>
            </a:r>
            <a:r>
              <a:rPr dirty="0"/>
              <a:t> </a:t>
            </a:r>
            <a:r>
              <a:rPr dirty="0" err="1"/>
              <a:t>приложени</a:t>
            </a:r>
            <a:r>
              <a:rPr lang="ru-RU" dirty="0"/>
              <a:t>я</a:t>
            </a:r>
            <a:r>
              <a:rPr dirty="0"/>
              <a:t>, </a:t>
            </a:r>
            <a:r>
              <a:rPr lang="ru-RU" dirty="0"/>
              <a:t>таких разделов, как:</a:t>
            </a:r>
            <a:r>
              <a:rPr dirty="0"/>
              <a:t> </a:t>
            </a:r>
            <a:r>
              <a:rPr dirty="0" err="1"/>
              <a:t>конвертирование</a:t>
            </a:r>
            <a:r>
              <a:rPr dirty="0"/>
              <a:t> </a:t>
            </a:r>
            <a:r>
              <a:rPr dirty="0" err="1"/>
              <a:t>речи</a:t>
            </a:r>
            <a:r>
              <a:rPr dirty="0"/>
              <a:t> </a:t>
            </a:r>
            <a:r>
              <a:rPr dirty="0" err="1"/>
              <a:t>преподавателя</a:t>
            </a:r>
            <a:r>
              <a:rPr dirty="0"/>
              <a:t>, </a:t>
            </a:r>
            <a:r>
              <a:rPr dirty="0" err="1"/>
              <a:t>поиск</a:t>
            </a:r>
            <a:r>
              <a:rPr dirty="0"/>
              <a:t> </a:t>
            </a:r>
            <a:r>
              <a:rPr dirty="0" err="1"/>
              <a:t>волонтера</a:t>
            </a:r>
            <a:r>
              <a:rPr dirty="0"/>
              <a:t>, </a:t>
            </a:r>
            <a:r>
              <a:rPr dirty="0" err="1"/>
              <a:t>лупа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слабовидящих</a:t>
            </a:r>
            <a:r>
              <a:rPr dirty="0"/>
              <a:t>, </a:t>
            </a:r>
            <a:r>
              <a:rPr dirty="0" err="1"/>
              <a:t>перечень</a:t>
            </a:r>
            <a:r>
              <a:rPr dirty="0"/>
              <a:t> </a:t>
            </a:r>
            <a:r>
              <a:rPr dirty="0" err="1"/>
              <a:t>социальных</a:t>
            </a:r>
            <a:r>
              <a:rPr dirty="0"/>
              <a:t> </a:t>
            </a:r>
            <a:r>
              <a:rPr dirty="0" err="1"/>
              <a:t>документов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льготы</a:t>
            </a:r>
            <a:r>
              <a:rPr dirty="0"/>
              <a:t> и </a:t>
            </a:r>
            <a:r>
              <a:rPr dirty="0" err="1"/>
              <a:t>возможность</a:t>
            </a:r>
            <a:r>
              <a:rPr dirty="0"/>
              <a:t> </a:t>
            </a:r>
            <a:r>
              <a:rPr dirty="0" err="1"/>
              <a:t>заявки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сопровождение</a:t>
            </a:r>
            <a:r>
              <a:rPr dirty="0"/>
              <a:t>.</a:t>
            </a:r>
          </a:p>
        </p:txBody>
      </p:sp>
      <p:pic>
        <p:nvPicPr>
          <p:cNvPr id="130" name="Рисунок 7" descr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0635" y="196076"/>
            <a:ext cx="1794165" cy="1629467"/>
          </a:xfrm>
          <a:prstGeom prst="rect">
            <a:avLst/>
          </a:prstGeom>
          <a:ln w="12700">
            <a:miter lim="400000"/>
          </a:ln>
        </p:spPr>
      </p:pic>
      <p:sp>
        <p:nvSpPr>
          <p:cNvPr id="131" name="Кружок"/>
          <p:cNvSpPr/>
          <p:nvPr/>
        </p:nvSpPr>
        <p:spPr>
          <a:xfrm>
            <a:off x="1075266" y="760727"/>
            <a:ext cx="397228" cy="397229"/>
          </a:xfrm>
          <a:prstGeom prst="ellipse">
            <a:avLst/>
          </a:prstGeom>
          <a:solidFill>
            <a:srgbClr val="5AB4E6"/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2" name="Кружок"/>
          <p:cNvSpPr/>
          <p:nvPr/>
        </p:nvSpPr>
        <p:spPr>
          <a:xfrm>
            <a:off x="1577334" y="760727"/>
            <a:ext cx="397228" cy="397229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33" name="Кружок"/>
          <p:cNvSpPr/>
          <p:nvPr/>
        </p:nvSpPr>
        <p:spPr>
          <a:xfrm>
            <a:off x="2146311" y="760727"/>
            <a:ext cx="397228" cy="397229"/>
          </a:xfrm>
          <a:prstGeom prst="ellipse">
            <a:avLst/>
          </a:prstGeom>
          <a:solidFill>
            <a:srgbClr val="DA261E"/>
          </a:solidFill>
          <a:ln w="127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134" name="IMG_4798.jpeg" descr="IMG_4798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1392" y="1480621"/>
            <a:ext cx="1466130" cy="44525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IMG_4807.jpeg" descr="IMG_480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Описание разделов"/>
          <p:cNvSpPr txBox="1">
            <a:spLocks noGrp="1"/>
          </p:cNvSpPr>
          <p:nvPr>
            <p:ph type="title"/>
          </p:nvPr>
        </p:nvSpPr>
        <p:spPr>
          <a:xfrm>
            <a:off x="4831810" y="370115"/>
            <a:ext cx="7894616" cy="128139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  <a:defRPr sz="1800">
                <a:latin typeface="+mn-lt"/>
                <a:ea typeface="+mn-ea"/>
                <a:cs typeface="+mn-cs"/>
                <a:sym typeface="Calibri"/>
              </a:defRPr>
            </a:pPr>
            <a:r>
              <a:rPr sz="2400" b="1"/>
              <a:t>Описание разделов</a:t>
            </a:r>
            <a:r>
              <a:t> </a:t>
            </a:r>
          </a:p>
        </p:txBody>
      </p:sp>
      <p:sp>
        <p:nvSpPr>
          <p:cNvPr id="138" name="Конвертирование поможет людям преобразовать речь преподавателя в письменный вид. Данный раздел актуален студентам с дцп, временно ограниченным по здоровью и студентам с другими заболеваниями.…"/>
          <p:cNvSpPr txBox="1">
            <a:spLocks noGrp="1"/>
          </p:cNvSpPr>
          <p:nvPr>
            <p:ph type="body" idx="1"/>
          </p:nvPr>
        </p:nvSpPr>
        <p:spPr>
          <a:xfrm>
            <a:off x="1405993" y="1840872"/>
            <a:ext cx="9086618" cy="4126168"/>
          </a:xfrm>
          <a:prstGeom prst="rect">
            <a:avLst/>
          </a:prstGeom>
        </p:spPr>
        <p:txBody>
          <a:bodyPr/>
          <a:lstStyle/>
          <a:p>
            <a:pPr marL="180473" indent="-180473">
              <a:lnSpc>
                <a:spcPct val="100000"/>
              </a:lnSpc>
              <a:spcBef>
                <a:spcPts val="0"/>
              </a:spcBef>
              <a:buFontTx/>
              <a:defRPr sz="1800"/>
            </a:pPr>
            <a:r>
              <a:t>Конвертирование поможет людям преобразовать речь преподавателя в письменный вид. Данный раздел актуален студентам с дцп, временно ограниченным по здоровью и студентам с другими заболеваниями.</a:t>
            </a:r>
          </a:p>
          <a:p>
            <a:pPr marL="180473" indent="-180473">
              <a:lnSpc>
                <a:spcPct val="100000"/>
              </a:lnSpc>
              <a:spcBef>
                <a:spcPts val="0"/>
              </a:spcBef>
              <a:buFontTx/>
              <a:defRPr sz="1800"/>
            </a:pPr>
            <a:endParaRPr/>
          </a:p>
          <a:p>
            <a:pPr marL="180473" indent="-180473">
              <a:lnSpc>
                <a:spcPct val="100000"/>
              </a:lnSpc>
              <a:spcBef>
                <a:spcPts val="0"/>
              </a:spcBef>
              <a:buFontTx/>
              <a:defRPr sz="1800"/>
            </a:pPr>
            <a:r>
              <a:t>Раздел «Поиск волонтера» предназначен для помощи студеным с ОВЗ в учебной и вне учебной деятельности. Например, для проведения совместного досуга*. </a:t>
            </a:r>
          </a:p>
          <a:p>
            <a:pPr marL="180473" indent="-180473">
              <a:lnSpc>
                <a:spcPct val="100000"/>
              </a:lnSpc>
              <a:spcBef>
                <a:spcPts val="0"/>
              </a:spcBef>
              <a:buFontTx/>
              <a:defRPr sz="1800"/>
            </a:pPr>
            <a:endParaRPr/>
          </a:p>
          <a:p>
            <a:pPr marL="180473" indent="-180473">
              <a:lnSpc>
                <a:spcPct val="100000"/>
              </a:lnSpc>
              <a:spcBef>
                <a:spcPts val="0"/>
              </a:spcBef>
              <a:buFontTx/>
              <a:defRPr sz="1800"/>
            </a:pPr>
            <a:r>
              <a:t>Лупа предназначена для слабовидящих учащихся, помогает увеличить размер текста.</a:t>
            </a:r>
          </a:p>
          <a:p>
            <a:pPr marL="180473" indent="-180473">
              <a:lnSpc>
                <a:spcPct val="100000"/>
              </a:lnSpc>
              <a:spcBef>
                <a:spcPts val="0"/>
              </a:spcBef>
              <a:buFontTx/>
              <a:defRPr sz="1800"/>
            </a:pPr>
            <a:endParaRPr/>
          </a:p>
          <a:p>
            <a:pPr marL="180473" indent="-180473">
              <a:lnSpc>
                <a:spcPct val="100000"/>
              </a:lnSpc>
              <a:spcBef>
                <a:spcPts val="0"/>
              </a:spcBef>
              <a:buFontTx/>
              <a:defRPr sz="1800"/>
            </a:pPr>
            <a:r>
              <a:t>Раздел «Социальные документы» содержит в себе перечень необходимых данных, для получения различных льгот студентам с ОВЗ.</a:t>
            </a:r>
          </a:p>
          <a:p>
            <a:pPr marL="180473" indent="-180473">
              <a:lnSpc>
                <a:spcPct val="100000"/>
              </a:lnSpc>
              <a:spcBef>
                <a:spcPts val="0"/>
              </a:spcBef>
              <a:buFontTx/>
              <a:defRPr sz="1800"/>
            </a:pPr>
            <a:endParaRPr/>
          </a:p>
          <a:p>
            <a:pPr marL="180473" indent="-180473">
              <a:lnSpc>
                <a:spcPct val="100000"/>
              </a:lnSpc>
              <a:spcBef>
                <a:spcPts val="0"/>
              </a:spcBef>
              <a:buFontTx/>
              <a:defRPr sz="1800"/>
            </a:pPr>
            <a:r>
              <a:t>«Заявка на сопровождение» помогает подать заявку на помощь для передвижения по территории ВУЗа студенты с ОВЗ*.</a:t>
            </a:r>
          </a:p>
        </p:txBody>
      </p:sp>
      <p:sp>
        <p:nvSpPr>
          <p:cNvPr id="139" name="Кружок"/>
          <p:cNvSpPr/>
          <p:nvPr/>
        </p:nvSpPr>
        <p:spPr>
          <a:xfrm>
            <a:off x="2146311" y="760727"/>
            <a:ext cx="397228" cy="397229"/>
          </a:xfrm>
          <a:prstGeom prst="ellipse">
            <a:avLst/>
          </a:prstGeom>
          <a:solidFill>
            <a:srgbClr val="DA261E"/>
          </a:solidFill>
          <a:ln w="127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0" name="Кружок"/>
          <p:cNvSpPr/>
          <p:nvPr/>
        </p:nvSpPr>
        <p:spPr>
          <a:xfrm>
            <a:off x="1577334" y="760727"/>
            <a:ext cx="397228" cy="397229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1" name="Кружок"/>
          <p:cNvSpPr/>
          <p:nvPr/>
        </p:nvSpPr>
        <p:spPr>
          <a:xfrm>
            <a:off x="1075266" y="760727"/>
            <a:ext cx="397228" cy="397229"/>
          </a:xfrm>
          <a:prstGeom prst="ellipse">
            <a:avLst/>
          </a:prstGeom>
          <a:solidFill>
            <a:srgbClr val="5AB4E6"/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2" name="Рисунок 7" descr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0635" y="196076"/>
            <a:ext cx="1794165" cy="1629467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*данные раздела разработаны на основе практики ФСТ Волгатеха."/>
          <p:cNvSpPr txBox="1"/>
          <p:nvPr/>
        </p:nvSpPr>
        <p:spPr>
          <a:xfrm>
            <a:off x="5803333" y="5960368"/>
            <a:ext cx="5951570" cy="277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500"/>
            </a:lvl1pPr>
          </a:lstStyle>
          <a:p>
            <a:r>
              <a:t>*данные раздела разработаны на основе практики ФСТ Волгатеха.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Рисунок 7" descr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0635" y="196076"/>
            <a:ext cx="1794165" cy="1629467"/>
          </a:xfrm>
          <a:prstGeom prst="rect">
            <a:avLst/>
          </a:prstGeom>
          <a:ln w="12700">
            <a:miter lim="400000"/>
          </a:ln>
        </p:spPr>
      </p:pic>
      <p:sp>
        <p:nvSpPr>
          <p:cNvPr id="146" name="Этапы реализации проекта"/>
          <p:cNvSpPr txBox="1"/>
          <p:nvPr/>
        </p:nvSpPr>
        <p:spPr>
          <a:xfrm>
            <a:off x="4590737" y="792797"/>
            <a:ext cx="3707419" cy="3924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 b="1"/>
            </a:lvl1pPr>
          </a:lstStyle>
          <a:p>
            <a:r>
              <a:t>Этапы реализации проекта</a:t>
            </a:r>
          </a:p>
        </p:txBody>
      </p:sp>
      <p:sp>
        <p:nvSpPr>
          <p:cNvPr id="147" name="2. Поиск партнеров для проекта"/>
          <p:cNvSpPr txBox="1"/>
          <p:nvPr/>
        </p:nvSpPr>
        <p:spPr>
          <a:xfrm>
            <a:off x="4456845" y="3092059"/>
            <a:ext cx="3278310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rPr dirty="0"/>
              <a:t>2. </a:t>
            </a:r>
            <a:r>
              <a:rPr dirty="0" err="1"/>
              <a:t>Поиск</a:t>
            </a:r>
            <a:r>
              <a:rPr dirty="0"/>
              <a:t> </a:t>
            </a:r>
            <a:r>
              <a:rPr dirty="0" err="1"/>
              <a:t>партнеров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проекта</a:t>
            </a:r>
            <a:r>
              <a:rPr dirty="0"/>
              <a:t> </a:t>
            </a:r>
          </a:p>
        </p:txBody>
      </p:sp>
      <p:sp>
        <p:nvSpPr>
          <p:cNvPr id="148" name="3. Реализация проекта. Создание специализированных разделов в приложении, анализ и оценка итогов проекта"/>
          <p:cNvSpPr txBox="1"/>
          <p:nvPr/>
        </p:nvSpPr>
        <p:spPr>
          <a:xfrm>
            <a:off x="4392941" y="4130344"/>
            <a:ext cx="4103011" cy="12093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r>
              <a:t>3. Реализация проекта. Создание специализированных разделов в приложении, анализ и оценка итогов проекта </a:t>
            </a:r>
          </a:p>
        </p:txBody>
      </p:sp>
      <p:sp>
        <p:nvSpPr>
          <p:cNvPr id="149" name="Кружок"/>
          <p:cNvSpPr/>
          <p:nvPr/>
        </p:nvSpPr>
        <p:spPr>
          <a:xfrm>
            <a:off x="1075266" y="760727"/>
            <a:ext cx="397228" cy="397229"/>
          </a:xfrm>
          <a:prstGeom prst="ellipse">
            <a:avLst/>
          </a:prstGeom>
          <a:solidFill>
            <a:srgbClr val="5AB4E6"/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0" name="Кружок"/>
          <p:cNvSpPr/>
          <p:nvPr/>
        </p:nvSpPr>
        <p:spPr>
          <a:xfrm>
            <a:off x="1577334" y="760727"/>
            <a:ext cx="397228" cy="397229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1" name="Кружок"/>
          <p:cNvSpPr/>
          <p:nvPr/>
        </p:nvSpPr>
        <p:spPr>
          <a:xfrm>
            <a:off x="2146311" y="760727"/>
            <a:ext cx="397228" cy="397229"/>
          </a:xfrm>
          <a:prstGeom prst="ellipse">
            <a:avLst/>
          </a:prstGeom>
          <a:solidFill>
            <a:srgbClr val="DA261E"/>
          </a:solidFill>
          <a:ln w="127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2" name="1. Сбор необходимой информации для создания и концепции приложения"/>
          <p:cNvSpPr txBox="1"/>
          <p:nvPr/>
        </p:nvSpPr>
        <p:spPr>
          <a:xfrm>
            <a:off x="4477685" y="1761674"/>
            <a:ext cx="3933523" cy="625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r>
              <a:t>1. Сбор необходимой информации для создания и концепции приложения</a:t>
            </a:r>
          </a:p>
        </p:txBody>
      </p:sp>
      <p:pic>
        <p:nvPicPr>
          <p:cNvPr id="153" name="IMG_4808.png" descr="IMG_480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1208" y="2675575"/>
            <a:ext cx="1499144" cy="14991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IMG_4810.png" descr="IMG_481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82666" y="1448671"/>
            <a:ext cx="1256799" cy="1256798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IMG_4814.png" descr="IMG_481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82666" y="3930800"/>
            <a:ext cx="1610275" cy="16784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Рисунок 7" descr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0635" y="196076"/>
            <a:ext cx="1794165" cy="1629467"/>
          </a:xfrm>
          <a:prstGeom prst="rect">
            <a:avLst/>
          </a:prstGeom>
          <a:ln w="12700">
            <a:miter lim="400000"/>
          </a:ln>
        </p:spPr>
      </p:pic>
      <p:sp>
        <p:nvSpPr>
          <p:cNvPr id="158" name="Наша команда и партнеры"/>
          <p:cNvSpPr txBox="1"/>
          <p:nvPr/>
        </p:nvSpPr>
        <p:spPr>
          <a:xfrm>
            <a:off x="4583482" y="792797"/>
            <a:ext cx="3742542" cy="3924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 b="1"/>
            </a:lvl1pPr>
          </a:lstStyle>
          <a:p>
            <a:r>
              <a:t>Наша команда и партнеры </a:t>
            </a:r>
          </a:p>
        </p:txBody>
      </p:sp>
      <p:sp>
        <p:nvSpPr>
          <p:cNvPr id="159" name="Партнеры:"/>
          <p:cNvSpPr txBox="1"/>
          <p:nvPr/>
        </p:nvSpPr>
        <p:spPr>
          <a:xfrm>
            <a:off x="1577334" y="1825543"/>
            <a:ext cx="1133846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t>Партнеры:</a:t>
            </a:r>
          </a:p>
        </p:txBody>
      </p:sp>
      <p:sp>
        <p:nvSpPr>
          <p:cNvPr id="160" name="Кружок"/>
          <p:cNvSpPr/>
          <p:nvPr/>
        </p:nvSpPr>
        <p:spPr>
          <a:xfrm>
            <a:off x="1075266" y="760727"/>
            <a:ext cx="397228" cy="397229"/>
          </a:xfrm>
          <a:prstGeom prst="ellipse">
            <a:avLst/>
          </a:prstGeom>
          <a:solidFill>
            <a:srgbClr val="5AB4E6"/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Кружок"/>
          <p:cNvSpPr/>
          <p:nvPr/>
        </p:nvSpPr>
        <p:spPr>
          <a:xfrm>
            <a:off x="1577334" y="760727"/>
            <a:ext cx="397228" cy="397229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62" name="Кружок"/>
          <p:cNvSpPr/>
          <p:nvPr/>
        </p:nvSpPr>
        <p:spPr>
          <a:xfrm>
            <a:off x="2146311" y="760727"/>
            <a:ext cx="397228" cy="397229"/>
          </a:xfrm>
          <a:prstGeom prst="ellipse">
            <a:avLst/>
          </a:prstGeom>
          <a:solidFill>
            <a:srgbClr val="DA261E"/>
          </a:solidFill>
          <a:ln w="127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63" name="Наша команда:"/>
          <p:cNvSpPr txBox="1"/>
          <p:nvPr/>
        </p:nvSpPr>
        <p:spPr>
          <a:xfrm>
            <a:off x="6180736" y="1788189"/>
            <a:ext cx="1643396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t>Наша команда: </a:t>
            </a:r>
          </a:p>
        </p:txBody>
      </p:sp>
      <p:pic>
        <p:nvPicPr>
          <p:cNvPr id="164" name="IMG_1522.jpeg" descr="IMG_1522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6455" y="2495826"/>
            <a:ext cx="1399762" cy="18663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65" name="IMG_4800.jpeg" descr="IMG_4800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1426" y="2500583"/>
            <a:ext cx="1394076" cy="1856834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Ельмекеева Екатерина"/>
          <p:cNvSpPr txBox="1"/>
          <p:nvPr/>
        </p:nvSpPr>
        <p:spPr>
          <a:xfrm>
            <a:off x="7714319" y="4477802"/>
            <a:ext cx="1384034" cy="625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r>
              <a:t>Ельмекеева Екатерина</a:t>
            </a:r>
          </a:p>
        </p:txBody>
      </p:sp>
      <p:sp>
        <p:nvSpPr>
          <p:cNvPr id="167" name="Иванова Елизавета"/>
          <p:cNvSpPr txBox="1"/>
          <p:nvPr/>
        </p:nvSpPr>
        <p:spPr>
          <a:xfrm>
            <a:off x="9402478" y="4477802"/>
            <a:ext cx="1411971" cy="625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r>
              <a:t>Иванова Елизавета</a:t>
            </a:r>
          </a:p>
        </p:txBody>
      </p:sp>
      <p:pic>
        <p:nvPicPr>
          <p:cNvPr id="168" name="IMG_4803.jpeg" descr="IMG_4803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8942" y="2466002"/>
            <a:ext cx="2508594" cy="2577549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ФБГОУ ВО «ПГТУ», Волгатех"/>
          <p:cNvSpPr txBox="1"/>
          <p:nvPr/>
        </p:nvSpPr>
        <p:spPr>
          <a:xfrm>
            <a:off x="1581249" y="5216486"/>
            <a:ext cx="2363980" cy="625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r>
              <a:t>ФБГОУ ВО «ПГТУ», Волгатех </a:t>
            </a:r>
          </a:p>
        </p:txBody>
      </p:sp>
      <p:pic>
        <p:nvPicPr>
          <p:cNvPr id="170" name="IMG_4804.jpeg" descr="IMG_4804.jpe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6082" y="2480525"/>
            <a:ext cx="1456798" cy="1896949"/>
          </a:xfrm>
          <a:prstGeom prst="rect">
            <a:avLst/>
          </a:prstGeom>
          <a:ln w="12700">
            <a:miter lim="400000"/>
          </a:ln>
        </p:spPr>
      </p:pic>
      <p:sp>
        <p:nvSpPr>
          <p:cNvPr id="171" name="Анцыгина Валентина"/>
          <p:cNvSpPr txBox="1"/>
          <p:nvPr/>
        </p:nvSpPr>
        <p:spPr>
          <a:xfrm>
            <a:off x="5986082" y="4477802"/>
            <a:ext cx="1456798" cy="625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r>
              <a:t>Анцыгина Валентина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335</Words>
  <Application>Microsoft Office PowerPoint</Application>
  <PresentationFormat>Широкоэкранный</PresentationFormat>
  <Paragraphs>44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Проект</vt:lpstr>
      <vt:lpstr>Презентация PowerPoint</vt:lpstr>
      <vt:lpstr>Презентация PowerPoint</vt:lpstr>
      <vt:lpstr>Презентация PowerPoint</vt:lpstr>
      <vt:lpstr>Презентация PowerPoint</vt:lpstr>
      <vt:lpstr>Описание разделов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</dc:title>
  <dc:creator>Елизавета</dc:creator>
  <cp:lastModifiedBy>Liza Ivanova</cp:lastModifiedBy>
  <cp:revision>4</cp:revision>
  <dcterms:modified xsi:type="dcterms:W3CDTF">2023-10-23T17:03:36Z</dcterms:modified>
</cp:coreProperties>
</file>