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7"/>
  </p:notesMasterIdLst>
  <p:sldIdLst>
    <p:sldId id="256" r:id="rId2"/>
    <p:sldId id="299" r:id="rId3"/>
    <p:sldId id="302" r:id="rId4"/>
    <p:sldId id="303" r:id="rId5"/>
    <p:sldId id="304" r:id="rId6"/>
    <p:sldId id="298" r:id="rId7"/>
    <p:sldId id="305" r:id="rId8"/>
    <p:sldId id="301" r:id="rId9"/>
    <p:sldId id="260" r:id="rId10"/>
    <p:sldId id="258" r:id="rId11"/>
    <p:sldId id="259" r:id="rId12"/>
    <p:sldId id="261" r:id="rId13"/>
    <p:sldId id="263" r:id="rId14"/>
    <p:sldId id="262" r:id="rId15"/>
    <p:sldId id="273" r:id="rId16"/>
  </p:sldIdLst>
  <p:sldSz cx="9144000" cy="5143500" type="screen16x9"/>
  <p:notesSz cx="6858000" cy="9144000"/>
  <p:embeddedFontLst>
    <p:embeddedFont>
      <p:font typeface="Artifakt Element Book" panose="020B0503050000020004" pitchFamily="34" charset="-52"/>
      <p:regular r:id="rId18"/>
      <p:italic r:id="rId19"/>
    </p:embeddedFont>
    <p:embeddedFont>
      <p:font typeface="Bahnschrift" panose="020B0502040204020203" pitchFamily="34" charset="0"/>
      <p:regular r:id="rId20"/>
      <p:bold r:id="rId21"/>
    </p:embeddedFont>
    <p:embeddedFont>
      <p:font typeface="Artifakt Element Black" panose="020B0A03050000020004" pitchFamily="34" charset="-52"/>
      <p:bold r:id="rId22"/>
      <p:boldItalic r:id="rId23"/>
    </p:embeddedFont>
    <p:embeddedFont>
      <p:font typeface="GreekC_IV50" panose="00000400000000000000" pitchFamily="2" charset="0"/>
      <p:regular r:id="rId24"/>
    </p:embeddedFont>
    <p:embeddedFont>
      <p:font typeface="GreekS_IV50" panose="00000400000000000000" pitchFamily="2" charset="0"/>
      <p:regular r:id="rId25"/>
    </p:embeddedFont>
    <p:embeddedFont>
      <p:font typeface="Playfair Display" panose="020B0604020202020204" charset="-52"/>
      <p:regular r:id="rId26"/>
      <p:bold r:id="rId27"/>
      <p:italic r:id="rId28"/>
      <p:boldItalic r:id="rId29"/>
    </p:embeddedFont>
    <p:embeddedFont>
      <p:font typeface="Raleway" panose="020B0604020202020204" charset="-52"/>
      <p:regular r:id="rId30"/>
      <p:bold r:id="rId31"/>
      <p:italic r:id="rId32"/>
      <p:boldItalic r:id="rId33"/>
    </p:embeddedFont>
    <p:embeddedFont>
      <p:font typeface="Bebas Neue" panose="020B0604020202020204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8FED"/>
    <a:srgbClr val="D4E3FD"/>
    <a:srgbClr val="B5C6FD"/>
    <a:srgbClr val="C5D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6C63C0-17F0-4F34-855A-8383CFCC13CA}">
  <a:tblStyle styleId="{416C63C0-17F0-4F34-855A-8383CFCC13C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6" d="100"/>
          <a:sy n="146" d="100"/>
        </p:scale>
        <p:origin x="59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6762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fb7a24746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fb7a24746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275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e207fd22f2_0_250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e207fd22f2_0_250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9362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e1d838b62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e1d838b62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2720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e1d838b62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e1d838b62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4129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e1d838b627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e1d838b627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8284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e1d838b627_4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e1d838b627_4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8736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e1d838b627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e1d838b627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4605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e1d838b627_4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e1d838b627_4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36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r="9132" b="9255"/>
          <a:stretch/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09562" y="618050"/>
            <a:ext cx="5788500" cy="247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09562" y="3088150"/>
            <a:ext cx="2810100" cy="74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 amt="74000"/>
          </a:blip>
          <a:srcRect b="11606"/>
          <a:stretch/>
        </p:blipFill>
        <p:spPr>
          <a:xfrm flipH="1">
            <a:off x="0" y="0"/>
            <a:ext cx="918284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392968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152350" y="1874825"/>
            <a:ext cx="4839300" cy="84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2152350" y="998475"/>
            <a:ext cx="1242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2152350" y="2751175"/>
            <a:ext cx="4839300" cy="4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6"/>
          <p:cNvGrpSpPr/>
          <p:nvPr/>
        </p:nvGrpSpPr>
        <p:grpSpPr>
          <a:xfrm flipH="1">
            <a:off x="0" y="0"/>
            <a:ext cx="9144001" cy="5143499"/>
            <a:chOff x="0" y="0"/>
            <a:chExt cx="9144001" cy="5143499"/>
          </a:xfrm>
        </p:grpSpPr>
        <p:pic>
          <p:nvPicPr>
            <p:cNvPr id="36" name="Google Shape;36;p6"/>
            <p:cNvPicPr preferRelativeResize="0"/>
            <p:nvPr/>
          </p:nvPicPr>
          <p:blipFill rotWithShape="1">
            <a:blip r:embed="rId2">
              <a:alphaModFix amt="90000"/>
            </a:blip>
            <a:srcRect t="37100" r="37099" b="3453"/>
            <a:stretch/>
          </p:blipFill>
          <p:spPr>
            <a:xfrm>
              <a:off x="0" y="0"/>
              <a:ext cx="9144001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6"/>
            <p:cNvPicPr preferRelativeResize="0"/>
            <p:nvPr/>
          </p:nvPicPr>
          <p:blipFill rotWithShape="1">
            <a:blip r:embed="rId3">
              <a:alphaModFix/>
            </a:blip>
            <a:srcRect l="60738" t="-676" r="17570" b="2646"/>
            <a:stretch/>
          </p:blipFill>
          <p:spPr>
            <a:xfrm flipH="1">
              <a:off x="0" y="1495475"/>
              <a:ext cx="1983476" cy="364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38;p6"/>
            <p:cNvPicPr preferRelativeResize="0"/>
            <p:nvPr/>
          </p:nvPicPr>
          <p:blipFill rotWithShape="1">
            <a:blip r:embed="rId4">
              <a:alphaModFix/>
            </a:blip>
            <a:srcRect l="38091"/>
            <a:stretch/>
          </p:blipFill>
          <p:spPr>
            <a:xfrm flipH="1">
              <a:off x="7992298" y="2010025"/>
              <a:ext cx="1151700" cy="15649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7"/>
          <p:cNvPicPr preferRelativeResize="0"/>
          <p:nvPr/>
        </p:nvPicPr>
        <p:blipFill rotWithShape="1">
          <a:blip r:embed="rId2">
            <a:alphaModFix amt="72000"/>
          </a:blip>
          <a:srcRect t="23483" r="48725" b="25311"/>
          <a:stretch/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720000" y="850701"/>
            <a:ext cx="3232800" cy="1081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726450" y="2049125"/>
            <a:ext cx="4015200" cy="21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8"/>
          <p:cNvPicPr preferRelativeResize="0"/>
          <p:nvPr/>
        </p:nvPicPr>
        <p:blipFill rotWithShape="1">
          <a:blip r:embed="rId2">
            <a:alphaModFix/>
          </a:blip>
          <a:srcRect l="19954" t="19946" r="14941" b="14953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754350" y="1307100"/>
            <a:ext cx="5635200" cy="25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9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49" name="Google Shape;49;p9"/>
            <p:cNvPicPr preferRelativeResize="0"/>
            <p:nvPr/>
          </p:nvPicPr>
          <p:blipFill rotWithShape="1">
            <a:blip r:embed="rId2">
              <a:alphaModFix amt="90000"/>
            </a:blip>
            <a:srcRect t="37100" r="37099" b="3453"/>
            <a:stretch/>
          </p:blipFill>
          <p:spPr>
            <a:xfrm>
              <a:off x="0" y="0"/>
              <a:ext cx="9144001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50;p9"/>
            <p:cNvPicPr preferRelativeResize="0"/>
            <p:nvPr/>
          </p:nvPicPr>
          <p:blipFill rotWithShape="1">
            <a:blip r:embed="rId3">
              <a:alphaModFix/>
            </a:blip>
            <a:srcRect l="60738" b="4707"/>
            <a:stretch/>
          </p:blipFill>
          <p:spPr>
            <a:xfrm>
              <a:off x="5553900" y="1604650"/>
              <a:ext cx="3590098" cy="353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p9"/>
            <p:cNvPicPr preferRelativeResize="0"/>
            <p:nvPr/>
          </p:nvPicPr>
          <p:blipFill rotWithShape="1">
            <a:blip r:embed="rId4">
              <a:alphaModFix/>
            </a:blip>
            <a:srcRect l="38091"/>
            <a:stretch/>
          </p:blipFill>
          <p:spPr>
            <a:xfrm>
              <a:off x="0" y="996600"/>
              <a:ext cx="1151700" cy="15649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1151700" y="1905472"/>
            <a:ext cx="4402200" cy="69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ubTitle" idx="1"/>
          </p:nvPr>
        </p:nvSpPr>
        <p:spPr>
          <a:xfrm>
            <a:off x="1151700" y="2829200"/>
            <a:ext cx="4818300" cy="13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1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59" name="Google Shape;59;p11"/>
            <p:cNvPicPr preferRelativeResize="0"/>
            <p:nvPr/>
          </p:nvPicPr>
          <p:blipFill rotWithShape="1">
            <a:blip r:embed="rId2">
              <a:alphaModFix amt="48000"/>
            </a:blip>
            <a:srcRect r="9132" b="9255"/>
            <a:stretch/>
          </p:blipFill>
          <p:spPr>
            <a:xfrm>
              <a:off x="0" y="0"/>
              <a:ext cx="9143999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1"/>
            <p:cNvPicPr preferRelativeResize="0"/>
            <p:nvPr/>
          </p:nvPicPr>
          <p:blipFill rotWithShape="1">
            <a:blip r:embed="rId3">
              <a:alphaModFix/>
            </a:blip>
            <a:srcRect l="12116" t="5990" r="59199" b="19962"/>
            <a:stretch/>
          </p:blipFill>
          <p:spPr>
            <a:xfrm flipH="1">
              <a:off x="6257525" y="539500"/>
              <a:ext cx="2886475" cy="43735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1"/>
            <p:cNvPicPr preferRelativeResize="0"/>
            <p:nvPr/>
          </p:nvPicPr>
          <p:blipFill rotWithShape="1">
            <a:blip r:embed="rId3">
              <a:alphaModFix/>
            </a:blip>
            <a:srcRect l="43059" t="29" r="36251" b="2247"/>
            <a:stretch/>
          </p:blipFill>
          <p:spPr>
            <a:xfrm flipH="1">
              <a:off x="1" y="254175"/>
              <a:ext cx="1716049" cy="4438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11"/>
          <p:cNvSpPr txBox="1">
            <a:spLocks noGrp="1"/>
          </p:cNvSpPr>
          <p:nvPr>
            <p:ph type="title" hasCustomPrompt="1"/>
          </p:nvPr>
        </p:nvSpPr>
        <p:spPr>
          <a:xfrm>
            <a:off x="1951800" y="1459425"/>
            <a:ext cx="5240400" cy="120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3" name="Google Shape;63;p11"/>
          <p:cNvSpPr txBox="1">
            <a:spLocks noGrp="1"/>
          </p:cNvSpPr>
          <p:nvPr>
            <p:ph type="subTitle" idx="1"/>
          </p:nvPr>
        </p:nvSpPr>
        <p:spPr>
          <a:xfrm>
            <a:off x="2512050" y="2665825"/>
            <a:ext cx="4119900" cy="71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2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13"/>
          <p:cNvGrpSpPr/>
          <p:nvPr/>
        </p:nvGrpSpPr>
        <p:grpSpPr>
          <a:xfrm>
            <a:off x="0" y="0"/>
            <a:ext cx="9143999" cy="5143499"/>
            <a:chOff x="0" y="0"/>
            <a:chExt cx="9143999" cy="5143499"/>
          </a:xfrm>
        </p:grpSpPr>
        <p:pic>
          <p:nvPicPr>
            <p:cNvPr id="67" name="Google Shape;67;p13"/>
            <p:cNvPicPr preferRelativeResize="0"/>
            <p:nvPr/>
          </p:nvPicPr>
          <p:blipFill rotWithShape="1">
            <a:blip r:embed="rId2">
              <a:alphaModFix amt="49000"/>
            </a:blip>
            <a:srcRect t="5082" r="9132" b="14750"/>
            <a:stretch/>
          </p:blipFill>
          <p:spPr>
            <a:xfrm>
              <a:off x="0" y="0"/>
              <a:ext cx="9143999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3"/>
            <p:cNvPicPr preferRelativeResize="0"/>
            <p:nvPr/>
          </p:nvPicPr>
          <p:blipFill rotWithShape="1">
            <a:blip r:embed="rId3">
              <a:alphaModFix/>
            </a:blip>
            <a:srcRect l="23521" t="41230" r="58692" b="28181"/>
            <a:stretch/>
          </p:blipFill>
          <p:spPr>
            <a:xfrm>
              <a:off x="0" y="3495275"/>
              <a:ext cx="1602151" cy="1648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3"/>
            <p:cNvPicPr preferRelativeResize="0"/>
            <p:nvPr/>
          </p:nvPicPr>
          <p:blipFill rotWithShape="1">
            <a:blip r:embed="rId3">
              <a:alphaModFix/>
            </a:blip>
            <a:srcRect l="41351" t="35130" r="45354" b="24019"/>
            <a:stretch/>
          </p:blipFill>
          <p:spPr>
            <a:xfrm>
              <a:off x="7674850" y="2443050"/>
              <a:ext cx="1469148" cy="27004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>
            <a:off x="1382200" y="1693162"/>
            <a:ext cx="28743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"/>
          </p:nvPr>
        </p:nvSpPr>
        <p:spPr>
          <a:xfrm>
            <a:off x="1382200" y="2304900"/>
            <a:ext cx="2874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2"/>
          </p:nvPr>
        </p:nvSpPr>
        <p:spPr>
          <a:xfrm>
            <a:off x="4874750" y="1693162"/>
            <a:ext cx="28743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3"/>
          </p:nvPr>
        </p:nvSpPr>
        <p:spPr>
          <a:xfrm>
            <a:off x="4874750" y="2304900"/>
            <a:ext cx="2874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4"/>
          </p:nvPr>
        </p:nvSpPr>
        <p:spPr>
          <a:xfrm>
            <a:off x="1382200" y="3367609"/>
            <a:ext cx="28743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5"/>
          </p:nvPr>
        </p:nvSpPr>
        <p:spPr>
          <a:xfrm>
            <a:off x="1382200" y="3983047"/>
            <a:ext cx="2874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6"/>
          </p:nvPr>
        </p:nvSpPr>
        <p:spPr>
          <a:xfrm>
            <a:off x="4884950" y="3367609"/>
            <a:ext cx="2853900" cy="52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7"/>
          </p:nvPr>
        </p:nvSpPr>
        <p:spPr>
          <a:xfrm>
            <a:off x="4874750" y="3983047"/>
            <a:ext cx="2874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title" idx="9" hasCustomPrompt="1"/>
          </p:nvPr>
        </p:nvSpPr>
        <p:spPr>
          <a:xfrm>
            <a:off x="2423200" y="1256604"/>
            <a:ext cx="79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13" hasCustomPrompt="1"/>
          </p:nvPr>
        </p:nvSpPr>
        <p:spPr>
          <a:xfrm>
            <a:off x="2423200" y="2944275"/>
            <a:ext cx="79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14" hasCustomPrompt="1"/>
          </p:nvPr>
        </p:nvSpPr>
        <p:spPr>
          <a:xfrm>
            <a:off x="5915750" y="1256604"/>
            <a:ext cx="79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15" hasCustomPrompt="1"/>
          </p:nvPr>
        </p:nvSpPr>
        <p:spPr>
          <a:xfrm>
            <a:off x="5915750" y="2933626"/>
            <a:ext cx="79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4"/>
          <p:cNvGrpSpPr/>
          <p:nvPr/>
        </p:nvGrpSpPr>
        <p:grpSpPr>
          <a:xfrm flipH="1">
            <a:off x="0" y="0"/>
            <a:ext cx="9150424" cy="5143499"/>
            <a:chOff x="-6423" y="0"/>
            <a:chExt cx="9150424" cy="5143499"/>
          </a:xfrm>
        </p:grpSpPr>
        <p:pic>
          <p:nvPicPr>
            <p:cNvPr id="85" name="Google Shape;85;p14"/>
            <p:cNvPicPr preferRelativeResize="0"/>
            <p:nvPr/>
          </p:nvPicPr>
          <p:blipFill rotWithShape="1">
            <a:blip r:embed="rId2">
              <a:alphaModFix amt="90000"/>
            </a:blip>
            <a:srcRect t="37100" r="37099" b="3453"/>
            <a:stretch/>
          </p:blipFill>
          <p:spPr>
            <a:xfrm flipH="1">
              <a:off x="0" y="0"/>
              <a:ext cx="9144001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4"/>
            <p:cNvPicPr preferRelativeResize="0"/>
            <p:nvPr/>
          </p:nvPicPr>
          <p:blipFill rotWithShape="1">
            <a:blip r:embed="rId3">
              <a:alphaModFix/>
            </a:blip>
            <a:srcRect l="60738" t="-676" r="26666" b="2646"/>
            <a:stretch/>
          </p:blipFill>
          <p:spPr>
            <a:xfrm flipH="1">
              <a:off x="-6423" y="1495475"/>
              <a:ext cx="1151699" cy="364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4"/>
            <p:cNvPicPr preferRelativeResize="0"/>
            <p:nvPr/>
          </p:nvPicPr>
          <p:blipFill rotWithShape="1">
            <a:blip r:embed="rId4">
              <a:alphaModFix/>
            </a:blip>
            <a:srcRect l="40995" r="2405"/>
            <a:stretch/>
          </p:blipFill>
          <p:spPr>
            <a:xfrm flipH="1">
              <a:off x="8270651" y="1298600"/>
              <a:ext cx="873350" cy="12979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8" name="Google Shape;88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5"/>
          <p:cNvGrpSpPr/>
          <p:nvPr/>
        </p:nvGrpSpPr>
        <p:grpSpPr>
          <a:xfrm>
            <a:off x="0" y="0"/>
            <a:ext cx="9351400" cy="5143499"/>
            <a:chOff x="0" y="0"/>
            <a:chExt cx="9351400" cy="5143499"/>
          </a:xfrm>
        </p:grpSpPr>
        <p:pic>
          <p:nvPicPr>
            <p:cNvPr id="91" name="Google Shape;91;p15"/>
            <p:cNvPicPr preferRelativeResize="0"/>
            <p:nvPr/>
          </p:nvPicPr>
          <p:blipFill rotWithShape="1">
            <a:blip r:embed="rId2">
              <a:alphaModFix amt="48000"/>
            </a:blip>
            <a:srcRect r="9132" b="9255"/>
            <a:stretch/>
          </p:blipFill>
          <p:spPr>
            <a:xfrm>
              <a:off x="0" y="0"/>
              <a:ext cx="9143999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5"/>
            <p:cNvPicPr preferRelativeResize="0"/>
            <p:nvPr/>
          </p:nvPicPr>
          <p:blipFill rotWithShape="1">
            <a:blip r:embed="rId3">
              <a:alphaModFix/>
            </a:blip>
            <a:srcRect l="10054" t="40746" r="80037" b="28424"/>
            <a:stretch/>
          </p:blipFill>
          <p:spPr>
            <a:xfrm flipH="1">
              <a:off x="8354500" y="2592025"/>
              <a:ext cx="996900" cy="1820700"/>
            </a:xfrm>
            <a:prstGeom prst="round2DiagRect">
              <a:avLst>
                <a:gd name="adj1" fmla="val 28927"/>
                <a:gd name="adj2" fmla="val 0"/>
              </a:avLst>
            </a:prstGeom>
            <a:noFill/>
            <a:ln>
              <a:noFill/>
            </a:ln>
          </p:spPr>
        </p:pic>
        <p:pic>
          <p:nvPicPr>
            <p:cNvPr id="93" name="Google Shape;93;p15"/>
            <p:cNvPicPr preferRelativeResize="0"/>
            <p:nvPr/>
          </p:nvPicPr>
          <p:blipFill rotWithShape="1">
            <a:blip r:embed="rId3">
              <a:alphaModFix/>
            </a:blip>
            <a:srcRect l="41024" t="-6282" r="44771" b="24160"/>
            <a:stretch/>
          </p:blipFill>
          <p:spPr>
            <a:xfrm flipH="1">
              <a:off x="0" y="254175"/>
              <a:ext cx="1178200" cy="37302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4" name="Google Shape;94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24"/>
          <p:cNvGrpSpPr/>
          <p:nvPr/>
        </p:nvGrpSpPr>
        <p:grpSpPr>
          <a:xfrm flipH="1">
            <a:off x="0" y="0"/>
            <a:ext cx="9144001" cy="5143499"/>
            <a:chOff x="0" y="0"/>
            <a:chExt cx="9144001" cy="5143499"/>
          </a:xfrm>
        </p:grpSpPr>
        <p:pic>
          <p:nvPicPr>
            <p:cNvPr id="174" name="Google Shape;174;p24"/>
            <p:cNvPicPr preferRelativeResize="0"/>
            <p:nvPr/>
          </p:nvPicPr>
          <p:blipFill rotWithShape="1">
            <a:blip r:embed="rId2">
              <a:alphaModFix amt="90000"/>
            </a:blip>
            <a:srcRect t="37100" r="37099" b="3453"/>
            <a:stretch/>
          </p:blipFill>
          <p:spPr>
            <a:xfrm>
              <a:off x="0" y="0"/>
              <a:ext cx="9144001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4"/>
            <p:cNvPicPr preferRelativeResize="0"/>
            <p:nvPr/>
          </p:nvPicPr>
          <p:blipFill rotWithShape="1">
            <a:blip r:embed="rId3">
              <a:alphaModFix/>
            </a:blip>
            <a:srcRect l="60738" t="-676" r="17570" b="2646"/>
            <a:stretch/>
          </p:blipFill>
          <p:spPr>
            <a:xfrm flipH="1">
              <a:off x="0" y="1495475"/>
              <a:ext cx="1983476" cy="364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24"/>
            <p:cNvPicPr preferRelativeResize="0"/>
            <p:nvPr/>
          </p:nvPicPr>
          <p:blipFill rotWithShape="1">
            <a:blip r:embed="rId4">
              <a:alphaModFix/>
            </a:blip>
            <a:srcRect l="38091"/>
            <a:stretch/>
          </p:blipFill>
          <p:spPr>
            <a:xfrm flipH="1">
              <a:off x="7992298" y="2010025"/>
              <a:ext cx="1151700" cy="15649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25"/>
          <p:cNvGrpSpPr/>
          <p:nvPr/>
        </p:nvGrpSpPr>
        <p:grpSpPr>
          <a:xfrm flipH="1">
            <a:off x="-2" y="0"/>
            <a:ext cx="9144003" cy="5162075"/>
            <a:chOff x="0" y="0"/>
            <a:chExt cx="9020424" cy="4554906"/>
          </a:xfrm>
        </p:grpSpPr>
        <p:pic>
          <p:nvPicPr>
            <p:cNvPr id="179" name="Google Shape;179;p25"/>
            <p:cNvPicPr preferRelativeResize="0"/>
            <p:nvPr/>
          </p:nvPicPr>
          <p:blipFill rotWithShape="1">
            <a:blip r:embed="rId2">
              <a:alphaModFix amt="48000"/>
            </a:blip>
            <a:srcRect r="10362" b="19929"/>
            <a:stretch/>
          </p:blipFill>
          <p:spPr>
            <a:xfrm>
              <a:off x="2" y="0"/>
              <a:ext cx="9020422" cy="45385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5"/>
            <p:cNvPicPr preferRelativeResize="0"/>
            <p:nvPr/>
          </p:nvPicPr>
          <p:blipFill rotWithShape="1">
            <a:blip r:embed="rId3">
              <a:alphaModFix/>
            </a:blip>
            <a:srcRect l="13343" t="5995" r="59199" b="26023"/>
            <a:stretch/>
          </p:blipFill>
          <p:spPr>
            <a:xfrm flipH="1">
              <a:off x="6257522" y="539509"/>
              <a:ext cx="2762900" cy="40153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25"/>
            <p:cNvPicPr preferRelativeResize="0"/>
            <p:nvPr/>
          </p:nvPicPr>
          <p:blipFill rotWithShape="1">
            <a:blip r:embed="rId3">
              <a:alphaModFix/>
            </a:blip>
            <a:srcRect l="42765" r="39264" b="11598"/>
            <a:stretch/>
          </p:blipFill>
          <p:spPr>
            <a:xfrm flipH="1">
              <a:off x="0" y="254169"/>
              <a:ext cx="1490530" cy="401539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30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  <a:defRPr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○"/>
              <a:defRPr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■"/>
              <a:defRPr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  <a:defRPr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○"/>
              <a:defRPr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■"/>
              <a:defRPr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  <a:defRPr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○"/>
              <a:defRPr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aleway"/>
              <a:buChar char="■"/>
              <a:defRPr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0" r:id="rId12"/>
    <p:sldLayoutId id="214748367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0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9"/>
          <p:cNvPicPr preferRelativeResize="0"/>
          <p:nvPr/>
        </p:nvPicPr>
        <p:blipFill rotWithShape="1">
          <a:blip r:embed="rId3">
            <a:alphaModFix/>
          </a:blip>
          <a:srcRect l="40286" t="8518" r="9134" b="6040"/>
          <a:stretch/>
        </p:blipFill>
        <p:spPr>
          <a:xfrm>
            <a:off x="4054074" y="0"/>
            <a:ext cx="508992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9"/>
          <p:cNvSpPr txBox="1">
            <a:spLocks noGrp="1"/>
          </p:cNvSpPr>
          <p:nvPr>
            <p:ph type="ctrTitle"/>
          </p:nvPr>
        </p:nvSpPr>
        <p:spPr>
          <a:xfrm>
            <a:off x="-389535" y="1219000"/>
            <a:ext cx="5788500" cy="247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rtl="0">
              <a:spcBef>
                <a:spcPts val="0"/>
              </a:spcBef>
              <a:spcAft>
                <a:spcPts val="1200"/>
              </a:spcAft>
            </a:pPr>
            <a:r>
              <a:rPr lang="ru-RU" sz="6000" b="1" dirty="0">
                <a:latin typeface="GreekC_IV50" panose="00000400000000000000" pitchFamily="2" charset="0"/>
                <a:ea typeface="Artifakt Element Book" panose="020B0503050000020004" pitchFamily="34" charset="-52"/>
                <a:cs typeface="GreekC_IV50" panose="00000400000000000000" pitchFamily="2" charset="0"/>
              </a:rPr>
              <a:t>Сияние</a:t>
            </a:r>
            <a:r>
              <a:rPr lang="ru-RU" sz="6000" b="1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/>
            </a:r>
            <a:br>
              <a:rPr lang="ru-RU" sz="6000" b="1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</a:br>
            <a:r>
              <a:rPr lang="ru-RU" sz="2000" b="1" i="0" u="none" strike="noStrike" dirty="0" err="1" smtClean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Экоупаковка</a:t>
            </a:r>
            <a:r>
              <a:rPr lang="ru-RU" sz="2000" b="1" i="0" u="none" strike="noStrike" dirty="0" smtClean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- трансформер </a:t>
            </a:r>
            <a:br>
              <a:rPr lang="ru-RU" sz="2000" b="1" i="0" u="none" strike="noStrike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</a:b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с северным дизайном</a:t>
            </a:r>
            <a:endParaRPr sz="4800" dirty="0">
              <a:solidFill>
                <a:schemeClr val="accent1"/>
              </a:solidFill>
              <a:latin typeface="Bahnschrift" panose="020B0502040204020203" pitchFamily="34" charset="0"/>
            </a:endParaRPr>
          </a:p>
        </p:txBody>
      </p:sp>
      <p:cxnSp>
        <p:nvCxnSpPr>
          <p:cNvPr id="195" name="Google Shape;195;p29"/>
          <p:cNvCxnSpPr/>
          <p:nvPr/>
        </p:nvCxnSpPr>
        <p:spPr>
          <a:xfrm>
            <a:off x="748365" y="2392500"/>
            <a:ext cx="3411900" cy="0"/>
          </a:xfrm>
          <a:prstGeom prst="straightConnector1">
            <a:avLst/>
          </a:prstGeom>
          <a:noFill/>
          <a:ln w="9525" cap="flat" cmpd="sng">
            <a:solidFill>
              <a:srgbClr val="15325B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265E53DC-A068-46B1-AF9C-9A2739F68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10" y="4182250"/>
            <a:ext cx="822120" cy="74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41F833-D7BB-4D92-A44C-2D8269E53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000" y="665225"/>
            <a:ext cx="7056450" cy="841800"/>
          </a:xfrm>
        </p:spPr>
        <p:txBody>
          <a:bodyPr/>
          <a:lstStyle/>
          <a:p>
            <a:r>
              <a:rPr lang="ru-RU" sz="3200" dirty="0">
                <a:latin typeface="GreekC_IV50" panose="00000400000000000000" pitchFamily="2" charset="0"/>
                <a:ea typeface="Artifakt Element Book" panose="020B0503050000020004" pitchFamily="34" charset="-52"/>
                <a:cs typeface="GreekC_IV50" panose="00000400000000000000" pitchFamily="2" charset="0"/>
              </a:rPr>
              <a:t>АКТУАЛЬНОСТЬ ПРОЕКТА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7F43DA92-ABB8-44AA-A1CF-5E27AA674C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3501" y="1507025"/>
            <a:ext cx="7037797" cy="3037625"/>
          </a:xfrm>
        </p:spPr>
        <p:txBody>
          <a:bodyPr/>
          <a:lstStyle/>
          <a:p>
            <a:pPr rtl="0" fontAlgn="base">
              <a:spcBef>
                <a:spcPts val="0"/>
              </a:spcBef>
              <a:spcAft>
                <a:spcPts val="1200"/>
              </a:spcAft>
              <a:buSzPct val="13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ru-RU" sz="2000" b="1" i="0" u="none" strike="noStrike" dirty="0" smtClean="0">
                <a:solidFill>
                  <a:schemeClr val="accent1"/>
                </a:solidFill>
                <a:effectLst/>
                <a:latin typeface="Bahnschrift" panose="020B0502040204020203" pitchFamily="34" charset="0"/>
              </a:rPr>
              <a:t>Повышает узнаваемость региона</a:t>
            </a:r>
          </a:p>
          <a:p>
            <a:pPr rtl="0" fontAlgn="base">
              <a:spcBef>
                <a:spcPts val="0"/>
              </a:spcBef>
              <a:spcAft>
                <a:spcPts val="1200"/>
              </a:spcAft>
              <a:buSzPct val="13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ru-RU" sz="20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Популяризирует северный дизайн</a:t>
            </a:r>
            <a:endParaRPr lang="ru-RU" sz="2000" b="1" i="0" u="none" strike="noStrike" dirty="0" smtClean="0">
              <a:solidFill>
                <a:schemeClr val="accent1"/>
              </a:solidFill>
              <a:effectLst/>
              <a:latin typeface="Bahnschrift" panose="020B0502040204020203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1200"/>
              </a:spcAft>
              <a:buSzPct val="13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ru-RU" sz="2000" b="1" i="0" u="none" strike="noStrike" dirty="0" smtClean="0">
                <a:solidFill>
                  <a:schemeClr val="accent1"/>
                </a:solidFill>
                <a:effectLst/>
                <a:latin typeface="Bahnschrift" panose="020B0502040204020203" pitchFamily="34" charset="0"/>
              </a:rPr>
              <a:t>Привлекает новые лица </a:t>
            </a:r>
            <a:r>
              <a:rPr lang="ru-RU" sz="2000" b="1" i="0" u="none" strike="noStrike" dirty="0">
                <a:solidFill>
                  <a:schemeClr val="accent1"/>
                </a:solidFill>
                <a:effectLst/>
                <a:latin typeface="Bahnschrift" panose="020B0502040204020203" pitchFamily="34" charset="0"/>
              </a:rPr>
              <a:t>в северный </a:t>
            </a:r>
            <a:r>
              <a:rPr lang="ru-RU" sz="2000" b="1" i="0" u="none" strike="noStrike" dirty="0" smtClean="0">
                <a:solidFill>
                  <a:schemeClr val="accent1"/>
                </a:solidFill>
                <a:effectLst/>
                <a:latin typeface="Bahnschrift" panose="020B0502040204020203" pitchFamily="34" charset="0"/>
              </a:rPr>
              <a:t>туризм, благодаря необычному функционалу упаковки (удобства переноса еды и трансформация в северный сувенир)</a:t>
            </a:r>
          </a:p>
          <a:p>
            <a:pPr rtl="0" fontAlgn="base">
              <a:spcBef>
                <a:spcPts val="0"/>
              </a:spcBef>
              <a:spcAft>
                <a:spcPts val="1200"/>
              </a:spcAft>
              <a:buSzPct val="13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ru-RU" sz="20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Помогает экологии за счет </a:t>
            </a:r>
            <a:r>
              <a:rPr lang="ru-RU" sz="2000" b="1" dirty="0" err="1" smtClean="0">
                <a:solidFill>
                  <a:schemeClr val="accent1"/>
                </a:solidFill>
                <a:latin typeface="Bahnschrift" panose="020B0502040204020203" pitchFamily="34" charset="0"/>
              </a:rPr>
              <a:t>биоразлагающегося</a:t>
            </a:r>
            <a:r>
              <a:rPr lang="ru-RU" sz="20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 </a:t>
            </a:r>
            <a:r>
              <a:rPr lang="ru-RU" sz="2000" b="1" dirty="0" err="1" smtClean="0">
                <a:solidFill>
                  <a:schemeClr val="accent1"/>
                </a:solidFill>
                <a:latin typeface="Bahnschrift" panose="020B0502040204020203" pitchFamily="34" charset="0"/>
              </a:rPr>
              <a:t>монокомпонента</a:t>
            </a:r>
            <a:r>
              <a:rPr lang="ru-RU" sz="20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 - картона</a:t>
            </a:r>
            <a:endParaRPr lang="ru-RU" sz="2000" b="1" i="0" u="none" strike="noStrike" dirty="0" smtClean="0">
              <a:solidFill>
                <a:schemeClr val="accent1"/>
              </a:solidFill>
              <a:effectLst/>
              <a:latin typeface="Bahnschrift" panose="020B0502040204020203" pitchFamily="34" charset="0"/>
            </a:endParaRPr>
          </a:p>
          <a:p>
            <a:endParaRPr lang="ru-RU" dirty="0"/>
          </a:p>
        </p:txBody>
      </p:sp>
      <p:cxnSp>
        <p:nvCxnSpPr>
          <p:cNvPr id="5" name="Google Shape;195;p29">
            <a:extLst>
              <a:ext uri="{FF2B5EF4-FFF2-40B4-BE49-F238E27FC236}">
                <a16:creationId xmlns:a16="http://schemas.microsoft.com/office/drawing/2014/main" id="{68CFB063-6E71-498A-B46F-DC71B3A24737}"/>
              </a:ext>
            </a:extLst>
          </p:cNvPr>
          <p:cNvCxnSpPr>
            <a:cxnSpLocks/>
          </p:cNvCxnSpPr>
          <p:nvPr/>
        </p:nvCxnSpPr>
        <p:spPr>
          <a:xfrm>
            <a:off x="2980800" y="1353600"/>
            <a:ext cx="6163200" cy="2100"/>
          </a:xfrm>
          <a:prstGeom prst="straightConnector1">
            <a:avLst/>
          </a:prstGeom>
          <a:noFill/>
          <a:ln w="9525" cap="flat" cmpd="sng">
            <a:solidFill>
              <a:srgbClr val="15325B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9298834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482;p44">
            <a:extLst>
              <a:ext uri="{FF2B5EF4-FFF2-40B4-BE49-F238E27FC236}">
                <a16:creationId xmlns:a16="http://schemas.microsoft.com/office/drawing/2014/main" id="{0EAAB761-9F60-4818-B988-0C804BDA70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0200" y="4367906"/>
            <a:ext cx="2019000" cy="171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82;p44">
            <a:extLst>
              <a:ext uri="{FF2B5EF4-FFF2-40B4-BE49-F238E27FC236}">
                <a16:creationId xmlns:a16="http://schemas.microsoft.com/office/drawing/2014/main" id="{1DA27579-4170-4DED-A384-62623253E7D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3423002" y="4542471"/>
            <a:ext cx="1833000" cy="15408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B5B0CF-D3EA-4ADE-8AA1-ED198EEDC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3600" y="1388267"/>
            <a:ext cx="7704000" cy="247325"/>
          </a:xfrm>
        </p:spPr>
        <p:txBody>
          <a:bodyPr/>
          <a:lstStyle/>
          <a:p>
            <a:r>
              <a:rPr lang="ru-RU" sz="3200" dirty="0">
                <a:latin typeface="GreekS_IV50" panose="00000400000000000000" pitchFamily="2" charset="0"/>
                <a:cs typeface="GreekS_IV50" panose="00000400000000000000" pitchFamily="2" charset="0"/>
              </a:rPr>
              <a:t>ЦЕЛЕВАЯ АУДИТОРИЯ</a:t>
            </a:r>
            <a:r>
              <a:rPr lang="ru-RU" dirty="0">
                <a:latin typeface="GreekS_IV50" panose="00000400000000000000" pitchFamily="2" charset="0"/>
                <a:cs typeface="GreekS_IV50" panose="00000400000000000000" pitchFamily="2" charset="0"/>
              </a:rPr>
              <a:t/>
            </a:r>
            <a:br>
              <a:rPr lang="ru-RU" dirty="0">
                <a:latin typeface="GreekS_IV50" panose="00000400000000000000" pitchFamily="2" charset="0"/>
                <a:cs typeface="GreekS_IV50" panose="00000400000000000000" pitchFamily="2" charset="0"/>
              </a:rPr>
            </a:br>
            <a:endParaRPr lang="ru-RU" dirty="0">
              <a:latin typeface="GreekS_IV50" panose="00000400000000000000" pitchFamily="2" charset="0"/>
              <a:cs typeface="GreekS_IV50" panose="000004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0CDEDD-6554-44FB-BA33-85814454D427}"/>
              </a:ext>
            </a:extLst>
          </p:cNvPr>
          <p:cNvSpPr txBox="1"/>
          <p:nvPr/>
        </p:nvSpPr>
        <p:spPr>
          <a:xfrm>
            <a:off x="840600" y="1790063"/>
            <a:ext cx="4575600" cy="2326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</a:pPr>
            <a:r>
              <a:rPr lang="ru-RU" sz="2400" b="1" i="0" u="none" strike="noStrike" dirty="0">
                <a:solidFill>
                  <a:schemeClr val="accent1"/>
                </a:solidFill>
                <a:effectLst/>
                <a:latin typeface="Bahnschrift" panose="020B0502040204020203" pitchFamily="34" charset="0"/>
              </a:rPr>
              <a:t>Магазины деликатесов</a:t>
            </a:r>
          </a:p>
          <a:p>
            <a:pPr marL="342900" indent="-342900" rtl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</a:pPr>
            <a:r>
              <a:rPr lang="ru-RU" sz="2400" b="1" i="0" u="none" strike="noStrike" dirty="0">
                <a:solidFill>
                  <a:schemeClr val="accent1"/>
                </a:solidFill>
                <a:effectLst/>
                <a:latin typeface="Bahnschrift" panose="020B0502040204020203" pitchFamily="34" charset="0"/>
              </a:rPr>
              <a:t>Службы доставок еды</a:t>
            </a:r>
            <a:endParaRPr lang="ru-RU" sz="2400" b="0" dirty="0">
              <a:solidFill>
                <a:schemeClr val="accent1"/>
              </a:solidFill>
              <a:effectLst/>
              <a:latin typeface="Bahnschrift" panose="020B0502040204020203" pitchFamily="34" charset="0"/>
            </a:endParaRPr>
          </a:p>
          <a:p>
            <a:pPr marL="342900" indent="-342900" rtl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</a:pPr>
            <a:r>
              <a:rPr lang="ru-RU" sz="2400" b="1" i="0" u="none" strike="noStrike" dirty="0" err="1">
                <a:solidFill>
                  <a:schemeClr val="accent1"/>
                </a:solidFill>
                <a:effectLst/>
                <a:latin typeface="Bahnschrift" panose="020B0502040204020203" pitchFamily="34" charset="0"/>
              </a:rPr>
              <a:t>Фуд</a:t>
            </a:r>
            <a:r>
              <a:rPr lang="ru-RU" sz="2400" b="1" i="0" u="none" strike="noStrike" dirty="0">
                <a:solidFill>
                  <a:schemeClr val="accent1"/>
                </a:solidFill>
                <a:effectLst/>
                <a:latin typeface="Bahnschrift" panose="020B0502040204020203" pitchFamily="34" charset="0"/>
              </a:rPr>
              <a:t>-корты</a:t>
            </a:r>
            <a:endParaRPr lang="ru-RU" sz="2400" b="0" dirty="0">
              <a:solidFill>
                <a:schemeClr val="accent1"/>
              </a:solidFill>
              <a:effectLst/>
              <a:latin typeface="Bahnschrift" panose="020B0502040204020203" pitchFamily="34" charset="0"/>
            </a:endParaRPr>
          </a:p>
          <a:p>
            <a:pPr marL="342900" indent="-342900" rtl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</a:pPr>
            <a:r>
              <a:rPr lang="ru-RU" sz="2400" b="1" i="0" u="none" strike="noStrike" dirty="0">
                <a:solidFill>
                  <a:schemeClr val="accent1"/>
                </a:solidFill>
                <a:effectLst/>
                <a:latin typeface="Bahnschrift" panose="020B0502040204020203" pitchFamily="34" charset="0"/>
              </a:rPr>
              <a:t>Суши-бары</a:t>
            </a:r>
            <a:r>
              <a:rPr lang="ru-RU" dirty="0">
                <a:solidFill>
                  <a:schemeClr val="accent1"/>
                </a:solidFill>
              </a:rPr>
              <a:t/>
            </a:r>
            <a:br>
              <a:rPr lang="ru-RU" dirty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1F9916C2-B744-42BF-9741-39DF7DF9D5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5" name="Google Shape;195;p29">
            <a:extLst>
              <a:ext uri="{FF2B5EF4-FFF2-40B4-BE49-F238E27FC236}">
                <a16:creationId xmlns:a16="http://schemas.microsoft.com/office/drawing/2014/main" id="{7D1E1EE2-5D23-42B9-9887-3A9CF02516F1}"/>
              </a:ext>
            </a:extLst>
          </p:cNvPr>
          <p:cNvCxnSpPr>
            <a:cxnSpLocks/>
          </p:cNvCxnSpPr>
          <p:nvPr/>
        </p:nvCxnSpPr>
        <p:spPr>
          <a:xfrm>
            <a:off x="0" y="1542738"/>
            <a:ext cx="5688000" cy="0"/>
          </a:xfrm>
          <a:prstGeom prst="straightConnector1">
            <a:avLst/>
          </a:prstGeom>
          <a:noFill/>
          <a:ln w="9525" cap="flat" cmpd="sng">
            <a:solidFill>
              <a:srgbClr val="15325B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633F766-F165-4D6F-A8D3-CA038CBF3B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1103"/>
          <a:stretch/>
        </p:blipFill>
        <p:spPr>
          <a:xfrm>
            <a:off x="5892477" y="1649854"/>
            <a:ext cx="2384646" cy="2280966"/>
          </a:xfrm>
          <a:prstGeom prst="rect">
            <a:avLst/>
          </a:prstGeom>
        </p:spPr>
      </p:pic>
      <p:pic>
        <p:nvPicPr>
          <p:cNvPr id="21" name="Google Shape;482;p44">
            <a:extLst>
              <a:ext uri="{FF2B5EF4-FFF2-40B4-BE49-F238E27FC236}">
                <a16:creationId xmlns:a16="http://schemas.microsoft.com/office/drawing/2014/main" id="{098CB55F-8878-47BA-A32A-F837705487A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42125" y="4154848"/>
            <a:ext cx="2545875" cy="2141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91687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F1E6E-45D4-4344-8F3C-6D0E36BEE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34" y="730727"/>
            <a:ext cx="3323920" cy="589943"/>
          </a:xfrm>
        </p:spPr>
        <p:txBody>
          <a:bodyPr/>
          <a:lstStyle/>
          <a:p>
            <a:r>
              <a:rPr lang="ru-RU" sz="3200" dirty="0" smtClean="0">
                <a:latin typeface="GreekC_IV50" panose="00000400000000000000" pitchFamily="2" charset="0"/>
                <a:cs typeface="GreekC_IV50" panose="00000400000000000000" pitchFamily="2" charset="0"/>
              </a:rPr>
              <a:t>ПРОБЛЕМЫ:</a:t>
            </a:r>
            <a:endParaRPr lang="ru-RU" dirty="0">
              <a:latin typeface="GreekC_IV50" panose="00000400000000000000" pitchFamily="2" charset="0"/>
              <a:cs typeface="GreekC_IV50" panose="00000400000000000000" pitchFamily="2" charset="0"/>
            </a:endParaRPr>
          </a:p>
        </p:txBody>
      </p:sp>
      <p:cxnSp>
        <p:nvCxnSpPr>
          <p:cNvPr id="4" name="Google Shape;195;p29">
            <a:extLst>
              <a:ext uri="{FF2B5EF4-FFF2-40B4-BE49-F238E27FC236}">
                <a16:creationId xmlns:a16="http://schemas.microsoft.com/office/drawing/2014/main" id="{7D1E1EE2-5D23-42B9-9887-3A9CF02516F1}"/>
              </a:ext>
            </a:extLst>
          </p:cNvPr>
          <p:cNvCxnSpPr>
            <a:cxnSpLocks/>
          </p:cNvCxnSpPr>
          <p:nvPr/>
        </p:nvCxnSpPr>
        <p:spPr>
          <a:xfrm>
            <a:off x="0" y="1228203"/>
            <a:ext cx="5688000" cy="0"/>
          </a:xfrm>
          <a:prstGeom prst="straightConnector1">
            <a:avLst/>
          </a:prstGeom>
          <a:noFill/>
          <a:ln w="9525" cap="flat" cmpd="sng">
            <a:solidFill>
              <a:srgbClr val="15325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00CDEDD-6554-44FB-BA33-85814454D427}"/>
              </a:ext>
            </a:extLst>
          </p:cNvPr>
          <p:cNvSpPr txBox="1"/>
          <p:nvPr/>
        </p:nvSpPr>
        <p:spPr>
          <a:xfrm>
            <a:off x="484069" y="1227909"/>
            <a:ext cx="8175861" cy="3711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</a:pPr>
            <a:r>
              <a:rPr lang="ru-RU" sz="2400" b="1" i="0" u="none" strike="noStrike" dirty="0" smtClean="0">
                <a:solidFill>
                  <a:schemeClr val="accent1"/>
                </a:solidFill>
                <a:effectLst/>
                <a:latin typeface="Bahnschrift" panose="020B0502040204020203" pitchFamily="34" charset="0"/>
                <a:ea typeface="Artifakt Element Black" panose="020B0A03050000020004" pitchFamily="34" charset="-52"/>
              </a:rPr>
              <a:t>Повышение прибыли</a:t>
            </a:r>
          </a:p>
          <a:p>
            <a:pPr marL="342900" indent="-342900" rtl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</a:pPr>
            <a:r>
              <a:rPr lang="ru-RU" sz="2400" b="1" i="0" u="none" strike="noStrike" dirty="0" err="1" smtClean="0">
                <a:solidFill>
                  <a:schemeClr val="accent1"/>
                </a:solidFill>
                <a:effectLst/>
                <a:latin typeface="Bahnschrift" panose="020B0502040204020203" pitchFamily="34" charset="0"/>
                <a:ea typeface="Artifakt Element Black" panose="020B0A03050000020004" pitchFamily="34" charset="-52"/>
              </a:rPr>
              <a:t>Брендовость</a:t>
            </a:r>
            <a:r>
              <a:rPr lang="ru-RU" sz="2400" b="1" i="0" u="none" strike="noStrike" dirty="0" smtClean="0">
                <a:solidFill>
                  <a:schemeClr val="accent1"/>
                </a:solidFill>
                <a:effectLst/>
                <a:latin typeface="Bahnschrift" panose="020B0502040204020203" pitchFamily="34" charset="0"/>
                <a:ea typeface="Artifakt Element Black" panose="020B0A03050000020004" pitchFamily="34" charset="-52"/>
              </a:rPr>
              <a:t> и узнаваемость продукции</a:t>
            </a:r>
          </a:p>
          <a:p>
            <a:pPr marL="342900" indent="-342900" rtl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</a:pPr>
            <a:r>
              <a:rPr lang="ru-RU" sz="2400" b="1" dirty="0" smtClean="0">
                <a:solidFill>
                  <a:schemeClr val="accent1"/>
                </a:solidFill>
                <a:latin typeface="Bahnschrift" panose="020B0502040204020203" pitchFamily="34" charset="0"/>
                <a:ea typeface="Artifakt Element Black" panose="020B0A03050000020004" pitchFamily="34" charset="-52"/>
              </a:rPr>
              <a:t>Ограниченное количество упаковок </a:t>
            </a:r>
            <a:r>
              <a:rPr lang="ru-RU" sz="2400" b="1" dirty="0" err="1" smtClean="0">
                <a:solidFill>
                  <a:schemeClr val="accent1"/>
                </a:solidFill>
                <a:latin typeface="Bahnschrift" panose="020B0502040204020203" pitchFamily="34" charset="0"/>
                <a:ea typeface="Artifakt Element Black" panose="020B0A03050000020004" pitchFamily="34" charset="-52"/>
              </a:rPr>
              <a:t>трансформеров</a:t>
            </a:r>
            <a:r>
              <a:rPr lang="ru-RU" sz="2400" b="1" dirty="0" smtClean="0">
                <a:solidFill>
                  <a:schemeClr val="accent1"/>
                </a:solidFill>
                <a:latin typeface="Bahnschrift" panose="020B0502040204020203" pitchFamily="34" charset="0"/>
                <a:ea typeface="Artifakt Element Black" panose="020B0A03050000020004" pitchFamily="34" charset="-52"/>
              </a:rPr>
              <a:t> на рынке</a:t>
            </a:r>
            <a:endParaRPr lang="ru-RU" sz="2400" b="1" dirty="0">
              <a:solidFill>
                <a:schemeClr val="accent1"/>
              </a:solidFill>
              <a:latin typeface="Bahnschrift" panose="020B0502040204020203" pitchFamily="34" charset="0"/>
              <a:ea typeface="Artifakt Element Black" panose="020B0A03050000020004" pitchFamily="34" charset="-52"/>
            </a:endParaRPr>
          </a:p>
          <a:p>
            <a:pPr marL="342900" indent="-342900" rtl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</a:pPr>
            <a:r>
              <a:rPr lang="ru-RU" sz="2400" b="1" dirty="0" smtClean="0">
                <a:solidFill>
                  <a:schemeClr val="accent1"/>
                </a:solidFill>
                <a:effectLst/>
                <a:latin typeface="Bahnschrift" panose="020B0502040204020203" pitchFamily="34" charset="0"/>
                <a:ea typeface="Artifakt Element Black" panose="020B0A03050000020004" pitchFamily="34" charset="-52"/>
              </a:rPr>
              <a:t>Популяризация северного дизайна</a:t>
            </a:r>
            <a:endParaRPr lang="ru-RU" sz="2400" b="0" dirty="0" smtClean="0">
              <a:solidFill>
                <a:schemeClr val="accent1"/>
              </a:solidFill>
              <a:effectLst/>
              <a:latin typeface="Bahnschrift" panose="020B0502040204020203" pitchFamily="34" charset="0"/>
              <a:ea typeface="Artifakt Element Black" panose="020B0A03050000020004" pitchFamily="34" charset="-52"/>
            </a:endParaRPr>
          </a:p>
          <a:p>
            <a:pPr marL="342900" indent="-342900" rtl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</a:pPr>
            <a:r>
              <a:rPr lang="ru-RU" sz="2400" b="1" i="0" u="none" strike="noStrike" dirty="0" smtClean="0">
                <a:solidFill>
                  <a:schemeClr val="accent1"/>
                </a:solidFill>
                <a:effectLst/>
                <a:latin typeface="Bahnschrift" panose="020B0502040204020203" pitchFamily="34" charset="0"/>
                <a:ea typeface="Artifakt Element Black" panose="020B0A03050000020004" pitchFamily="34" charset="-52"/>
              </a:rPr>
              <a:t>Занятость детей во время выбора продукции/приема пищи в </a:t>
            </a:r>
            <a:r>
              <a:rPr lang="ru-RU" sz="2400" b="1" i="0" u="none" strike="noStrike" dirty="0" err="1" smtClean="0">
                <a:solidFill>
                  <a:schemeClr val="accent1"/>
                </a:solidFill>
                <a:effectLst/>
                <a:latin typeface="Bahnschrift" panose="020B0502040204020203" pitchFamily="34" charset="0"/>
                <a:ea typeface="Artifakt Element Black" panose="020B0A03050000020004" pitchFamily="34" charset="-52"/>
              </a:rPr>
              <a:t>гастро</a:t>
            </a:r>
            <a:r>
              <a:rPr lang="ru-RU" sz="2400" b="1" i="0" u="none" strike="noStrike" dirty="0" smtClean="0">
                <a:solidFill>
                  <a:schemeClr val="accent1"/>
                </a:solidFill>
                <a:effectLst/>
                <a:latin typeface="Bahnschrift" panose="020B0502040204020203" pitchFamily="34" charset="0"/>
                <a:ea typeface="Artifakt Element Black" panose="020B0A03050000020004" pitchFamily="34" charset="-52"/>
              </a:rPr>
              <a:t>-лавках, </a:t>
            </a:r>
            <a:r>
              <a:rPr lang="ru-RU" sz="2400" b="1" i="0" u="none" strike="noStrike" dirty="0" err="1" smtClean="0">
                <a:solidFill>
                  <a:schemeClr val="accent1"/>
                </a:solidFill>
                <a:effectLst/>
                <a:latin typeface="Bahnschrift" panose="020B0502040204020203" pitchFamily="34" charset="0"/>
                <a:ea typeface="Artifakt Element Black" panose="020B0A03050000020004" pitchFamily="34" charset="-52"/>
              </a:rPr>
              <a:t>фудкортах</a:t>
            </a: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81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86550" y="386111"/>
            <a:ext cx="2370900" cy="677653"/>
          </a:xfrm>
        </p:spPr>
        <p:txBody>
          <a:bodyPr/>
          <a:lstStyle/>
          <a:p>
            <a:r>
              <a:rPr lang="ru-RU" sz="3200" dirty="0" smtClean="0">
                <a:latin typeface="GreekC_IV50" panose="00000400000000000000" pitchFamily="2" charset="0"/>
                <a:cs typeface="GreekC_IV50" panose="00000400000000000000" pitchFamily="2" charset="0"/>
              </a:rPr>
              <a:t>РЕШЕНИЕ</a:t>
            </a:r>
            <a:endParaRPr lang="ru-RU" sz="3200" dirty="0">
              <a:latin typeface="GreekC_IV50" panose="00000400000000000000" pitchFamily="2" charset="0"/>
              <a:cs typeface="GreekC_IV50" panose="00000400000000000000" pitchFamily="2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807608" y="1063764"/>
            <a:ext cx="7528783" cy="3762032"/>
          </a:xfrm>
        </p:spPr>
        <p:txBody>
          <a:bodyPr/>
          <a:lstStyle/>
          <a:p>
            <a:pPr marL="139700" indent="0">
              <a:buNone/>
            </a:pPr>
            <a:r>
              <a:rPr lang="ru-RU" sz="19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Мы предлагаем потребителям удобный </a:t>
            </a:r>
            <a:r>
              <a:rPr lang="ru-RU" sz="19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ланч-бокс (</a:t>
            </a:r>
            <a:r>
              <a:rPr lang="ru-RU" sz="1900" b="1" dirty="0" err="1" smtClean="0">
                <a:solidFill>
                  <a:schemeClr val="accent1"/>
                </a:solidFill>
                <a:latin typeface="Bahnschrift" panose="020B0502040204020203" pitchFamily="34" charset="0"/>
              </a:rPr>
              <a:t>экоупаковку</a:t>
            </a:r>
            <a:r>
              <a:rPr lang="ru-RU" sz="19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 - </a:t>
            </a:r>
            <a:r>
              <a:rPr lang="ru-RU" sz="1900" b="1" dirty="0" err="1" smtClean="0">
                <a:solidFill>
                  <a:schemeClr val="accent1"/>
                </a:solidFill>
                <a:latin typeface="Bahnschrift" panose="020B0502040204020203" pitchFamily="34" charset="0"/>
              </a:rPr>
              <a:t>трансформер</a:t>
            </a:r>
            <a:r>
              <a:rPr lang="ru-RU" sz="19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). Потребитель получит не только упаковку, но и северный сувенир медведя, которого сможет собрать сам.</a:t>
            </a:r>
            <a:r>
              <a:rPr lang="ru-RU" sz="1900" dirty="0">
                <a:solidFill>
                  <a:schemeClr val="accent1"/>
                </a:solidFill>
                <a:latin typeface="Bahnschrift" panose="020B0502040204020203" pitchFamily="34" charset="0"/>
              </a:rPr>
              <a:t/>
            </a:r>
            <a:br>
              <a:rPr lang="ru-RU" sz="1900" dirty="0">
                <a:solidFill>
                  <a:schemeClr val="accent1"/>
                </a:solidFill>
                <a:latin typeface="Bahnschrift" panose="020B0502040204020203" pitchFamily="34" charset="0"/>
              </a:rPr>
            </a:br>
            <a:r>
              <a:rPr lang="ru-RU" sz="19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Для упрощения использования будет создан сайт, позволяющий с помощью </a:t>
            </a:r>
            <a:r>
              <a:rPr lang="ru-RU" sz="1900" b="1" dirty="0" err="1" smtClean="0">
                <a:solidFill>
                  <a:schemeClr val="accent1"/>
                </a:solidFill>
                <a:latin typeface="Bahnschrift" panose="020B0502040204020203" pitchFamily="34" charset="0"/>
              </a:rPr>
              <a:t>видеоинструкции</a:t>
            </a:r>
            <a:r>
              <a:rPr lang="ru-RU" sz="19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, трансформировать упаковку </a:t>
            </a:r>
            <a:r>
              <a:rPr lang="ru-RU" sz="19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в бумажного медведя. </a:t>
            </a:r>
            <a:endParaRPr lang="ru-RU" sz="1900" dirty="0">
              <a:solidFill>
                <a:schemeClr val="accent1"/>
              </a:solidFill>
              <a:latin typeface="Bahnschrift" panose="020B0502040204020203" pitchFamily="34" charset="0"/>
            </a:endParaRPr>
          </a:p>
          <a:p>
            <a:pPr marL="139700" indent="0">
              <a:buNone/>
            </a:pPr>
            <a:r>
              <a:rPr lang="ru-RU" sz="19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Для перехода на сайт </a:t>
            </a:r>
            <a:r>
              <a:rPr lang="ru-RU" sz="19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будет использоваться </a:t>
            </a:r>
            <a:r>
              <a:rPr lang="ru-RU" sz="1900" b="1" dirty="0" err="1" smtClean="0">
                <a:solidFill>
                  <a:schemeClr val="accent1"/>
                </a:solidFill>
                <a:latin typeface="Bahnschrift" panose="020B0502040204020203" pitchFamily="34" charset="0"/>
              </a:rPr>
              <a:t>qr</a:t>
            </a:r>
            <a:r>
              <a:rPr lang="ru-RU" sz="19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-код</a:t>
            </a:r>
            <a:r>
              <a:rPr lang="ru-RU" sz="19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.</a:t>
            </a:r>
            <a:endParaRPr lang="ru-RU" sz="1900" dirty="0">
              <a:solidFill>
                <a:schemeClr val="accent1"/>
              </a:solidFill>
              <a:latin typeface="Bahnschrift" panose="020B0502040204020203" pitchFamily="34" charset="0"/>
            </a:endParaRPr>
          </a:p>
          <a:p>
            <a:pPr marL="139700" indent="0">
              <a:buNone/>
            </a:pPr>
            <a:r>
              <a:rPr lang="ru-RU" sz="19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 </a:t>
            </a:r>
            <a:endParaRPr lang="ru-RU" sz="1900" dirty="0">
              <a:solidFill>
                <a:schemeClr val="accent1"/>
              </a:solidFill>
              <a:latin typeface="Bahnschrift" panose="020B0502040204020203" pitchFamily="34" charset="0"/>
            </a:endParaRPr>
          </a:p>
          <a:p>
            <a:pPr marL="139700" indent="0">
              <a:buNone/>
            </a:pPr>
            <a:r>
              <a:rPr lang="ru-RU" sz="19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Будет использовано водоотталкивающее покрытие, позволяющее </a:t>
            </a:r>
            <a:r>
              <a:rPr lang="ru-RU" sz="19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содержать в емкости жидкость и при этом не </a:t>
            </a:r>
            <a:r>
              <a:rPr lang="ru-RU" sz="19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препятствовать </a:t>
            </a:r>
            <a:r>
              <a:rPr lang="ru-RU" sz="1900" b="1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биоразложению</a:t>
            </a:r>
            <a:r>
              <a:rPr lang="ru-RU" sz="19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 при определённых условиях</a:t>
            </a:r>
            <a:r>
              <a:rPr lang="ru-RU" sz="19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cxnSp>
        <p:nvCxnSpPr>
          <p:cNvPr id="9" name="Google Shape;195;p29">
            <a:extLst>
              <a:ext uri="{FF2B5EF4-FFF2-40B4-BE49-F238E27FC236}">
                <a16:creationId xmlns:a16="http://schemas.microsoft.com/office/drawing/2014/main" id="{7D1E1EE2-5D23-42B9-9887-3A9CF02516F1}"/>
              </a:ext>
            </a:extLst>
          </p:cNvPr>
          <p:cNvCxnSpPr>
            <a:cxnSpLocks/>
          </p:cNvCxnSpPr>
          <p:nvPr/>
        </p:nvCxnSpPr>
        <p:spPr>
          <a:xfrm>
            <a:off x="1541417" y="954910"/>
            <a:ext cx="5688000" cy="0"/>
          </a:xfrm>
          <a:prstGeom prst="straightConnector1">
            <a:avLst/>
          </a:prstGeom>
          <a:noFill/>
          <a:ln w="9525" cap="flat" cmpd="sng">
            <a:solidFill>
              <a:srgbClr val="15325B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" name="Google Shape;547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6784054">
            <a:off x="-1045928" y="-741694"/>
            <a:ext cx="2833972" cy="2383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47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50930" y="4494457"/>
            <a:ext cx="2735471" cy="2266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47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9469111">
            <a:off x="7932669" y="1913999"/>
            <a:ext cx="2636243" cy="21965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319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02881" y="110119"/>
            <a:ext cx="2738237" cy="560087"/>
          </a:xfrm>
        </p:spPr>
        <p:txBody>
          <a:bodyPr/>
          <a:lstStyle/>
          <a:p>
            <a:r>
              <a:rPr lang="ru-RU" sz="3600" dirty="0" smtClean="0">
                <a:latin typeface="GreekC_IV50" panose="00000400000000000000" pitchFamily="2" charset="0"/>
                <a:cs typeface="GreekC_IV50" panose="00000400000000000000" pitchFamily="2" charset="0"/>
              </a:rPr>
              <a:t>ПРОТОТИП</a:t>
            </a:r>
            <a:endParaRPr lang="ru-RU" sz="2800" dirty="0">
              <a:latin typeface="GreekC_IV50" panose="00000400000000000000" pitchFamily="2" charset="0"/>
              <a:cs typeface="GreekC_IV50" panose="00000400000000000000" pitchFamily="2" charset="0"/>
            </a:endParaRPr>
          </a:p>
        </p:txBody>
      </p:sp>
      <p:cxnSp>
        <p:nvCxnSpPr>
          <p:cNvPr id="7" name="Google Shape;195;p29">
            <a:extLst>
              <a:ext uri="{FF2B5EF4-FFF2-40B4-BE49-F238E27FC236}">
                <a16:creationId xmlns:a16="http://schemas.microsoft.com/office/drawing/2014/main" id="{68CFB063-6E71-498A-B46F-DC71B3A24737}"/>
              </a:ext>
            </a:extLst>
          </p:cNvPr>
          <p:cNvCxnSpPr>
            <a:cxnSpLocks/>
          </p:cNvCxnSpPr>
          <p:nvPr/>
        </p:nvCxnSpPr>
        <p:spPr>
          <a:xfrm>
            <a:off x="2980800" y="657355"/>
            <a:ext cx="6163200" cy="2100"/>
          </a:xfrm>
          <a:prstGeom prst="straightConnector1">
            <a:avLst/>
          </a:prstGeom>
          <a:noFill/>
          <a:ln w="9525" cap="flat" cmpd="sng">
            <a:solidFill>
              <a:srgbClr val="15325B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953588"/>
            <a:ext cx="4195008" cy="27105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" t="4190" r="9185" b="4380"/>
          <a:stretch/>
        </p:blipFill>
        <p:spPr>
          <a:xfrm>
            <a:off x="4697450" y="816428"/>
            <a:ext cx="4035069" cy="320314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2" y="4178642"/>
            <a:ext cx="8883436" cy="60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79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38" y="1097279"/>
            <a:ext cx="4210917" cy="2847755"/>
          </a:xfrm>
          <a:prstGeom prst="rect">
            <a:avLst/>
          </a:prstGeom>
        </p:spPr>
      </p:pic>
      <p:pic>
        <p:nvPicPr>
          <p:cNvPr id="5" name="video_2023-12-05_22-40-3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21605" y="1372479"/>
            <a:ext cx="4237424" cy="23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1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F1E6E-45D4-4344-8F3C-6D0E36BEEA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4806" y="386624"/>
            <a:ext cx="3807824" cy="573088"/>
          </a:xfrm>
        </p:spPr>
        <p:txBody>
          <a:bodyPr/>
          <a:lstStyle/>
          <a:p>
            <a:r>
              <a:rPr lang="ru-RU" sz="3600" dirty="0" smtClean="0">
                <a:latin typeface="GreekC_IV50" panose="00000400000000000000" pitchFamily="2" charset="0"/>
                <a:cs typeface="GreekC_IV50" panose="00000400000000000000" pitchFamily="2" charset="0"/>
              </a:rPr>
              <a:t>ЦЕННОСТНОСТЬ</a:t>
            </a:r>
            <a:endParaRPr lang="ru-RU" dirty="0">
              <a:latin typeface="GreekC_IV50" panose="00000400000000000000" pitchFamily="2" charset="0"/>
              <a:cs typeface="GreekC_IV50" panose="00000400000000000000" pitchFamily="2" charset="0"/>
            </a:endParaRPr>
          </a:p>
        </p:txBody>
      </p:sp>
      <p:cxnSp>
        <p:nvCxnSpPr>
          <p:cNvPr id="3" name="Google Shape;195;p29">
            <a:extLst>
              <a:ext uri="{FF2B5EF4-FFF2-40B4-BE49-F238E27FC236}">
                <a16:creationId xmlns:a16="http://schemas.microsoft.com/office/drawing/2014/main" id="{7D1E1EE2-5D23-42B9-9887-3A9CF02516F1}"/>
              </a:ext>
            </a:extLst>
          </p:cNvPr>
          <p:cNvCxnSpPr>
            <a:cxnSpLocks/>
          </p:cNvCxnSpPr>
          <p:nvPr/>
        </p:nvCxnSpPr>
        <p:spPr>
          <a:xfrm>
            <a:off x="0" y="994098"/>
            <a:ext cx="5688000" cy="0"/>
          </a:xfrm>
          <a:prstGeom prst="straightConnector1">
            <a:avLst/>
          </a:prstGeom>
          <a:noFill/>
          <a:ln w="9525" cap="flat" cmpd="sng">
            <a:solidFill>
              <a:srgbClr val="15325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Прямоугольник 4"/>
          <p:cNvSpPr/>
          <p:nvPr/>
        </p:nvSpPr>
        <p:spPr>
          <a:xfrm>
            <a:off x="918197" y="1107962"/>
            <a:ext cx="7494283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Мы, компания </a:t>
            </a:r>
            <a:r>
              <a:rPr lang="ru-RU" sz="16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Сияние!</a:t>
            </a:r>
            <a:endParaRPr lang="ru-RU" sz="1600" dirty="0">
              <a:solidFill>
                <a:schemeClr val="accent1"/>
              </a:solidFill>
              <a:latin typeface="Bahnschrift" panose="020B0502040204020203" pitchFamily="34" charset="0"/>
            </a:endParaRPr>
          </a:p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Помогаем</a:t>
            </a:r>
            <a:r>
              <a:rPr lang="ru-RU" sz="1600" b="1" dirty="0">
                <a:latin typeface="Bahnschrift" panose="020B0502040204020203" pitchFamily="34" charset="0"/>
              </a:rPr>
              <a:t> </a:t>
            </a:r>
            <a:r>
              <a:rPr lang="ru-RU" sz="16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в первую очередь: </a:t>
            </a:r>
            <a:r>
              <a:rPr lang="ru-RU" sz="16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предпринимателям, туристическим </a:t>
            </a:r>
            <a:r>
              <a:rPr lang="ru-RU" sz="16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организациям, гастрономическим </a:t>
            </a:r>
            <a:r>
              <a:rPr lang="ru-RU" sz="16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магазинам, </a:t>
            </a:r>
            <a:r>
              <a:rPr lang="ru-RU" sz="1600" b="1" dirty="0" err="1" smtClean="0">
                <a:solidFill>
                  <a:schemeClr val="accent1"/>
                </a:solidFill>
                <a:latin typeface="Bahnschrift" panose="020B0502040204020203" pitchFamily="34" charset="0"/>
              </a:rPr>
              <a:t>фуд</a:t>
            </a:r>
            <a:r>
              <a:rPr lang="ru-RU" sz="16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 – кортам, суши – барам.</a:t>
            </a:r>
            <a:endParaRPr lang="ru-RU" sz="1600" dirty="0">
              <a:solidFill>
                <a:schemeClr val="accent1"/>
              </a:solidFill>
              <a:latin typeface="Bahnschrift" panose="020B0502040204020203" pitchFamily="34" charset="0"/>
            </a:endParaRPr>
          </a:p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В ситуации, где необходима</a:t>
            </a:r>
            <a:r>
              <a:rPr lang="ru-RU" sz="1600" b="1" dirty="0">
                <a:latin typeface="Bahnschrift" panose="020B0502040204020203" pitchFamily="34" charset="0"/>
              </a:rPr>
              <a:t> </a:t>
            </a:r>
            <a:r>
              <a:rPr lang="ru-RU" sz="16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перевозка </a:t>
            </a:r>
            <a:r>
              <a:rPr lang="ru-RU" sz="16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продукции или упаковка.</a:t>
            </a:r>
            <a:endParaRPr lang="ru-RU" sz="1600" dirty="0">
              <a:solidFill>
                <a:schemeClr val="accent1"/>
              </a:solidFill>
              <a:latin typeface="Bahnschrift" panose="020B0502040204020203" pitchFamily="34" charset="0"/>
            </a:endParaRPr>
          </a:p>
          <a:p>
            <a:pPr>
              <a:spcBef>
                <a:spcPts val="1200"/>
              </a:spcBef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Решаем</a:t>
            </a:r>
            <a:r>
              <a:rPr lang="ru-RU" sz="1600" b="1" dirty="0" smtClean="0">
                <a:solidFill>
                  <a:srgbClr val="FD493D"/>
                </a:solidFill>
                <a:latin typeface="Bahnschrift" panose="020B0502040204020203" pitchFamily="34" charset="0"/>
              </a:rPr>
              <a:t> </a:t>
            </a:r>
            <a:r>
              <a:rPr lang="ru-RU" sz="16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проблему </a:t>
            </a:r>
            <a:r>
              <a:rPr lang="ru-RU" sz="16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сохранения свойств готовой </a:t>
            </a:r>
            <a:r>
              <a:rPr lang="ru-RU" sz="16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продукции, экологическую проблему благодаря использованию </a:t>
            </a:r>
            <a:r>
              <a:rPr lang="ru-RU" sz="1600" b="1" dirty="0" err="1" smtClean="0">
                <a:solidFill>
                  <a:schemeClr val="accent1"/>
                </a:solidFill>
                <a:latin typeface="Bahnschrift" panose="020B0502040204020203" pitchFamily="34" charset="0"/>
              </a:rPr>
              <a:t>монокомпонента</a:t>
            </a:r>
            <a:r>
              <a:rPr lang="ru-RU" sz="16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, решаем проблему популяризации северного дизайна, помогаем повысить  узнаваемость товара.</a:t>
            </a:r>
          </a:p>
          <a:p>
            <a:pPr>
              <a:spcBef>
                <a:spcPts val="1200"/>
              </a:spcBef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С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помощью </a:t>
            </a:r>
            <a:r>
              <a:rPr lang="ru-RU" sz="16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технологии: </a:t>
            </a:r>
            <a:r>
              <a:rPr lang="ru-RU" sz="1600" b="1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экоупаковка-трансформер</a:t>
            </a:r>
            <a:r>
              <a:rPr lang="ru-RU" sz="16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.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Bahnschrift" panose="020B0502040204020203" pitchFamily="34" charset="0"/>
            </a:endParaRPr>
          </a:p>
          <a:p>
            <a:pPr>
              <a:spcBef>
                <a:spcPts val="1200"/>
              </a:spcBef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Нашей целью </a:t>
            </a:r>
            <a:r>
              <a:rPr lang="ru-RU" sz="1600" b="1" dirty="0" smtClean="0">
                <a:solidFill>
                  <a:srgbClr val="002060"/>
                </a:solidFill>
                <a:latin typeface="Bahnschrift" panose="020B0502040204020203" pitchFamily="34" charset="0"/>
              </a:rPr>
              <a:t>является повышение прибыли путем использования оригинального дизайна.</a:t>
            </a:r>
            <a:endParaRPr lang="ru-RU" sz="1600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12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/>
          <p:cNvSpPr txBox="1">
            <a:spLocks noGrp="1"/>
          </p:cNvSpPr>
          <p:nvPr>
            <p:ph type="title"/>
          </p:nvPr>
        </p:nvSpPr>
        <p:spPr>
          <a:xfrm>
            <a:off x="923099" y="416306"/>
            <a:ext cx="6646826" cy="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3200" dirty="0">
                <a:latin typeface="GreekC_IV50" panose="00000400000000000000" pitchFamily="2" charset="0"/>
                <a:cs typeface="GreekC_IV50" panose="00000400000000000000" pitchFamily="2" charset="0"/>
              </a:rPr>
              <a:t>ЦЕННОСТНОЕ ПРЕДЛОЖЕНИЕ</a:t>
            </a:r>
            <a:endParaRPr sz="3200" dirty="0">
              <a:latin typeface="GreekC_IV50" panose="00000400000000000000" pitchFamily="2" charset="0"/>
              <a:cs typeface="GreekC_IV50" panose="00000400000000000000" pitchFamily="2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BA7B066-8F5C-4737-8E1C-CB9F979CB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28" y="3862135"/>
            <a:ext cx="1573627" cy="128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oogle Shape;195;p29">
            <a:extLst>
              <a:ext uri="{FF2B5EF4-FFF2-40B4-BE49-F238E27FC236}">
                <a16:creationId xmlns:a16="http://schemas.microsoft.com/office/drawing/2014/main" id="{7D1E1EE2-5D23-42B9-9887-3A9CF02516F1}"/>
              </a:ext>
            </a:extLst>
          </p:cNvPr>
          <p:cNvCxnSpPr>
            <a:cxnSpLocks/>
          </p:cNvCxnSpPr>
          <p:nvPr/>
        </p:nvCxnSpPr>
        <p:spPr>
          <a:xfrm flipV="1">
            <a:off x="0" y="966651"/>
            <a:ext cx="7635240" cy="7853"/>
          </a:xfrm>
          <a:prstGeom prst="straightConnector1">
            <a:avLst/>
          </a:prstGeom>
          <a:noFill/>
          <a:ln w="9525" cap="flat" cmpd="sng">
            <a:solidFill>
              <a:srgbClr val="15325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Прямоугольник 5"/>
          <p:cNvSpPr/>
          <p:nvPr/>
        </p:nvSpPr>
        <p:spPr>
          <a:xfrm>
            <a:off x="986245" y="1140589"/>
            <a:ext cx="717150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buFont typeface="+mj-lt"/>
              <a:buAutoNum type="arabicPeriod"/>
            </a:pPr>
            <a:r>
              <a:rPr lang="ru-RU" sz="2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Повышение прибыли путем использования оригинального дизайна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Развитие туристической отрасли через распространение сувенирной продукции с символикой севера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Повышение уровня экологии благодаря использованию </a:t>
            </a:r>
            <a:r>
              <a:rPr lang="ru-RU" sz="2000" b="1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биоразлагаемых</a:t>
            </a:r>
            <a:r>
              <a:rPr lang="ru-RU" sz="2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 компонентов (картон).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0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Вторая жизнь для упаковки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smtClean="0">
                <a:latin typeface="GreekC_IV50" panose="00000400000000000000" pitchFamily="2" charset="0"/>
                <a:cs typeface="GreekC_IV50" panose="00000400000000000000" pitchFamily="2" charset="0"/>
              </a:rPr>
              <a:t>РЫНОК</a:t>
            </a:r>
            <a:endParaRPr sz="3600" dirty="0">
              <a:latin typeface="GreekC_IV50" panose="00000400000000000000" pitchFamily="2" charset="0"/>
              <a:cs typeface="GreekC_IV50" panose="00000400000000000000" pitchFamily="2" charset="0"/>
            </a:endParaRPr>
          </a:p>
        </p:txBody>
      </p:sp>
      <p:cxnSp>
        <p:nvCxnSpPr>
          <p:cNvPr id="32" name="Google Shape;195;p29">
            <a:extLst>
              <a:ext uri="{FF2B5EF4-FFF2-40B4-BE49-F238E27FC236}">
                <a16:creationId xmlns:a16="http://schemas.microsoft.com/office/drawing/2014/main" id="{7D1E1EE2-5D23-42B9-9887-3A9CF02516F1}"/>
              </a:ext>
            </a:extLst>
          </p:cNvPr>
          <p:cNvCxnSpPr>
            <a:cxnSpLocks/>
          </p:cNvCxnSpPr>
          <p:nvPr/>
        </p:nvCxnSpPr>
        <p:spPr>
          <a:xfrm flipV="1">
            <a:off x="754380" y="953588"/>
            <a:ext cx="7635240" cy="7853"/>
          </a:xfrm>
          <a:prstGeom prst="straightConnector1">
            <a:avLst/>
          </a:prstGeom>
          <a:noFill/>
          <a:ln w="9525" cap="flat" cmpd="sng">
            <a:solidFill>
              <a:srgbClr val="15325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Прямоугольник 14"/>
          <p:cNvSpPr/>
          <p:nvPr/>
        </p:nvSpPr>
        <p:spPr>
          <a:xfrm>
            <a:off x="2686565" y="1059325"/>
            <a:ext cx="40286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SOM - 2,6 </a:t>
            </a:r>
            <a:r>
              <a:rPr lang="ru-RU" sz="2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млрд. рублей</a:t>
            </a:r>
          </a:p>
        </p:txBody>
      </p:sp>
      <p:pic>
        <p:nvPicPr>
          <p:cNvPr id="16" name="Picture 2" descr="https://skillbox.ru/upload/setka_images/09483628062022_c2fc3cad45e4179e3f2d1a19f490a345374b199e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73" b="92727" l="10000" r="9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266" y="1463041"/>
            <a:ext cx="3933468" cy="351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 txBox="1">
            <a:spLocks noGrp="1"/>
          </p:cNvSpPr>
          <p:nvPr>
            <p:ph type="title"/>
          </p:nvPr>
        </p:nvSpPr>
        <p:spPr>
          <a:xfrm>
            <a:off x="3004450" y="504229"/>
            <a:ext cx="4839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smtClean="0">
                <a:latin typeface="GreekC_IV50" panose="00000400000000000000" pitchFamily="2" charset="0"/>
                <a:cs typeface="GreekC_IV50" panose="00000400000000000000" pitchFamily="2" charset="0"/>
              </a:rPr>
              <a:t>КОНКУРЕНТЫ</a:t>
            </a:r>
            <a:endParaRPr sz="3200" dirty="0">
              <a:latin typeface="GreekC_IV50" panose="00000400000000000000" pitchFamily="2" charset="0"/>
              <a:cs typeface="GreekC_IV50" panose="00000400000000000000" pitchFamily="2" charset="0"/>
            </a:endParaRPr>
          </a:p>
        </p:txBody>
      </p:sp>
      <p:cxnSp>
        <p:nvCxnSpPr>
          <p:cNvPr id="7" name="Google Shape;195;p29">
            <a:extLst>
              <a:ext uri="{FF2B5EF4-FFF2-40B4-BE49-F238E27FC236}">
                <a16:creationId xmlns:a16="http://schemas.microsoft.com/office/drawing/2014/main" id="{68CFB063-6E71-498A-B46F-DC71B3A24737}"/>
              </a:ext>
            </a:extLst>
          </p:cNvPr>
          <p:cNvCxnSpPr>
            <a:cxnSpLocks/>
          </p:cNvCxnSpPr>
          <p:nvPr/>
        </p:nvCxnSpPr>
        <p:spPr>
          <a:xfrm>
            <a:off x="2750234" y="1139483"/>
            <a:ext cx="6393766" cy="5202"/>
          </a:xfrm>
          <a:prstGeom prst="straightConnector1">
            <a:avLst/>
          </a:prstGeom>
          <a:noFill/>
          <a:ln w="9525" cap="flat" cmpd="sng">
            <a:solidFill>
              <a:srgbClr val="15325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Прямоугольник 5"/>
          <p:cNvSpPr/>
          <p:nvPr/>
        </p:nvSpPr>
        <p:spPr>
          <a:xfrm>
            <a:off x="1756881" y="1128846"/>
            <a:ext cx="71339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solidFill>
                  <a:srgbClr val="132C40"/>
                </a:solidFill>
                <a:latin typeface="Bahnschrift" panose="020B0502040204020203" pitchFamily="34" charset="0"/>
              </a:rPr>
              <a:t>Прямые - производители упаковок для </a:t>
            </a:r>
            <a:r>
              <a:rPr lang="ru-RU" sz="2000" b="1" dirty="0" smtClean="0">
                <a:solidFill>
                  <a:srgbClr val="132C40"/>
                </a:solidFill>
                <a:latin typeface="Bahnschrift" panose="020B0502040204020203" pitchFamily="34" charset="0"/>
              </a:rPr>
              <a:t>еды:</a:t>
            </a:r>
            <a:r>
              <a:rPr lang="ru-RU" sz="2000" b="1" dirty="0">
                <a:solidFill>
                  <a:srgbClr val="132C40"/>
                </a:solidFill>
                <a:latin typeface="Bahnschrift" panose="020B0502040204020203" pitchFamily="34" charset="0"/>
              </a:rPr>
              <a:t> </a:t>
            </a:r>
            <a:endParaRPr lang="ru-RU" sz="2000" b="1" dirty="0">
              <a:solidFill>
                <a:srgbClr val="8F00FF"/>
              </a:solidFill>
              <a:latin typeface="Bahnschrift" panose="020B0502040204020203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32C40"/>
                </a:solidFill>
                <a:latin typeface="Bahnschrift" panose="020B0502040204020203" pitchFamily="34" charset="0"/>
              </a:rPr>
              <a:t>Мир упаковки,</a:t>
            </a:r>
            <a:endParaRPr lang="ru-RU" sz="2000" b="1" dirty="0">
              <a:solidFill>
                <a:srgbClr val="8F00FF"/>
              </a:solidFill>
              <a:latin typeface="Bahnschrift" panose="020B0502040204020203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32C40"/>
                </a:solidFill>
                <a:latin typeface="Bahnschrift" panose="020B0502040204020203" pitchFamily="34" charset="0"/>
              </a:rPr>
              <a:t> </a:t>
            </a:r>
            <a:r>
              <a:rPr lang="ru-RU" sz="2000" b="1" dirty="0" err="1">
                <a:solidFill>
                  <a:srgbClr val="132C40"/>
                </a:solidFill>
                <a:latin typeface="Bahnschrift" panose="020B0502040204020203" pitchFamily="34" charset="0"/>
              </a:rPr>
              <a:t>СеверТара</a:t>
            </a:r>
            <a:r>
              <a:rPr lang="ru-RU" sz="2000" b="1" dirty="0">
                <a:solidFill>
                  <a:srgbClr val="132C40"/>
                </a:solidFill>
                <a:latin typeface="Bahnschrift" panose="020B0502040204020203" pitchFamily="34" charset="0"/>
              </a:rPr>
              <a:t>,</a:t>
            </a:r>
            <a:endParaRPr lang="ru-RU" sz="2000" b="1" dirty="0">
              <a:solidFill>
                <a:srgbClr val="8F00FF"/>
              </a:solidFill>
              <a:latin typeface="Bahnschrift" panose="020B0502040204020203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32C40"/>
                </a:solidFill>
                <a:latin typeface="Bahnschrift" panose="020B0502040204020203" pitchFamily="34" charset="0"/>
              </a:rPr>
              <a:t> Тара </a:t>
            </a:r>
            <a:r>
              <a:rPr lang="ru-RU" sz="2000" b="1" dirty="0" smtClean="0">
                <a:solidFill>
                  <a:srgbClr val="132C40"/>
                </a:solidFill>
                <a:latin typeface="Bahnschrift" panose="020B0502040204020203" pitchFamily="34" charset="0"/>
              </a:rPr>
              <a:t>51</a:t>
            </a:r>
          </a:p>
          <a:p>
            <a:pPr fontAlgn="base"/>
            <a:r>
              <a:rPr lang="ru-RU" sz="2000" b="1" dirty="0">
                <a:solidFill>
                  <a:srgbClr val="132C40"/>
                </a:solidFill>
                <a:latin typeface="Bahnschrift" panose="020B0502040204020203" pitchFamily="34" charset="0"/>
              </a:rPr>
              <a:t> </a:t>
            </a:r>
            <a:endParaRPr lang="ru-RU" sz="2000" b="1" dirty="0">
              <a:solidFill>
                <a:srgbClr val="8F00FF"/>
              </a:solidFill>
              <a:latin typeface="Bahnschrift" panose="020B0502040204020203" pitchFamily="34" charset="0"/>
            </a:endParaRPr>
          </a:p>
          <a:p>
            <a:pPr fontAlgn="base"/>
            <a:r>
              <a:rPr lang="ru-RU" sz="2000" b="1" dirty="0">
                <a:solidFill>
                  <a:srgbClr val="132C40"/>
                </a:solidFill>
                <a:latin typeface="Bahnschrift" panose="020B0502040204020203" pitchFamily="34" charset="0"/>
              </a:rPr>
              <a:t>Косвенные - </a:t>
            </a:r>
            <a:r>
              <a:rPr lang="ru-RU" sz="2000" b="1" dirty="0" err="1">
                <a:solidFill>
                  <a:srgbClr val="132C40"/>
                </a:solidFill>
                <a:latin typeface="Bahnschrift" panose="020B0502040204020203" pitchFamily="34" charset="0"/>
              </a:rPr>
              <a:t>Delivery</a:t>
            </a:r>
            <a:r>
              <a:rPr lang="ru-RU" sz="2000" b="1" dirty="0">
                <a:solidFill>
                  <a:srgbClr val="132C40"/>
                </a:solidFill>
                <a:latin typeface="Bahnschrift" panose="020B0502040204020203" pitchFamily="34" charset="0"/>
              </a:rPr>
              <a:t> </a:t>
            </a:r>
            <a:r>
              <a:rPr lang="ru-RU" sz="2000" b="1" dirty="0" err="1">
                <a:solidFill>
                  <a:srgbClr val="132C40"/>
                </a:solidFill>
                <a:latin typeface="Bahnschrift" panose="020B0502040204020203" pitchFamily="34" charset="0"/>
              </a:rPr>
              <a:t>Club</a:t>
            </a:r>
            <a:r>
              <a:rPr lang="ru-RU" sz="2000" b="1" dirty="0">
                <a:solidFill>
                  <a:srgbClr val="132C40"/>
                </a:solidFill>
                <a:latin typeface="Bahnschrift" panose="020B0502040204020203" pitchFamily="34" charset="0"/>
              </a:rPr>
              <a:t>, </a:t>
            </a:r>
            <a:r>
              <a:rPr lang="ru-RU" sz="2000" b="1" dirty="0" err="1" smtClean="0">
                <a:solidFill>
                  <a:srgbClr val="132C40"/>
                </a:solidFill>
                <a:latin typeface="Bahnschrift" panose="020B0502040204020203" pitchFamily="34" charset="0"/>
              </a:rPr>
              <a:t>Яндекс.Маркет</a:t>
            </a:r>
            <a:r>
              <a:rPr lang="ru-RU" sz="2000" b="1" dirty="0">
                <a:solidFill>
                  <a:srgbClr val="132C40"/>
                </a:solidFill>
                <a:latin typeface="Bahnschrift" panose="020B0502040204020203" pitchFamily="34" charset="0"/>
              </a:rPr>
              <a:t> </a:t>
            </a:r>
            <a:r>
              <a:rPr lang="ru-RU" sz="2000" b="1" dirty="0" smtClean="0">
                <a:solidFill>
                  <a:srgbClr val="132C40"/>
                </a:solidFill>
                <a:latin typeface="Bahnschrift" panose="020B0502040204020203" pitchFamily="34" charset="0"/>
              </a:rPr>
              <a:t>и </a:t>
            </a:r>
            <a:r>
              <a:rPr lang="ru-RU" sz="2000" b="1" dirty="0" err="1" smtClean="0">
                <a:solidFill>
                  <a:srgbClr val="132C40"/>
                </a:solidFill>
                <a:latin typeface="Bahnschrift" panose="020B0502040204020203" pitchFamily="34" charset="0"/>
              </a:rPr>
              <a:t>тд</a:t>
            </a:r>
            <a:r>
              <a:rPr lang="ru-RU" sz="2000" b="1" dirty="0" smtClean="0">
                <a:solidFill>
                  <a:srgbClr val="132C40"/>
                </a:solidFill>
                <a:latin typeface="Bahnschrift" panose="020B0502040204020203" pitchFamily="34" charset="0"/>
              </a:rPr>
              <a:t>.</a:t>
            </a:r>
          </a:p>
          <a:p>
            <a:pPr fontAlgn="base"/>
            <a:endParaRPr lang="ru-RU" sz="2000" b="1" dirty="0">
              <a:solidFill>
                <a:srgbClr val="132C40"/>
              </a:solidFill>
              <a:latin typeface="Bahnschrift" panose="020B0502040204020203" pitchFamily="34" charset="0"/>
            </a:endParaRPr>
          </a:p>
          <a:p>
            <a:pPr fontAlgn="base"/>
            <a:r>
              <a:rPr lang="ru-RU" sz="1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Данные компании давно на рынке и поэтому у них образовались хорошие отношения с компаниями-потребителями. </a:t>
            </a:r>
            <a:endParaRPr lang="ru-RU" sz="1800" b="1" dirty="0" smtClean="0">
              <a:solidFill>
                <a:schemeClr val="accent1"/>
              </a:solidFill>
              <a:latin typeface="Bahnschrift" panose="020B0502040204020203" pitchFamily="34" charset="0"/>
            </a:endParaRPr>
          </a:p>
          <a:p>
            <a:pPr fontAlgn="base"/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Мы </a:t>
            </a:r>
            <a:r>
              <a:rPr lang="ru-RU" sz="1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же можем компенсировать недостаток опыта оригинальностью и творческим </a:t>
            </a: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подходом.</a:t>
            </a:r>
            <a:endParaRPr lang="ru-RU" sz="2800" b="1" dirty="0">
              <a:solidFill>
                <a:schemeClr val="accent1"/>
              </a:solidFill>
              <a:latin typeface="Bahnschrift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 txBox="1">
            <a:spLocks noGrp="1"/>
          </p:cNvSpPr>
          <p:nvPr>
            <p:ph type="title"/>
          </p:nvPr>
        </p:nvSpPr>
        <p:spPr>
          <a:xfrm>
            <a:off x="654182" y="409076"/>
            <a:ext cx="4192138" cy="570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smtClean="0">
                <a:latin typeface="GreekC_IV50" panose="00000400000000000000" pitchFamily="2" charset="0"/>
                <a:cs typeface="GreekC_IV50" panose="00000400000000000000" pitchFamily="2" charset="0"/>
              </a:rPr>
              <a:t>БИЗНЕС МОДЕЛЬ</a:t>
            </a:r>
            <a:endParaRPr sz="3600" dirty="0">
              <a:latin typeface="GreekC_IV50" panose="00000400000000000000" pitchFamily="2" charset="0"/>
              <a:cs typeface="GreekC_IV50" panose="00000400000000000000" pitchFamily="2" charset="0"/>
            </a:endParaRPr>
          </a:p>
        </p:txBody>
      </p:sp>
      <p:cxnSp>
        <p:nvCxnSpPr>
          <p:cNvPr id="245" name="Google Shape;245;p34"/>
          <p:cNvCxnSpPr/>
          <p:nvPr/>
        </p:nvCxnSpPr>
        <p:spPr>
          <a:xfrm>
            <a:off x="0" y="988544"/>
            <a:ext cx="5303520" cy="2433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98472" y="1050318"/>
            <a:ext cx="6302327" cy="1819491"/>
          </a:xfrm>
        </p:spPr>
        <p:txBody>
          <a:bodyPr/>
          <a:lstStyle/>
          <a:p>
            <a:pPr marL="139700" indent="0">
              <a:buNone/>
            </a:pPr>
            <a:r>
              <a:rPr lang="ru-RU" sz="24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Структура доходов: </a:t>
            </a:r>
            <a:r>
              <a:rPr lang="ru-RU" sz="24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продажа упаковок</a:t>
            </a:r>
          </a:p>
          <a:p>
            <a:pPr marL="139700" indent="0">
              <a:buNone/>
            </a:pPr>
            <a:endParaRPr lang="ru-RU" sz="2400" b="1" dirty="0" smtClean="0">
              <a:solidFill>
                <a:schemeClr val="accent1"/>
              </a:solidFill>
              <a:latin typeface="Bahnschrift" panose="020B0502040204020203" pitchFamily="34" charset="0"/>
            </a:endParaRPr>
          </a:p>
          <a:p>
            <a:pPr marL="139700" indent="0">
              <a:buNone/>
            </a:pPr>
            <a:endParaRPr lang="ru-RU" sz="2400" b="1" dirty="0" smtClean="0">
              <a:solidFill>
                <a:schemeClr val="accent1"/>
              </a:solidFill>
              <a:latin typeface="Bahnschrift" panose="020B0502040204020203" pitchFamily="34" charset="0"/>
            </a:endParaRPr>
          </a:p>
          <a:p>
            <a:pPr marL="139700" indent="0">
              <a:buNone/>
            </a:pPr>
            <a:endParaRPr lang="ru-RU" sz="2400" b="1" dirty="0">
              <a:solidFill>
                <a:schemeClr val="accent1"/>
              </a:solidFill>
              <a:latin typeface="Bahnschrift" panose="020B0502040204020203" pitchFamily="34" charset="0"/>
            </a:endParaRPr>
          </a:p>
          <a:p>
            <a:pPr marL="139700" indent="0">
              <a:buNone/>
            </a:pPr>
            <a:r>
              <a:rPr lang="ru-RU" sz="24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Себестоимость : 227 650 рублей</a:t>
            </a:r>
            <a:r>
              <a:rPr lang="ru-RU" sz="2400" dirty="0">
                <a:solidFill>
                  <a:schemeClr val="accent1"/>
                </a:solidFill>
                <a:latin typeface="Bahnschrift" panose="020B0502040204020203" pitchFamily="34" charset="0"/>
              </a:rPr>
              <a:t/>
            </a:r>
            <a:br>
              <a:rPr lang="ru-RU" sz="2400" dirty="0">
                <a:solidFill>
                  <a:schemeClr val="accent1"/>
                </a:solidFill>
                <a:latin typeface="Bahnschrift" panose="020B0502040204020203" pitchFamily="34" charset="0"/>
              </a:rPr>
            </a:br>
            <a:endParaRPr lang="ru-RU" sz="2400" dirty="0">
              <a:solidFill>
                <a:schemeClr val="accent1"/>
              </a:solidFill>
              <a:latin typeface="Bahnschrift" panose="020B0502040204020203" pitchFamily="34" charset="0"/>
            </a:endParaRPr>
          </a:p>
        </p:txBody>
      </p:sp>
      <p:pic>
        <p:nvPicPr>
          <p:cNvPr id="2" name="Рисунок 1" descr="Russian ruble 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224" y="1775546"/>
            <a:ext cx="2835096" cy="2192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>
                <a:latin typeface="GreekC_IV50" panose="00000400000000000000" pitchFamily="2" charset="0"/>
                <a:cs typeface="GreekC_IV50" panose="00000400000000000000" pitchFamily="2" charset="0"/>
              </a:rPr>
              <a:t>ТЕКУЩИЕ РЕЗУЛЬТАТЫ</a:t>
            </a:r>
            <a:endParaRPr sz="3200" dirty="0">
              <a:latin typeface="GreekC_IV50" panose="00000400000000000000" pitchFamily="2" charset="0"/>
              <a:cs typeface="GreekC_IV50" panose="000004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42535" y="1067182"/>
            <a:ext cx="723079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spcBef>
                <a:spcPts val="1200"/>
              </a:spcBef>
              <a:buFont typeface="+mj-lt"/>
              <a:buAutoNum type="arabicPeriod"/>
            </a:pPr>
            <a:r>
              <a:rPr lang="ru-RU" sz="1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Создание </a:t>
            </a: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команды</a:t>
            </a:r>
          </a:p>
          <a:p>
            <a:pPr marL="342900" indent="-342900" fontAlgn="base">
              <a:spcBef>
                <a:spcPts val="1200"/>
              </a:spcBef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Распределение </a:t>
            </a:r>
            <a:r>
              <a:rPr lang="ru-RU" sz="1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ролей в </a:t>
            </a: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коллективе</a:t>
            </a:r>
          </a:p>
          <a:p>
            <a:pPr marL="342900" indent="-342900" fontAlgn="base">
              <a:spcBef>
                <a:spcPts val="1200"/>
              </a:spcBef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Выявление </a:t>
            </a:r>
            <a:r>
              <a:rPr lang="ru-RU" sz="1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проблемы, и генерирование идеи для ее </a:t>
            </a: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решения</a:t>
            </a:r>
          </a:p>
          <a:p>
            <a:pPr marL="342900" indent="-342900" fontAlgn="base">
              <a:spcBef>
                <a:spcPts val="1200"/>
              </a:spcBef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Подтверждение гипотезы</a:t>
            </a:r>
          </a:p>
          <a:p>
            <a:pPr marL="342900" indent="-342900" fontAlgn="base">
              <a:spcBef>
                <a:spcPts val="1200"/>
              </a:spcBef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Анализ </a:t>
            </a:r>
            <a:r>
              <a:rPr lang="ru-RU" sz="1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целевой </a:t>
            </a: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аудитории</a:t>
            </a:r>
          </a:p>
          <a:p>
            <a:pPr marL="342900" indent="-342900" fontAlgn="base">
              <a:spcBef>
                <a:spcPts val="1200"/>
              </a:spcBef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Проведение </a:t>
            </a:r>
            <a:r>
              <a:rPr lang="ru-RU" sz="1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интервью: опросили предпринимателей в сфере </a:t>
            </a: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туризма</a:t>
            </a:r>
            <a:r>
              <a:rPr lang="ru-RU" sz="1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 </a:t>
            </a:r>
            <a:endParaRPr lang="ru-RU" sz="1800" b="1" dirty="0" smtClean="0">
              <a:solidFill>
                <a:schemeClr val="accent1"/>
              </a:solidFill>
              <a:latin typeface="Bahnschrift" panose="020B0502040204020203" pitchFamily="34" charset="0"/>
            </a:endParaRPr>
          </a:p>
          <a:p>
            <a:pPr marL="342900" indent="-342900" fontAlgn="base">
              <a:spcBef>
                <a:spcPts val="1200"/>
              </a:spcBef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Анализ </a:t>
            </a:r>
            <a:r>
              <a:rPr lang="ru-RU" sz="1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рынка, </a:t>
            </a: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конкурентов</a:t>
            </a:r>
          </a:p>
          <a:p>
            <a:pPr marL="342900" indent="-342900" fontAlgn="base">
              <a:spcBef>
                <a:spcPts val="1200"/>
              </a:spcBef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Создание </a:t>
            </a:r>
            <a:r>
              <a:rPr lang="ru-RU" sz="1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первичной модели </a:t>
            </a:r>
            <a:r>
              <a:rPr lang="ru-RU" sz="1800" b="1" dirty="0" smtClean="0">
                <a:solidFill>
                  <a:schemeClr val="accent1"/>
                </a:solidFill>
                <a:latin typeface="Bahnschrift" panose="020B0502040204020203" pitchFamily="34" charset="0"/>
              </a:rPr>
              <a:t>упаковки-сувенира</a:t>
            </a:r>
            <a:endParaRPr lang="ru-RU" sz="1800" b="1" dirty="0">
              <a:solidFill>
                <a:schemeClr val="accent1"/>
              </a:solidFill>
              <a:latin typeface="Bahnschrift" panose="020B0502040204020203" pitchFamily="34" charset="0"/>
            </a:endParaRPr>
          </a:p>
        </p:txBody>
      </p:sp>
      <p:cxnSp>
        <p:nvCxnSpPr>
          <p:cNvPr id="28" name="Google Shape;245;p34"/>
          <p:cNvCxnSpPr/>
          <p:nvPr/>
        </p:nvCxnSpPr>
        <p:spPr>
          <a:xfrm>
            <a:off x="0" y="925239"/>
            <a:ext cx="6977575" cy="1729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1" name="Google Shape;251;p35"/>
          <p:cNvCxnSpPr/>
          <p:nvPr/>
        </p:nvCxnSpPr>
        <p:spPr>
          <a:xfrm flipV="1">
            <a:off x="1352006" y="666206"/>
            <a:ext cx="6028508" cy="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Прямоугольник 3"/>
          <p:cNvSpPr/>
          <p:nvPr/>
        </p:nvSpPr>
        <p:spPr>
          <a:xfrm>
            <a:off x="1908276" y="126609"/>
            <a:ext cx="51667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GreekC_IV50" panose="00000400000000000000" pitchFamily="2" charset="0"/>
                <a:cs typeface="GreekC_IV50" panose="00000400000000000000" pitchFamily="2" charset="0"/>
              </a:rPr>
              <a:t>КОМАНДА СТАРТАПА</a:t>
            </a:r>
          </a:p>
        </p:txBody>
      </p:sp>
      <p:graphicFrame>
        <p:nvGraphicFramePr>
          <p:cNvPr id="8" name="Google Shape;447;p43"/>
          <p:cNvGraphicFramePr/>
          <p:nvPr>
            <p:extLst>
              <p:ext uri="{D42A27DB-BD31-4B8C-83A1-F6EECF244321}">
                <p14:modId xmlns:p14="http://schemas.microsoft.com/office/powerpoint/2010/main" val="1874583843"/>
              </p:ext>
            </p:extLst>
          </p:nvPr>
        </p:nvGraphicFramePr>
        <p:xfrm>
          <a:off x="2865245" y="901386"/>
          <a:ext cx="3413509" cy="3931800"/>
        </p:xfrm>
        <a:graphic>
          <a:graphicData uri="http://schemas.openxmlformats.org/drawingml/2006/table">
            <a:tbl>
              <a:tblPr>
                <a:noFill/>
                <a:tableStyleId>{416C63C0-17F0-4F34-855A-8383CFCC13CA}</a:tableStyleId>
              </a:tblPr>
              <a:tblGrid>
                <a:gridCol w="1674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8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4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 smtClean="0">
                          <a:latin typeface="Bahnschrift" panose="020B0502040204020203" pitchFamily="34" charset="0"/>
                        </a:rPr>
                        <a:t>Репик</a:t>
                      </a:r>
                      <a:r>
                        <a:rPr lang="ru-RU" sz="1400" b="1" baseline="0" dirty="0" smtClean="0">
                          <a:latin typeface="Bahnschrift" panose="020B0502040204020203" pitchFamily="34" charset="0"/>
                        </a:rPr>
                        <a:t> Анна Витальевна</a:t>
                      </a:r>
                      <a:endParaRPr lang="ru-RU" sz="1400" b="1" dirty="0">
                        <a:latin typeface="Bahnschrift" panose="020B0502040204020203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606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400" b="1" dirty="0" smtClean="0">
                        <a:latin typeface="Bahnschrift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Bahnschrift" panose="020B0502040204020203" pitchFamily="34" charset="0"/>
                        </a:rPr>
                        <a:t>Лидер, спикер, дизайнер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dirty="0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6067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3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Arial"/>
                          <a:cs typeface="Arial"/>
                          <a:sym typeface="Arial"/>
                        </a:rPr>
                        <a:t>Артемьева Анна Александровна</a:t>
                      </a:r>
                      <a:endParaRPr lang="ru-RU" sz="1400" b="1" dirty="0" smtClean="0">
                        <a:latin typeface="Bahnschrift" panose="020B0502040204020203" pitchFamily="34" charset="0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Arial"/>
                          <a:cs typeface="Arial"/>
                          <a:sym typeface="Arial"/>
                        </a:rPr>
                        <a:t>Менеджер, координатор</a:t>
                      </a:r>
                      <a:endParaRPr lang="ru-RU" sz="1400" b="1" dirty="0">
                        <a:latin typeface="Bahnschrift" panose="020B0502040204020203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3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 err="1" smtClean="0">
                          <a:latin typeface="Bahnschrift" panose="020B0502040204020203" pitchFamily="34" charset="0"/>
                        </a:rPr>
                        <a:t>Федорюк</a:t>
                      </a:r>
                      <a:r>
                        <a:rPr lang="ru-RU" sz="1400" b="1" dirty="0" smtClean="0">
                          <a:latin typeface="Bahnschrift" panose="020B0502040204020203" pitchFamily="34" charset="0"/>
                        </a:rPr>
                        <a:t> Валерия Валерьевна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606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Arial"/>
                          <a:cs typeface="Arial"/>
                          <a:sym typeface="Arial"/>
                        </a:rPr>
                        <a:t>Контент-менеджер, дизайнер</a:t>
                      </a:r>
                      <a:endParaRPr lang="ru-RU" sz="1400" b="1" dirty="0">
                        <a:latin typeface="Bahnschrift" panose="020B0502040204020203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6067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3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 err="1" smtClean="0">
                          <a:latin typeface="Bahnschrift" panose="020B0502040204020203" pitchFamily="34" charset="0"/>
                        </a:rPr>
                        <a:t>Лусникова</a:t>
                      </a:r>
                      <a:r>
                        <a:rPr lang="ru-RU" sz="1400" b="1" dirty="0" smtClean="0">
                          <a:latin typeface="Bahnschrift" panose="020B0502040204020203" pitchFamily="34" charset="0"/>
                        </a:rPr>
                        <a:t> Елизавета Олеговна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Arial"/>
                          <a:cs typeface="Arial"/>
                          <a:sym typeface="Arial"/>
                        </a:rPr>
                        <a:t>Документовед</a:t>
                      </a:r>
                      <a:r>
                        <a:rPr lang="ru-RU" sz="14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lang="ru-RU" sz="1400" b="1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Arial"/>
                          <a:cs typeface="Arial"/>
                          <a:sym typeface="Arial"/>
                        </a:rPr>
                        <a:t> копирайтер</a:t>
                      </a:r>
                      <a:endParaRPr lang="ru-RU" sz="1400" b="1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Google Shape;80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859" y="1892434"/>
            <a:ext cx="2279923" cy="301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46"/>
          <p:cNvSpPr txBox="1">
            <a:spLocks noGrp="1"/>
          </p:cNvSpPr>
          <p:nvPr>
            <p:ph type="title"/>
          </p:nvPr>
        </p:nvSpPr>
        <p:spPr>
          <a:xfrm>
            <a:off x="1966164" y="453083"/>
            <a:ext cx="4931023" cy="6577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smtClean="0">
                <a:latin typeface="GreekC_IV50" panose="00000400000000000000" pitchFamily="2" charset="0"/>
                <a:cs typeface="GreekC_IV50" panose="00000400000000000000" pitchFamily="2" charset="0"/>
              </a:rPr>
              <a:t>КОНТАКТЫ ЛИДЕРА</a:t>
            </a:r>
            <a:endParaRPr sz="3600" dirty="0">
              <a:latin typeface="GreekC_IV50" panose="00000400000000000000" pitchFamily="2" charset="0"/>
              <a:cs typeface="GreekC_IV50" panose="00000400000000000000" pitchFamily="2" charset="0"/>
            </a:endParaRPr>
          </a:p>
        </p:txBody>
      </p:sp>
      <p:cxnSp>
        <p:nvCxnSpPr>
          <p:cNvPr id="536" name="Google Shape;536;p46"/>
          <p:cNvCxnSpPr/>
          <p:nvPr/>
        </p:nvCxnSpPr>
        <p:spPr>
          <a:xfrm flipV="1">
            <a:off x="1491175" y="1012875"/>
            <a:ext cx="6267157" cy="1406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Прямоугольник 5"/>
          <p:cNvSpPr/>
          <p:nvPr/>
        </p:nvSpPr>
        <p:spPr>
          <a:xfrm>
            <a:off x="907365" y="1233961"/>
            <a:ext cx="33199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Репик Анна </a:t>
            </a:r>
            <a:br>
              <a:rPr lang="ru-RU" sz="2800" b="1" dirty="0">
                <a:solidFill>
                  <a:schemeClr val="accent1"/>
                </a:solidFill>
                <a:latin typeface="Bahnschrift" panose="020B0502040204020203" pitchFamily="34" charset="0"/>
              </a:rPr>
            </a:br>
            <a:r>
              <a:rPr lang="ru-RU" sz="2800" b="1" dirty="0">
                <a:solidFill>
                  <a:schemeClr val="accent1"/>
                </a:solidFill>
                <a:latin typeface="Bahnschrift" panose="020B0502040204020203" pitchFamily="34" charset="0"/>
              </a:rPr>
              <a:t>@</a:t>
            </a:r>
            <a:r>
              <a:rPr lang="en-US" sz="2800" b="1" dirty="0" err="1">
                <a:solidFill>
                  <a:schemeClr val="accent1"/>
                </a:solidFill>
                <a:latin typeface="Bahnschrift" panose="020B0502040204020203" pitchFamily="34" charset="0"/>
              </a:rPr>
              <a:t>mmarmeladkaaa</a:t>
            </a:r>
            <a:endParaRPr lang="ru-RU" sz="2800" dirty="0">
              <a:solidFill>
                <a:schemeClr val="accent1"/>
              </a:solidFill>
              <a:latin typeface="Bahnschrift" panose="020B0502040204020203" pitchFamily="34" charset="0"/>
            </a:endParaRPr>
          </a:p>
        </p:txBody>
      </p:sp>
      <p:pic>
        <p:nvPicPr>
          <p:cNvPr id="2052" name="Picture 4" descr="https://lh7-eu.googleusercontent.com/3yYlKvHs7YplYUhmhLib5Ni1FnzDbjjJeCJsM-5h0Ds7BcUn-HAt7WscwBVbIWutr_J6rNZtHEtBvpNJNk-WMxydpP5JKsrpeI9qqKU4lNveObTC-v664G9iAgAlEdGMsdQr5nad-kDcsQE_lAgPAJeg3w=s204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74" b="95794" l="4485" r="89974">
                        <a14:foregroundMark x1="35356" y1="28738" x2="35356" y2="28738"/>
                        <a14:foregroundMark x1="35620" y1="28972" x2="35620" y2="33178"/>
                        <a14:foregroundMark x1="21900" y1="20794" x2="21900" y2="20794"/>
                        <a14:foregroundMark x1="23747" y1="22664" x2="23747" y2="22664"/>
                        <a14:foregroundMark x1="23483" y1="23364" x2="24011" y2="21963"/>
                        <a14:foregroundMark x1="21900" y1="21262" x2="21108" y2="19626"/>
                        <a14:foregroundMark x1="21636" y1="20794" x2="19525" y2="17290"/>
                        <a14:foregroundMark x1="19525" y1="17290" x2="19525" y2="17290"/>
                        <a14:foregroundMark x1="24011" y1="10514" x2="24011" y2="10514"/>
                        <a14:foregroundMark x1="20317" y1="7944" x2="20317" y2="7944"/>
                        <a14:foregroundMark x1="7916" y1="13084" x2="7916" y2="13084"/>
                        <a14:foregroundMark x1="42216" y1="10981" x2="42216" y2="10981"/>
                        <a14:foregroundMark x1="37203" y1="15421" x2="37203" y2="15421"/>
                        <a14:foregroundMark x1="45119" y1="15187" x2="45119" y2="15187"/>
                        <a14:foregroundMark x1="49340" y1="12850" x2="49340" y2="12850"/>
                        <a14:foregroundMark x1="57520" y1="9579" x2="57520" y2="9579"/>
                        <a14:foregroundMark x1="58311" y1="17290" x2="58311" y2="17290"/>
                        <a14:foregroundMark x1="68865" y1="16589" x2="68865" y2="16589"/>
                        <a14:foregroundMark x1="77045" y1="16589" x2="77045" y2="16589"/>
                        <a14:foregroundMark x1="86807" y1="15888" x2="86807" y2="15888"/>
                        <a14:foregroundMark x1="81530" y1="35047" x2="81530" y2="35047"/>
                        <a14:foregroundMark x1="28496" y1="53738" x2="28496" y2="53738"/>
                        <a14:foregroundMark x1="23219" y1="63084" x2="23219" y2="63084"/>
                        <a14:foregroundMark x1="18206" y1="68224" x2="18206" y2="68224"/>
                        <a14:foregroundMark x1="13720" y1="57477" x2="13720" y2="57477"/>
                        <a14:foregroundMark x1="8443" y1="57009" x2="8443" y2="57009"/>
                        <a14:foregroundMark x1="8707" y1="52103" x2="8707" y2="52103"/>
                        <a14:foregroundMark x1="19261" y1="52336" x2="19261" y2="52336"/>
                        <a14:foregroundMark x1="18206" y1="47196" x2="18206" y2="47196"/>
                        <a14:foregroundMark x1="10818" y1="42991" x2="10818" y2="42991"/>
                        <a14:foregroundMark x1="13720" y1="37617" x2="13720" y2="37617"/>
                        <a14:foregroundMark x1="16887" y1="27336" x2="16887" y2="27336"/>
                        <a14:foregroundMark x1="24802" y1="32477" x2="24802" y2="32477"/>
                        <a14:foregroundMark x1="29551" y1="35280" x2="29551" y2="35280"/>
                        <a14:foregroundMark x1="27704" y1="40187" x2="27704" y2="40187"/>
                        <a14:foregroundMark x1="33509" y1="37850" x2="33509" y2="37850"/>
                        <a14:foregroundMark x1="35884" y1="42991" x2="35884" y2="42991"/>
                        <a14:foregroundMark x1="41161" y1="44393" x2="41161" y2="44393"/>
                        <a14:foregroundMark x1="45910" y1="42056" x2="45910" y2="42056"/>
                        <a14:foregroundMark x1="46438" y1="42056" x2="46438" y2="42056"/>
                        <a14:foregroundMark x1="46438" y1="41822" x2="46438" y2="41822"/>
                        <a14:foregroundMark x1="35620" y1="64486" x2="35620" y2="64486"/>
                        <a14:foregroundMark x1="33509" y1="57477" x2="33509" y2="57477"/>
                        <a14:foregroundMark x1="38786" y1="59813" x2="38786" y2="59813"/>
                        <a14:foregroundMark x1="30079" y1="70093" x2="30079" y2="70093"/>
                        <a14:foregroundMark x1="32454" y1="72430" x2="32454" y2="72430"/>
                        <a14:foregroundMark x1="29024" y1="75701" x2="29024" y2="75701"/>
                        <a14:foregroundMark x1="30871" y1="74299" x2="30871" y2="74299"/>
                        <a14:foregroundMark x1="44855" y1="72897" x2="44855" y2="72897"/>
                        <a14:foregroundMark x1="44327" y1="67056" x2="44327" y2="67056"/>
                        <a14:foregroundMark x1="49868" y1="77336" x2="49868" y2="77336"/>
                        <a14:foregroundMark x1="75198" y1="76869" x2="75198" y2="76869"/>
                        <a14:foregroundMark x1="72296" y1="75000" x2="72296" y2="75000"/>
                        <a14:foregroundMark x1="84169" y1="76168" x2="84169" y2="76168"/>
                        <a14:foregroundMark x1="85752" y1="70327" x2="85752" y2="70327"/>
                        <a14:foregroundMark x1="85752" y1="60047" x2="85752" y2="60047"/>
                        <a14:foregroundMark x1="80739" y1="58178" x2="80739" y2="58178"/>
                        <a14:foregroundMark x1="69129" y1="62383" x2="69129" y2="62383"/>
                        <a14:foregroundMark x1="72559" y1="45093" x2="72559" y2="45093"/>
                        <a14:foregroundMark x1="85224" y1="42523" x2="85224" y2="42523"/>
                        <a14:foregroundMark x1="77309" y1="40421" x2="77309" y2="40421"/>
                        <a14:foregroundMark x1="74670" y1="33411" x2="74670" y2="32710"/>
                        <a14:foregroundMark x1="86016" y1="29206" x2="86016" y2="29206"/>
                        <a14:foregroundMark x1="67018" y1="39953" x2="67018" y2="39953"/>
                        <a14:foregroundMark x1="60686" y1="40187" x2="60686" y2="40187"/>
                        <a14:foregroundMark x1="51979" y1="32944" x2="51979" y2="32944"/>
                        <a14:foregroundMark x1="49340" y1="30374" x2="49340" y2="30374"/>
                        <a14:foregroundMark x1="47230" y1="32710" x2="47230" y2="32710"/>
                        <a14:foregroundMark x1="43536" y1="30607" x2="43536" y2="30607"/>
                        <a14:foregroundMark x1="36412" y1="21495" x2="36412" y2="21495"/>
                        <a14:foregroundMark x1="48813" y1="41822" x2="48813" y2="41822"/>
                        <a14:foregroundMark x1="32454" y1="89953" x2="32454" y2="89953"/>
                        <a14:foregroundMark x1="31926" y1="93458" x2="31926" y2="93458"/>
                        <a14:foregroundMark x1="8443" y1="47196" x2="8443" y2="47196"/>
                        <a14:foregroundMark x1="4485" y1="92523" x2="4485" y2="92523"/>
                        <a14:foregroundMark x1="9235" y1="92056" x2="9235" y2="92056"/>
                        <a14:foregroundMark x1="38522" y1="90421" x2="38522" y2="90421"/>
                        <a14:foregroundMark x1="46702" y1="89486" x2="46702" y2="89486"/>
                        <a14:foregroundMark x1="51979" y1="93925" x2="51979" y2="93925"/>
                        <a14:foregroundMark x1="57784" y1="92523" x2="57784" y2="92523"/>
                        <a14:foregroundMark x1="62269" y1="91822" x2="62269" y2="91822"/>
                        <a14:foregroundMark x1="68602" y1="92056" x2="68602" y2="92056"/>
                        <a14:foregroundMark x1="75198" y1="91822" x2="75198" y2="91822"/>
                        <a14:foregroundMark x1="80739" y1="92523" x2="80739" y2="92523"/>
                        <a14:foregroundMark x1="87335" y1="92290" x2="87335" y2="92290"/>
                        <a14:foregroundMark x1="29815" y1="92523" x2="29815" y2="92523"/>
                        <a14:foregroundMark x1="23747" y1="91822" x2="23747" y2="91822"/>
                        <a14:foregroundMark x1="13193" y1="93458" x2="13193" y2="93458"/>
                        <a14:foregroundMark x1="6596" y1="89252" x2="6596" y2="89252"/>
                        <a14:foregroundMark x1="5805" y1="95093" x2="5805" y2="950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0" t="3968" r="6303" b="3207"/>
          <a:stretch/>
        </p:blipFill>
        <p:spPr bwMode="auto">
          <a:xfrm>
            <a:off x="4208436" y="1413803"/>
            <a:ext cx="2330113" cy="265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oogle Shape;804;p51"/>
          <p:cNvPicPr preferRelativeResize="0"/>
          <p:nvPr/>
        </p:nvPicPr>
        <p:blipFill rotWithShape="1">
          <a:blip r:embed="rId5">
            <a:alphaModFix/>
          </a:blip>
          <a:srcRect l="47747"/>
          <a:stretch/>
        </p:blipFill>
        <p:spPr>
          <a:xfrm flipH="1">
            <a:off x="1782270" y="1730406"/>
            <a:ext cx="2861705" cy="2131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nowy Mountains Minitheme by Slidesgo">
  <a:themeElements>
    <a:clrScheme name="Simple Light">
      <a:dk1>
        <a:srgbClr val="001C25"/>
      </a:dk1>
      <a:lt1>
        <a:srgbClr val="FFFFFF"/>
      </a:lt1>
      <a:dk2>
        <a:srgbClr val="4D4D4D"/>
      </a:dk2>
      <a:lt2>
        <a:srgbClr val="7A7A7A"/>
      </a:lt2>
      <a:accent1>
        <a:srgbClr val="263D63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1C2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250</Words>
  <Application>Microsoft Office PowerPoint</Application>
  <PresentationFormat>Экран (16:9)</PresentationFormat>
  <Paragraphs>74</Paragraphs>
  <Slides>15</Slides>
  <Notes>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Artifakt Element Book</vt:lpstr>
      <vt:lpstr>Bahnschrift</vt:lpstr>
      <vt:lpstr>Artifakt Element Black</vt:lpstr>
      <vt:lpstr>GreekC_IV50</vt:lpstr>
      <vt:lpstr>Arial</vt:lpstr>
      <vt:lpstr>GreekS_IV50</vt:lpstr>
      <vt:lpstr>Playfair Display</vt:lpstr>
      <vt:lpstr>Raleway</vt:lpstr>
      <vt:lpstr>Bebas Neue</vt:lpstr>
      <vt:lpstr>Snowy Mountains Minitheme by Slidesgo</vt:lpstr>
      <vt:lpstr>Сияние Экоупаковка - трансформер  с северным дизайном</vt:lpstr>
      <vt:lpstr>АКТУАЛЬНОСТЬ ПРОЕКТА</vt:lpstr>
      <vt:lpstr>ЦЕЛЕВАЯ АУДИТОРИЯ </vt:lpstr>
      <vt:lpstr>ПРОБЛЕМЫ:</vt:lpstr>
      <vt:lpstr>РЕШЕНИЕ</vt:lpstr>
      <vt:lpstr>ПРОТОТИП</vt:lpstr>
      <vt:lpstr>Презентация PowerPoint</vt:lpstr>
      <vt:lpstr>ЦЕННОСТНОСТЬ</vt:lpstr>
      <vt:lpstr>ЦЕННОСТНОЕ ПРЕДЛОЖЕНИЕ</vt:lpstr>
      <vt:lpstr>РЫНОК</vt:lpstr>
      <vt:lpstr>КОНКУРЕНТЫ</vt:lpstr>
      <vt:lpstr>БИЗНЕС МОДЕЛЬ</vt:lpstr>
      <vt:lpstr>ТЕКУЩИЕ РЕЗУЛЬТАТЫ</vt:lpstr>
      <vt:lpstr>Презентация PowerPoint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Snowy  Mountains Minitheme </dc:title>
  <dc:creator>Виктория</dc:creator>
  <cp:lastModifiedBy>Пользователь</cp:lastModifiedBy>
  <cp:revision>31</cp:revision>
  <dcterms:modified xsi:type="dcterms:W3CDTF">2023-12-05T21:32:48Z</dcterms:modified>
</cp:coreProperties>
</file>