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B52BD7-5B24-492C-A94D-78A4D4B6B7E8}" v="755" dt="2023-12-26T15:27:36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>
        <p:scale>
          <a:sx n="94" d="100"/>
          <a:sy n="94" d="100"/>
        </p:scale>
        <p:origin x="-149" y="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0671A8AE-40A1-4631-A6B8-581AFF065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сок, молочные продукты, молоко, Безалкогольный напит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74A3DA26-CA9B-CA11-0EDB-4DDF347418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2329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B58EF07-17C2-48CF-ABB0-EEF1F17CB8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851" y="437667"/>
            <a:ext cx="8584316" cy="5070481"/>
          </a:xfrm>
        </p:spPr>
        <p:txBody>
          <a:bodyPr anchor="b">
            <a:no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Calibri Light"/>
                <a:cs typeface="Calibri Light"/>
              </a:rPr>
              <a:t>Разработка технологии получения безалкогольных сокосодержащих напитков на основе </a:t>
            </a:r>
            <a:r>
              <a:rPr lang="ru-RU" dirty="0" err="1">
                <a:solidFill>
                  <a:schemeClr val="bg1"/>
                </a:solidFill>
                <a:latin typeface="Calibri Light"/>
                <a:cs typeface="Calibri Light"/>
              </a:rPr>
              <a:t>подсырной</a:t>
            </a:r>
            <a:r>
              <a:rPr lang="ru-RU" dirty="0">
                <a:solidFill>
                  <a:schemeClr val="bg1"/>
                </a:solidFill>
                <a:latin typeface="Calibri Light"/>
                <a:cs typeface="Calibri Light"/>
              </a:rPr>
              <a:t> сыворотки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675" y="5911009"/>
            <a:ext cx="4255272" cy="689098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ru-RU" sz="2000" dirty="0">
                <a:solidFill>
                  <a:schemeClr val="bg1"/>
                </a:solidFill>
                <a:cs typeface="Calibri"/>
              </a:rPr>
              <a:t>Авдеева А., Ракшин М., Стародубов Д., Бурмин А., Окулова А.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еда, сок, цитрусовые, Безалкогольный напит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6D8B09B-779A-E67C-A985-2E99A61240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C6C7D2-7A61-3D4C-A83E-FF190C525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215" y="365125"/>
            <a:ext cx="4574162" cy="1899912"/>
          </a:xfrm>
        </p:spPr>
        <p:txBody>
          <a:bodyPr>
            <a:normAutofit/>
          </a:bodyPr>
          <a:lstStyle/>
          <a:p>
            <a:r>
              <a:rPr lang="ru-RU" sz="6000" b="1" dirty="0">
                <a:cs typeface="Calibri Light"/>
              </a:rPr>
              <a:t>Цель проекта</a:t>
            </a:r>
            <a:endParaRPr lang="ru-RU" sz="6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7118E7-61B4-2D44-239B-64F704ABE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1215" y="2424175"/>
            <a:ext cx="4574161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latin typeface="Calibri Light"/>
                <a:ea typeface="+mn-lt"/>
                <a:cs typeface="Calibri Light"/>
              </a:rPr>
              <a:t>Разработка технологии безалкогольных напитков на основе </a:t>
            </a:r>
            <a:r>
              <a:rPr lang="ru-RU" dirty="0" err="1">
                <a:latin typeface="Calibri Light"/>
                <a:ea typeface="+mn-lt"/>
                <a:cs typeface="Calibri Light"/>
              </a:rPr>
              <a:t>подсырной</a:t>
            </a:r>
            <a:r>
              <a:rPr lang="ru-RU" dirty="0">
                <a:latin typeface="Calibri Light"/>
                <a:ea typeface="+mn-lt"/>
                <a:cs typeface="Calibri Light"/>
              </a:rPr>
              <a:t> сыворотки с соком, оптимизируя процесс с использованием современного оборудования для экономической эффективности.</a:t>
            </a:r>
            <a:endParaRPr lang="ru-RU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0394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80DF40B2-80F7-4E71-B46C-284163F3654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7A7D89-3847-7E49-3538-900DBF0BE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384" y="117333"/>
            <a:ext cx="3807187" cy="2228074"/>
          </a:xfrm>
        </p:spPr>
        <p:txBody>
          <a:bodyPr>
            <a:normAutofit/>
          </a:bodyPr>
          <a:lstStyle/>
          <a:p>
            <a:r>
              <a:rPr lang="ru-RU" sz="6000" b="1">
                <a:cs typeface="Calibri Light"/>
              </a:rPr>
              <a:t>Молочная сыворотка</a:t>
            </a:r>
            <a:endParaRPr lang="ru-RU" sz="6000" b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DCFCDDA-CA17-BE60-BE57-E3B136625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06" y="2340647"/>
            <a:ext cx="5383581" cy="420603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dirty="0">
                <a:latin typeface="Calibri Light"/>
                <a:cs typeface="Calibri Light"/>
              </a:rPr>
              <a:t>Молочная сыворотка является побочным продуктом в процессе производства творога, сыра или других молочных продуктов. Она содержит ряд ценных питательных веществ, таких как протеины, витамины, минералы и аминокислоты. Однако, в сыром виде сыворотка имеет слабый вкус и может не быть широко принятой на рынке.</a:t>
            </a:r>
            <a:endParaRPr lang="ru-RU"/>
          </a:p>
        </p:txBody>
      </p:sp>
      <p:pic>
        <p:nvPicPr>
          <p:cNvPr id="4" name="Рисунок 3" descr="Изображение выглядит как молочные продукты, молоко, Растительное молоко, Предметы сервировки&#10;&#10;Автоматически созданное описание">
            <a:extLst>
              <a:ext uri="{FF2B5EF4-FFF2-40B4-BE49-F238E27FC236}">
                <a16:creationId xmlns:a16="http://schemas.microsoft.com/office/drawing/2014/main" xmlns="" id="{31553521-E20E-0FB5-54AB-28F6D2CD36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06" r="18744" b="1"/>
          <a:stretch/>
        </p:blipFill>
        <p:spPr>
          <a:xfrm>
            <a:off x="5601939" y="10"/>
            <a:ext cx="7201665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6924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0D7B6173-1D58-48E2-83CF-37350F315F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7803386D-8EC0-490A-9296-FAFCF1ADA2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C4720EDA-E218-43A9-8817-08F09F4DB6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D87C4F29-0DC4-4901-A2FD-7C88889E60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E6A781BA-2341-444F-811D-870633C4FB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36678" y="0"/>
            <a:ext cx="11145980" cy="6870723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EBAC4F-9275-4EE7-D41C-C211BE03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5" y="552810"/>
            <a:ext cx="4804659" cy="2228759"/>
          </a:xfrm>
        </p:spPr>
        <p:txBody>
          <a:bodyPr anchor="b">
            <a:normAutofit/>
          </a:bodyPr>
          <a:lstStyle/>
          <a:p>
            <a:r>
              <a:rPr lang="ru-RU" sz="6000" b="1">
                <a:cs typeface="Calibri Light"/>
              </a:rPr>
              <a:t>Что будет продаваться?</a:t>
            </a:r>
            <a:endParaRPr lang="ru-RU" sz="6000" b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67A794-3F25-4E52-DCD9-D898F195F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965" y="2959729"/>
            <a:ext cx="4804659" cy="119544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dirty="0">
                <a:latin typeface="Calibri Light"/>
                <a:ea typeface="+mn-lt"/>
                <a:cs typeface="Calibri Light"/>
              </a:rPr>
              <a:t>В рамках данного проекта будет реализовываться продажа именно технологии по получению вкусовых напитков из молочной сыворотки с добавлением сока.</a:t>
            </a:r>
            <a:endParaRPr lang="ru-RU"/>
          </a:p>
          <a:p>
            <a:endParaRPr lang="ru-RU">
              <a:latin typeface="Calibri Light"/>
              <a:cs typeface="Calibri Light"/>
            </a:endParaRPr>
          </a:p>
        </p:txBody>
      </p:sp>
      <p:pic>
        <p:nvPicPr>
          <p:cNvPr id="13" name="Рисунок 12" descr="Изображение выглядит как еда, кухонные принадлежности, миска, суп&#10;&#10;Автоматически созданное описание">
            <a:extLst>
              <a:ext uri="{FF2B5EF4-FFF2-40B4-BE49-F238E27FC236}">
                <a16:creationId xmlns:a16="http://schemas.microsoft.com/office/drawing/2014/main" xmlns="" id="{5EEE6D1F-A51B-83CA-F0FA-FD759355E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776" y="143322"/>
            <a:ext cx="4492746" cy="2810473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xmlns="" id="{4025538B-8300-D829-BE0A-BE2E63586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326533"/>
              </p:ext>
            </p:extLst>
          </p:nvPr>
        </p:nvGraphicFramePr>
        <p:xfrm>
          <a:off x="6381684" y="3245539"/>
          <a:ext cx="5093140" cy="330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3140">
                  <a:extLst>
                    <a:ext uri="{9D8B030D-6E8A-4147-A177-3AD203B41FA5}">
                      <a16:colId xmlns:a16="http://schemas.microsoft.com/office/drawing/2014/main" xmlns="" val="2234845639"/>
                    </a:ext>
                  </a:extLst>
                </a:gridCol>
              </a:tblGrid>
              <a:tr h="254701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 New Roman" panose="02020603050405020304" pitchFamily="18" charset="0"/>
                        </a:rPr>
                        <a:t>Чтобы создать привлекательный и нежный напиток, молочную сыворотку соединяют с натуральным свежим соком. Это добавление придает напитку сладость, свежесть и яркий вкус. При этом сохраняются все ценные питательные свойства сыворотки и сока.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Calibri Light"/>
                        <a:ea typeface="Calibri" panose="020F0502020204030204" pitchFamily="34" charset="0"/>
                      </a:endParaRPr>
                    </a:p>
                  </a:txBody>
                  <a:tcPr marL="84608" marR="84608" marT="84608" marB="846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35356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923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1C0B02-ACA6-0EB5-1BE5-B4AA2ED0C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675" y="34256"/>
            <a:ext cx="6926178" cy="1345615"/>
          </a:xfrm>
        </p:spPr>
        <p:txBody>
          <a:bodyPr>
            <a:noAutofit/>
          </a:bodyPr>
          <a:lstStyle/>
          <a:p>
            <a:r>
              <a:rPr lang="ru-RU" sz="6000" b="1" dirty="0">
                <a:cs typeface="Calibri Light"/>
              </a:rPr>
              <a:t>Этапы производства</a:t>
            </a:r>
            <a:endParaRPr lang="ru-RU" sz="6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1B40554-984B-5A74-6127-397AE621E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674" y="1504783"/>
            <a:ext cx="5843336" cy="499302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Arial"/>
              <a:buChar char="•"/>
            </a:pPr>
            <a:r>
              <a:rPr lang="ru-RU" dirty="0">
                <a:latin typeface="Calibri Light"/>
                <a:ea typeface="+mn-lt"/>
                <a:cs typeface="Calibri Light"/>
              </a:rPr>
              <a:t>Приёмка и подготовка сырья</a:t>
            </a:r>
            <a:endParaRPr lang="ru-RU" dirty="0">
              <a:latin typeface="Calibri Light"/>
              <a:cs typeface="Calibri Light"/>
            </a:endParaRPr>
          </a:p>
          <a:p>
            <a:pPr>
              <a:buFont typeface="Arial"/>
              <a:buChar char="•"/>
            </a:pPr>
            <a:r>
              <a:rPr lang="ru-RU" dirty="0">
                <a:latin typeface="Calibri Light"/>
                <a:ea typeface="+mn-lt"/>
                <a:cs typeface="Calibri Light"/>
              </a:rPr>
              <a:t>Резервирование</a:t>
            </a:r>
            <a:endParaRPr lang="ru-RU" dirty="0">
              <a:latin typeface="Calibri Light"/>
              <a:cs typeface="Calibri Light"/>
            </a:endParaRPr>
          </a:p>
          <a:p>
            <a:pPr>
              <a:buFont typeface="Arial"/>
              <a:buChar char="•"/>
            </a:pPr>
            <a:r>
              <a:rPr lang="ru-RU" dirty="0">
                <a:latin typeface="Calibri Light"/>
                <a:ea typeface="+mn-lt"/>
                <a:cs typeface="Calibri Light"/>
              </a:rPr>
              <a:t>Осветление сыворотки</a:t>
            </a:r>
            <a:endParaRPr lang="ru-RU" dirty="0">
              <a:latin typeface="Calibri Light"/>
              <a:cs typeface="Calibri Light"/>
            </a:endParaRPr>
          </a:p>
          <a:p>
            <a:pPr>
              <a:buFont typeface="Arial"/>
              <a:buChar char="•"/>
            </a:pPr>
            <a:r>
              <a:rPr lang="ru-RU" dirty="0">
                <a:latin typeface="Calibri Light"/>
                <a:ea typeface="+mn-lt"/>
                <a:cs typeface="Calibri Light"/>
              </a:rPr>
              <a:t> Составление смеси </a:t>
            </a:r>
            <a:endParaRPr lang="ru-RU" dirty="0">
              <a:latin typeface="Calibri Light"/>
              <a:cs typeface="Calibri Light"/>
            </a:endParaRPr>
          </a:p>
          <a:p>
            <a:pPr>
              <a:buFont typeface="Arial"/>
              <a:buChar char="•"/>
            </a:pPr>
            <a:r>
              <a:rPr lang="ru-RU" dirty="0">
                <a:latin typeface="Calibri Light"/>
                <a:ea typeface="+mn-lt"/>
                <a:cs typeface="Calibri Light"/>
              </a:rPr>
              <a:t>Пастеризация</a:t>
            </a:r>
            <a:endParaRPr lang="ru-RU" dirty="0">
              <a:latin typeface="Calibri Light"/>
              <a:cs typeface="Calibri Light"/>
            </a:endParaRPr>
          </a:p>
          <a:p>
            <a:pPr>
              <a:buFont typeface="Arial"/>
              <a:buChar char="•"/>
            </a:pPr>
            <a:r>
              <a:rPr lang="ru-RU" dirty="0">
                <a:latin typeface="Calibri Light"/>
                <a:ea typeface="+mn-lt"/>
                <a:cs typeface="Calibri Light"/>
              </a:rPr>
              <a:t>Отделение осадка</a:t>
            </a:r>
          </a:p>
          <a:p>
            <a:pPr>
              <a:buFont typeface="Arial"/>
              <a:buChar char="•"/>
            </a:pPr>
            <a:r>
              <a:rPr lang="ru-RU" dirty="0">
                <a:latin typeface="Calibri Light"/>
                <a:ea typeface="+mn-lt"/>
                <a:cs typeface="Calibri Light"/>
              </a:rPr>
              <a:t>Внесение компонентов</a:t>
            </a:r>
          </a:p>
          <a:p>
            <a:pPr>
              <a:buFont typeface="Arial"/>
              <a:buChar char="•"/>
            </a:pPr>
            <a:r>
              <a:rPr lang="ru-RU" dirty="0">
                <a:latin typeface="Calibri Light"/>
                <a:ea typeface="+mn-lt"/>
                <a:cs typeface="Calibri Light"/>
              </a:rPr>
              <a:t>Охлаждение</a:t>
            </a:r>
          </a:p>
          <a:p>
            <a:pPr>
              <a:buFont typeface="Arial"/>
              <a:buChar char="•"/>
            </a:pPr>
            <a:r>
              <a:rPr lang="ru-RU" dirty="0">
                <a:latin typeface="Calibri Light"/>
                <a:ea typeface="+mn-lt"/>
                <a:cs typeface="Calibri Light"/>
              </a:rPr>
              <a:t>Розлив, упаковка</a:t>
            </a:r>
            <a:endParaRPr lang="ru-RU" dirty="0">
              <a:cs typeface="Calibri" panose="020F0502020204030204"/>
            </a:endParaRPr>
          </a:p>
          <a:p>
            <a:pPr>
              <a:buFont typeface="Arial"/>
              <a:buChar char="•"/>
            </a:pPr>
            <a:r>
              <a:rPr lang="ru-RU" dirty="0">
                <a:latin typeface="Calibri Light"/>
                <a:ea typeface="+mn-lt"/>
                <a:cs typeface="Calibri Light"/>
              </a:rPr>
              <a:t>Хранение и реализация напитков</a:t>
            </a:r>
            <a:endParaRPr lang="ru-RU" dirty="0">
              <a:latin typeface="Calibri Light"/>
              <a:cs typeface="Calibri Light"/>
            </a:endParaRPr>
          </a:p>
        </p:txBody>
      </p:sp>
      <p:pic>
        <p:nvPicPr>
          <p:cNvPr id="6" name="Рисунок 5" descr="Изображение выглядит как зарисовка, диаграмма, рисунок, Технический чертеж&#10;&#10;Автоматически созданное описание">
            <a:extLst>
              <a:ext uri="{FF2B5EF4-FFF2-40B4-BE49-F238E27FC236}">
                <a16:creationId xmlns:a16="http://schemas.microsoft.com/office/drawing/2014/main" xmlns="" id="{A38FC15C-C46C-9C66-6AB5-E7EF72777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399" y="2536603"/>
            <a:ext cx="6543173" cy="27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00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человек, в помещении, Переработка пищевых продуктов, Повар&#10;&#10;Автоматически созданное описание">
            <a:extLst>
              <a:ext uri="{FF2B5EF4-FFF2-40B4-BE49-F238E27FC236}">
                <a16:creationId xmlns:a16="http://schemas.microsoft.com/office/drawing/2014/main" xmlns="" id="{5F909B99-4939-40A8-C336-2EE53F2AD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8126" y="-561393"/>
            <a:ext cx="12238121" cy="7419313"/>
          </a:xfrm>
          <a:prstGeom prst="rect">
            <a:avLst/>
          </a:prstGeom>
          <a:ln>
            <a:solidFill>
              <a:srgbClr val="4472C4"/>
            </a:solidFill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F5D460-681A-359F-3227-CC0244FB0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937" y="174625"/>
            <a:ext cx="10846468" cy="1335589"/>
          </a:xfrm>
        </p:spPr>
        <p:txBody>
          <a:bodyPr>
            <a:noAutofit/>
          </a:bodyPr>
          <a:lstStyle/>
          <a:p>
            <a:r>
              <a:rPr lang="ru-RU" sz="6000" b="1" dirty="0">
                <a:cs typeface="Calibri Light"/>
              </a:rPr>
              <a:t>Потенциальные потребители и проблемы</a:t>
            </a:r>
            <a:endParaRPr lang="ru-RU" sz="6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CA94786-0EAB-3EF0-DA68-11152230F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832" y="1825625"/>
            <a:ext cx="11748836" cy="472231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600" dirty="0">
                <a:solidFill>
                  <a:srgbClr val="000000"/>
                </a:solidFill>
                <a:latin typeface="Calibri Light"/>
                <a:ea typeface="+mn-lt"/>
                <a:cs typeface="Calibri Light"/>
              </a:rPr>
              <a:t>Проект ориентирован на другие фирмы, предприятия, компании или предприниматели, занимающиеся производством молочных продуктов.</a:t>
            </a:r>
          </a:p>
          <a:p>
            <a:r>
              <a:rPr lang="ru-RU" sz="2600" dirty="0">
                <a:solidFill>
                  <a:srgbClr val="000000"/>
                </a:solidFill>
                <a:latin typeface="Calibri Light"/>
                <a:ea typeface="+mn-lt"/>
                <a:cs typeface="Calibri Light"/>
              </a:rPr>
              <a:t> Решается проблема эффективного использования молочной сыворотки, как побочного продукта при производстве сыра и йогурта.</a:t>
            </a:r>
          </a:p>
          <a:p>
            <a:r>
              <a:rPr lang="ru-RU" sz="2600" dirty="0">
                <a:solidFill>
                  <a:srgbClr val="000000"/>
                </a:solidFill>
                <a:latin typeface="Calibri Light"/>
                <a:ea typeface="+mn-lt"/>
                <a:cs typeface="Calibri Light"/>
              </a:rPr>
              <a:t> Возможность снизить затраты на утилизацию сыворотки и создать новый продукт — напитки на ее основе. </a:t>
            </a:r>
          </a:p>
          <a:p>
            <a:r>
              <a:rPr lang="ru-RU" sz="2600" dirty="0">
                <a:solidFill>
                  <a:srgbClr val="000000"/>
                </a:solidFill>
                <a:latin typeface="Calibri Light"/>
                <a:ea typeface="+mn-lt"/>
                <a:cs typeface="Calibri Light"/>
              </a:rPr>
              <a:t>Цель  - улучшить экономическую эффективность производителей, снизить воздействие на окружающую среду и разнообразить их продуктовую линейку. </a:t>
            </a:r>
          </a:p>
          <a:p>
            <a:r>
              <a:rPr lang="ru-RU" sz="2600" dirty="0">
                <a:solidFill>
                  <a:srgbClr val="000000"/>
                </a:solidFill>
                <a:latin typeface="Calibri Light"/>
                <a:ea typeface="+mn-lt"/>
                <a:cs typeface="Calibri Light"/>
              </a:rPr>
              <a:t>Фокус на производителях молочных продуктов, имеющих остаточный объем молочной сыворотки и стремящихся к эффективной утилизации, а также желающих расширить свою продукцию.</a:t>
            </a:r>
            <a:endParaRPr lang="ru-RU" sz="2600" dirty="0">
              <a:solidFill>
                <a:srgbClr val="000000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22132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1E8190-77CF-15BF-17D6-B853ADA9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cs typeface="Calibri Light"/>
              </a:rPr>
              <a:t>Основные конкуренты</a:t>
            </a:r>
            <a:endParaRPr lang="ru-RU" sz="6000" b="1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8A0BC7E0-1099-5FFC-7A83-5D796ACA91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883135"/>
              </p:ext>
            </p:extLst>
          </p:nvPr>
        </p:nvGraphicFramePr>
        <p:xfrm>
          <a:off x="838200" y="1825625"/>
          <a:ext cx="10515600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xmlns="" val="1117717273"/>
                    </a:ext>
                  </a:extLst>
                </a:gridCol>
              </a:tblGrid>
              <a:tr h="1565413">
                <a:tc>
                  <a:txBody>
                    <a:bodyPr/>
                    <a:lstStyle/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Напитки «</a:t>
                      </a:r>
                      <a:r>
                        <a:rPr lang="ru-RU" sz="2800" b="0" err="1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Мажитэль</a:t>
                      </a: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» – компания “</a:t>
                      </a:r>
                      <a:r>
                        <a:rPr lang="ru-RU" sz="2800" b="0" err="1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Вимм</a:t>
                      </a: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 Билль Данн”;</a:t>
                      </a:r>
                      <a:endParaRPr lang="ru-RU" sz="2800" b="0">
                        <a:solidFill>
                          <a:schemeClr val="tx1"/>
                        </a:solidFill>
                        <a:effectLst/>
                        <a:latin typeface="Calibri Light"/>
                      </a:endParaRPr>
                    </a:p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“Свежесть”– компания “Савушкин”</a:t>
                      </a:r>
                      <a:endParaRPr lang="ru-RU" sz="2800" b="0">
                        <a:solidFill>
                          <a:schemeClr val="tx1"/>
                        </a:solidFill>
                        <a:effectLst/>
                        <a:latin typeface="Calibri Light"/>
                      </a:endParaRPr>
                    </a:p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“Молочная благодать” – ОАО «Молочная Благодать»</a:t>
                      </a:r>
                      <a:endParaRPr lang="ru-RU" sz="2800" b="0">
                        <a:solidFill>
                          <a:schemeClr val="tx1"/>
                        </a:solidFill>
                        <a:effectLst/>
                        <a:latin typeface="Calibri Light"/>
                      </a:endParaRPr>
                    </a:p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Напиток на сыворотке “</a:t>
                      </a:r>
                      <a:r>
                        <a:rPr lang="ru-RU" sz="2800" b="0" err="1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Актуаль</a:t>
                      </a: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 Дикий апельсин и манго” – Данон трейд ООО</a:t>
                      </a:r>
                      <a:endParaRPr lang="ru-RU" sz="2800" b="0">
                        <a:solidFill>
                          <a:schemeClr val="tx1"/>
                        </a:solidFill>
                        <a:effectLst/>
                        <a:latin typeface="Calibri Light"/>
                      </a:endParaRPr>
                    </a:p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ООО "ВАМИН ТАТАРСТАН"</a:t>
                      </a:r>
                      <a:endParaRPr lang="ru-RU" sz="2800" b="0">
                        <a:solidFill>
                          <a:schemeClr val="tx1"/>
                        </a:solidFill>
                        <a:effectLst/>
                        <a:latin typeface="Calibri Light"/>
                      </a:endParaRPr>
                    </a:p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АО "ВБД"</a:t>
                      </a:r>
                      <a:endParaRPr lang="ru-RU" sz="2800" b="0">
                        <a:solidFill>
                          <a:schemeClr val="tx1"/>
                        </a:solidFill>
                        <a:effectLst/>
                        <a:latin typeface="Calibri Light"/>
                      </a:endParaRPr>
                    </a:p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АО "ДАНОН РОССИЯ"</a:t>
                      </a:r>
                      <a:endParaRPr lang="ru-RU" sz="2800" b="0">
                        <a:solidFill>
                          <a:schemeClr val="tx1"/>
                        </a:solidFill>
                        <a:effectLst/>
                        <a:latin typeface="Calibri Light"/>
                      </a:endParaRPr>
                    </a:p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ОАО "БЕЛЕБЕЕВСКИЙ МОЛОЧНЫЙ КОМБИНАТ"</a:t>
                      </a:r>
                      <a:endParaRPr lang="ru-RU" sz="2800" b="0" dirty="0">
                        <a:solidFill>
                          <a:schemeClr val="tx1"/>
                        </a:solidFill>
                        <a:effectLst/>
                        <a:latin typeface="Calibri Light"/>
                      </a:endParaRPr>
                    </a:p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Times" panose="02020603050405020304" pitchFamily="18" charset="0"/>
                        </a:rPr>
                        <a:t>ЗАО "КМКК"</a:t>
                      </a:r>
                      <a:endParaRPr lang="ru-RU" sz="2800" b="0" dirty="0">
                        <a:solidFill>
                          <a:schemeClr val="tx1"/>
                        </a:solidFill>
                        <a:effectLst/>
                        <a:latin typeface="Calibri Light"/>
                      </a:endParaRPr>
                    </a:p>
                  </a:txBody>
                  <a:tcPr marL="114300" marR="11430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25000057"/>
                  </a:ext>
                </a:extLst>
              </a:tr>
            </a:tbl>
          </a:graphicData>
        </a:graphic>
      </p:graphicFrame>
      <p:pic>
        <p:nvPicPr>
          <p:cNvPr id="7" name="Рисунок 6" descr="Изображение выглядит как фрукт, Легкая закуска, Продовольственная группа, клубн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947CDAD3-0657-BDED-3E88-CB1B3ECA6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530" y="4056270"/>
            <a:ext cx="2743200" cy="2743200"/>
          </a:xfrm>
          <a:prstGeom prst="rect">
            <a:avLst/>
          </a:prstGeom>
        </p:spPr>
      </p:pic>
      <p:pic>
        <p:nvPicPr>
          <p:cNvPr id="8" name="Рисунок 7" descr="Изображение выглядит как еда, напиток, пить, Пластиковая бутыл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38044EA-2194-E185-8C90-CEC884727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5530" y="359745"/>
            <a:ext cx="2743199" cy="154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81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327D73B4-9F5C-4A64-A179-51B9500CB8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1BD554-5A4D-1E27-E429-F2186D897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5368" y="113880"/>
            <a:ext cx="5266891" cy="2052522"/>
          </a:xfrm>
        </p:spPr>
        <p:txBody>
          <a:bodyPr anchor="b">
            <a:normAutofit/>
          </a:bodyPr>
          <a:lstStyle/>
          <a:p>
            <a:r>
              <a:rPr lang="ru-RU" sz="6000" b="1">
                <a:cs typeface="Calibri Light"/>
              </a:rPr>
              <a:t>Конкурентные преимущества</a:t>
            </a:r>
            <a:endParaRPr lang="ru-RU" sz="6000" b="1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C1F06963-6374-4B48-844F-071A9BAAAE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Натуральные продукты, фрукт, производить, Местные пищевые продукты&#10;&#10;Автоматически созданное описание">
            <a:extLst>
              <a:ext uri="{FF2B5EF4-FFF2-40B4-BE49-F238E27FC236}">
                <a16:creationId xmlns:a16="http://schemas.microsoft.com/office/drawing/2014/main" xmlns="" id="{EB5D9815-79E8-B84A-53C9-0901F84100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51" r="20198" b="-2"/>
          <a:stretch/>
        </p:blipFill>
        <p:spPr>
          <a:xfrm>
            <a:off x="317679" y="565194"/>
            <a:ext cx="5742189" cy="5731146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3" name="!!plus graphic">
            <a:extLst>
              <a:ext uri="{FF2B5EF4-FFF2-40B4-BE49-F238E27FC236}">
                <a16:creationId xmlns:a16="http://schemas.microsoft.com/office/drawing/2014/main" xmlns="" id="{6CB927A4-E432-4310-9CD5-E89FF50631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!!circle graphic">
            <a:extLst>
              <a:ext uri="{FF2B5EF4-FFF2-40B4-BE49-F238E27FC236}">
                <a16:creationId xmlns:a16="http://schemas.microsoft.com/office/drawing/2014/main" xmlns="" id="{1453BF6C-B012-48B7-B4E8-6D7AC7C27D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B3C431-63BE-D306-D9D2-5EDBD89CC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5368" y="2295079"/>
            <a:ext cx="5333150" cy="437161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ru-RU" sz="2400">
                <a:solidFill>
                  <a:schemeClr val="tx1">
                    <a:alpha val="80000"/>
                  </a:schemeClr>
                </a:solidFill>
                <a:latin typeface="Calibri Light"/>
                <a:ea typeface="+mn-lt"/>
                <a:cs typeface="Calibri Light"/>
              </a:rPr>
              <a:t>Уникальная рецептура:  неповторимый вкус и питательные свойства</a:t>
            </a:r>
          </a:p>
          <a:p>
            <a:r>
              <a:rPr lang="ru-RU" sz="2400">
                <a:solidFill>
                  <a:schemeClr val="tx1">
                    <a:alpha val="80000"/>
                  </a:schemeClr>
                </a:solidFill>
                <a:latin typeface="Calibri Light"/>
                <a:ea typeface="+mn-lt"/>
                <a:cs typeface="Calibri Light"/>
              </a:rPr>
              <a:t>Высокое качество: высококачественные ингредиенты и строгий контроль на всех этапах производства</a:t>
            </a:r>
          </a:p>
          <a:p>
            <a:r>
              <a:rPr lang="ru-RU" sz="2400">
                <a:solidFill>
                  <a:schemeClr val="tx1">
                    <a:alpha val="80000"/>
                  </a:schemeClr>
                </a:solidFill>
                <a:latin typeface="Calibri Light"/>
                <a:ea typeface="+mn-lt"/>
                <a:cs typeface="Calibri Light"/>
              </a:rPr>
              <a:t>Инновационные технологии: современное оборудование и технологии</a:t>
            </a:r>
          </a:p>
          <a:p>
            <a:r>
              <a:rPr lang="ru-RU" sz="2400" dirty="0">
                <a:solidFill>
                  <a:schemeClr val="tx1">
                    <a:alpha val="80000"/>
                  </a:schemeClr>
                </a:solidFill>
                <a:latin typeface="Calibri Light"/>
                <a:ea typeface="+mn-lt"/>
                <a:cs typeface="Calibri Light"/>
              </a:rPr>
              <a:t>Экологическая ответственность: тщательный выбор поставщиков сырья и упаковочных материалов </a:t>
            </a:r>
          </a:p>
          <a:p>
            <a:r>
              <a:rPr lang="ru-RU" sz="2400" dirty="0">
                <a:solidFill>
                  <a:schemeClr val="tx1">
                    <a:alpha val="80000"/>
                  </a:schemeClr>
                </a:solidFill>
                <a:latin typeface="Calibri Light"/>
                <a:ea typeface="+mn-lt"/>
                <a:cs typeface="Calibri Light"/>
              </a:rPr>
              <a:t>Широкий ассортимент: разнообразная линейка вкусов</a:t>
            </a:r>
            <a:endParaRPr lang="ru-RU" sz="2400" dirty="0">
              <a:solidFill>
                <a:schemeClr val="tx1">
                  <a:alpha val="80000"/>
                </a:schemeClr>
              </a:solidFill>
              <a:latin typeface="Calibri Light"/>
              <a:cs typeface="Calibri Light"/>
            </a:endParaRPr>
          </a:p>
          <a:p>
            <a:endParaRPr lang="ru-RU" sz="2400">
              <a:solidFill>
                <a:schemeClr val="tx1">
                  <a:alpha val="80000"/>
                </a:schemeClr>
              </a:solidFill>
              <a:latin typeface="Calibri Light"/>
              <a:cs typeface="Calibri Light"/>
            </a:endParaRPr>
          </a:p>
        </p:txBody>
      </p:sp>
      <p:sp>
        <p:nvSpPr>
          <p:cNvPr id="17" name="!!dot graphic">
            <a:extLst>
              <a:ext uri="{FF2B5EF4-FFF2-40B4-BE49-F238E27FC236}">
                <a16:creationId xmlns:a16="http://schemas.microsoft.com/office/drawing/2014/main" xmlns="" id="{E3020543-B24B-4EC4-8FFC-8DD88EEA91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!!Straight Connector">
            <a:extLst>
              <a:ext uri="{FF2B5EF4-FFF2-40B4-BE49-F238E27FC236}">
                <a16:creationId xmlns:a16="http://schemas.microsoft.com/office/drawing/2014/main" xmlns="" id="{C49DA8F6-BCC1-4447-B54C-57856834B9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317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E81BF4F6-F2CF-4984-9D14-D6966D92F9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-718276" y="729523"/>
            <a:ext cx="6858000" cy="5398953"/>
          </a:xfrm>
          <a:prstGeom prst="rect">
            <a:avLst/>
          </a:prstGeom>
          <a:ln>
            <a:noFill/>
          </a:ln>
          <a:effectLst>
            <a:outerShdw blurRad="419100" dist="152400" sx="94000" sy="94000" algn="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EAB7E1-C298-A236-7868-0C3AA1374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343" y="752236"/>
            <a:ext cx="4720620" cy="2072853"/>
          </a:xfrm>
        </p:spPr>
        <p:txBody>
          <a:bodyPr anchor="t">
            <a:noAutofit/>
          </a:bodyPr>
          <a:lstStyle/>
          <a:p>
            <a:r>
              <a:rPr lang="ru-RU" sz="6000" b="1">
                <a:cs typeface="Calibri Light"/>
              </a:rPr>
              <a:t>Каналы сбыта продукта</a:t>
            </a:r>
            <a:endParaRPr lang="ru-RU" sz="6000" b="1"/>
          </a:p>
        </p:txBody>
      </p:sp>
      <p:pic>
        <p:nvPicPr>
          <p:cNvPr id="4" name="Рисунок 3" descr="Изображение выглядит как пластик, корзина, в помещении, контейнер&#10;&#10;Автоматически созданное описание">
            <a:extLst>
              <a:ext uri="{FF2B5EF4-FFF2-40B4-BE49-F238E27FC236}">
                <a16:creationId xmlns:a16="http://schemas.microsoft.com/office/drawing/2014/main" xmlns="" id="{7B1E3C9B-32D6-2838-229E-EDCDEF6EE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19" y="3443756"/>
            <a:ext cx="3951289" cy="2637485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ECA1FE9-37A9-FB45-A2FC-4EC074E10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1305" y="177975"/>
            <a:ext cx="6781796" cy="68125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Планируется использовать каналы розничных продаж. Это поможет выйти на массовый рынок, быстро повысить узнаваемость и увеличить оборот. Продукция является напитком, который легче всего будет распространить в сетевых продовольственных магазинах. Кроме того, благодаря уникальности среди привычных продуктов он будет естественным образом выделяться и создавать к себе интерес.</a:t>
            </a:r>
          </a:p>
          <a:p>
            <a:r>
              <a:rPr lang="ru-RU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Кроме того, планируется партнерство с компаниями производств, предоставляющих сырьё. Партнерский канал подходит для компаний с общей целевой аудиторией, но не конкурирующих между собой. Наша продукция не имеет аналогов на местном рынке, так что конфликта интересов не возникнет. Сотрудничество с крупными и узнаваемыми молочными брендами региона повысит шансы продукта на успешную реализацию в массовом размере.</a:t>
            </a:r>
          </a:p>
          <a:p>
            <a:endParaRPr lang="ru-RU" sz="240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42696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xmlns="" id="{C0763A76-9F1C-4FC5-82B7-DD475DA461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E81BF4F6-F2CF-4984-9D14-D6966D92F9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939DAC-F0EE-E290-6A3A-BA6BD2F38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673" y="-246152"/>
            <a:ext cx="5662903" cy="2596346"/>
          </a:xfrm>
        </p:spPr>
        <p:txBody>
          <a:bodyPr anchor="ctr">
            <a:noAutofit/>
          </a:bodyPr>
          <a:lstStyle/>
          <a:p>
            <a:r>
              <a:rPr lang="ru-RU" sz="6000" b="1">
                <a:cs typeface="Calibri Light"/>
              </a:rPr>
              <a:t>Какие проблемы решает проект</a:t>
            </a:r>
            <a:endParaRPr lang="ru-RU" sz="6000" b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119F305-5F1D-A9DD-7942-9AC365BCB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50" y="1870766"/>
            <a:ext cx="5916904" cy="528071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000" dirty="0">
                <a:latin typeface="Calibri Light"/>
                <a:ea typeface="Calibri Light"/>
                <a:cs typeface="Calibri Light"/>
              </a:rPr>
              <a:t>Проект предлагает компаниям эффективное использование побочного продукта, снижение затрат на утилизацию и диверсификацию производства сыра. </a:t>
            </a:r>
          </a:p>
          <a:p>
            <a:r>
              <a:rPr lang="ru-RU" sz="2000" dirty="0">
                <a:latin typeface="Calibri Light"/>
                <a:ea typeface="Calibri Light"/>
                <a:cs typeface="Calibri Light"/>
              </a:rPr>
              <a:t>Проект позволит компаниям расширить ассортимент, предложить альтернативу алкогольным напиткам, привлечь новую аудиторию и увеличить объемы продаж. </a:t>
            </a:r>
          </a:p>
          <a:p>
            <a:r>
              <a:rPr lang="ru-RU" sz="2000" dirty="0">
                <a:latin typeface="Calibri Light"/>
                <a:ea typeface="Calibri Light"/>
                <a:cs typeface="Calibri Light"/>
              </a:rPr>
              <a:t>Разработанная технология создает здоровый напиток, богатый витаминами, без искусственных добавок, что соответствует потребностям и предпочтениям потребителей. Проект может помочь компаниям выделиться на рынке и предложить уникальное продуктовое решение.</a:t>
            </a:r>
          </a:p>
        </p:txBody>
      </p:sp>
      <p:pic>
        <p:nvPicPr>
          <p:cNvPr id="4" name="Рисунок 3" descr="Изображение выглядит как сок, еда, безалкогольный напиток, фрукт&#10;&#10;Автоматически созданное описание">
            <a:extLst>
              <a:ext uri="{FF2B5EF4-FFF2-40B4-BE49-F238E27FC236}">
                <a16:creationId xmlns:a16="http://schemas.microsoft.com/office/drawing/2014/main" xmlns="" id="{E3C7B923-DE36-C567-9FBE-11265BC76A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12" r="25830" b="1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78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4575BE-1891-339C-7C57-EEC5DB722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cs typeface="Calibri Light"/>
              </a:rPr>
              <a:t>План дальнейшего развития</a:t>
            </a:r>
            <a:endParaRPr lang="ru-RU" sz="6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A8F88B-2DC0-B365-0239-0046BA458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sz="2000" dirty="0">
                <a:solidFill>
                  <a:srgbClr val="374151"/>
                </a:solidFill>
                <a:latin typeface="Calibri Light"/>
                <a:ea typeface="+mn-lt"/>
                <a:cs typeface="Calibri Light"/>
              </a:rPr>
              <a:t>Разработка новых вкусов и форматов упаковки, включая функциональные напитки.</a:t>
            </a:r>
            <a:endParaRPr lang="ru-RU" sz="4400" dirty="0">
              <a:latin typeface="Calibri Light"/>
              <a:cs typeface="Calibri Light"/>
            </a:endParaRPr>
          </a:p>
          <a:p>
            <a:r>
              <a:rPr lang="ru-RU" sz="2000" dirty="0">
                <a:solidFill>
                  <a:srgbClr val="374151"/>
                </a:solidFill>
                <a:latin typeface="Calibri Light"/>
                <a:ea typeface="+mn-lt"/>
                <a:cs typeface="Calibri Light"/>
              </a:rPr>
              <a:t>Поиск инвестиций для расширения производства и обновления оборудования.</a:t>
            </a:r>
            <a:endParaRPr lang="ru-RU" sz="4400" dirty="0">
              <a:latin typeface="Calibri Light"/>
              <a:cs typeface="Calibri Light"/>
            </a:endParaRPr>
          </a:p>
          <a:p>
            <a:r>
              <a:rPr lang="ru-RU" sz="2000" dirty="0">
                <a:solidFill>
                  <a:srgbClr val="374151"/>
                </a:solidFill>
                <a:latin typeface="Calibri Light"/>
                <a:ea typeface="+mn-lt"/>
                <a:cs typeface="Calibri Light"/>
              </a:rPr>
              <a:t>Установление партнерских отношений с дистрибьюторами для расширения рынка.</a:t>
            </a:r>
            <a:endParaRPr lang="ru-RU" sz="4400" dirty="0">
              <a:latin typeface="Calibri Light"/>
              <a:cs typeface="Calibri Light"/>
            </a:endParaRPr>
          </a:p>
          <a:p>
            <a:r>
              <a:rPr lang="ru-RU" sz="2000" dirty="0">
                <a:solidFill>
                  <a:srgbClr val="374151"/>
                </a:solidFill>
                <a:latin typeface="Calibri Light"/>
                <a:ea typeface="+mn-lt"/>
                <a:cs typeface="Calibri Light"/>
              </a:rPr>
              <a:t>Проведение маркетинговых исследований для выявления новых трендов.</a:t>
            </a:r>
            <a:endParaRPr lang="ru-RU" sz="4400" dirty="0">
              <a:latin typeface="Calibri Light"/>
              <a:cs typeface="Calibri Light"/>
            </a:endParaRPr>
          </a:p>
          <a:p>
            <a:r>
              <a:rPr lang="ru-RU" sz="2000" dirty="0">
                <a:solidFill>
                  <a:srgbClr val="374151"/>
                </a:solidFill>
                <a:latin typeface="Calibri Light"/>
                <a:ea typeface="+mn-lt"/>
                <a:cs typeface="Calibri Light"/>
              </a:rPr>
              <a:t>Разработка привлекательной упаковки и дизайна продукции.</a:t>
            </a:r>
            <a:endParaRPr lang="ru-RU" sz="4400" dirty="0">
              <a:latin typeface="Calibri Light"/>
              <a:cs typeface="Calibri Light"/>
            </a:endParaRPr>
          </a:p>
          <a:p>
            <a:r>
              <a:rPr lang="ru-RU" sz="2000" dirty="0">
                <a:solidFill>
                  <a:srgbClr val="374151"/>
                </a:solidFill>
                <a:latin typeface="Calibri Light"/>
                <a:ea typeface="+mn-lt"/>
                <a:cs typeface="Calibri Light"/>
              </a:rPr>
              <a:t>Исследование возможностей для экспорта и адаптация к международным стандартам.</a:t>
            </a:r>
            <a:endParaRPr lang="ru-RU" sz="4400" dirty="0">
              <a:latin typeface="Calibri Light"/>
              <a:cs typeface="Calibri Light"/>
            </a:endParaRPr>
          </a:p>
          <a:p>
            <a:r>
              <a:rPr lang="ru-RU" sz="2000" dirty="0">
                <a:solidFill>
                  <a:srgbClr val="374151"/>
                </a:solidFill>
                <a:latin typeface="Calibri Light"/>
                <a:ea typeface="+mn-lt"/>
                <a:cs typeface="Calibri Light"/>
              </a:rPr>
              <a:t>Поиск инновационных технологий для повышения эффективности производства.</a:t>
            </a:r>
            <a:endParaRPr lang="ru-RU" sz="4400" dirty="0">
              <a:latin typeface="Calibri Light"/>
              <a:cs typeface="Calibri Light"/>
            </a:endParaRPr>
          </a:p>
          <a:p>
            <a:r>
              <a:rPr lang="ru-RU" sz="2000" dirty="0">
                <a:solidFill>
                  <a:srgbClr val="374151"/>
                </a:solidFill>
                <a:latin typeface="Calibri Light"/>
                <a:ea typeface="+mn-lt"/>
                <a:cs typeface="Calibri Light"/>
              </a:rPr>
              <a:t>Проведение рекламных кампаний и участие в мероприятиях для укрепления бренда.</a:t>
            </a:r>
            <a:endParaRPr lang="ru-RU" sz="4400" dirty="0">
              <a:latin typeface="Calibri Light"/>
              <a:cs typeface="Calibri Light"/>
            </a:endParaRPr>
          </a:p>
          <a:p>
            <a:r>
              <a:rPr lang="ru-RU" sz="2000" dirty="0">
                <a:solidFill>
                  <a:srgbClr val="374151"/>
                </a:solidFill>
                <a:latin typeface="Calibri Light"/>
                <a:ea typeface="+mn-lt"/>
                <a:cs typeface="Calibri Light"/>
              </a:rPr>
              <a:t>Обучение персонала для повышения профессионализма.</a:t>
            </a:r>
            <a:endParaRPr lang="ru-RU" sz="4400" dirty="0">
              <a:latin typeface="Calibri Light"/>
              <a:cs typeface="Calibri Light"/>
            </a:endParaRPr>
          </a:p>
          <a:p>
            <a:r>
              <a:rPr lang="ru-RU" sz="2000" dirty="0">
                <a:solidFill>
                  <a:srgbClr val="374151"/>
                </a:solidFill>
                <a:latin typeface="Calibri Light"/>
                <a:ea typeface="+mn-lt"/>
                <a:cs typeface="Calibri Light"/>
              </a:rPr>
              <a:t>Участие в благотворительных и социальных проектах.</a:t>
            </a:r>
            <a:endParaRPr lang="ru-RU" sz="4400" dirty="0">
              <a:latin typeface="Calibri Light"/>
              <a:cs typeface="Calibri Light"/>
            </a:endParaRPr>
          </a:p>
          <a:p>
            <a:endParaRPr lang="ru-RU" sz="440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165592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692387-EE11-BE0D-BCFE-F188AB01A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548" y="26732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ea typeface="Calibri Light"/>
                <a:cs typeface="Calibri Light"/>
              </a:rPr>
              <a:t>Спасибо за внимание!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35525366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500</Words>
  <Application>Microsoft Office PowerPoint</Application>
  <PresentationFormat>Произвольный</PresentationFormat>
  <Paragraphs>61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Разработка технологии получения безалкогольных сокосодержащих напитков на основе подсырной сыворотки</vt:lpstr>
      <vt:lpstr>Цель проекта</vt:lpstr>
      <vt:lpstr>Молочная сыворотка</vt:lpstr>
      <vt:lpstr>Что будет продаваться?</vt:lpstr>
      <vt:lpstr>Этапы производства</vt:lpstr>
      <vt:lpstr>Потенциальные потребители и проблемы</vt:lpstr>
      <vt:lpstr>Основные конкуренты</vt:lpstr>
      <vt:lpstr>Конкурентные преимущества</vt:lpstr>
      <vt:lpstr>Каналы сбыта продукта</vt:lpstr>
      <vt:lpstr>Какие проблемы решает проект</vt:lpstr>
      <vt:lpstr>План дальнейшего развития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Пользователь Windows</cp:lastModifiedBy>
  <cp:revision>272</cp:revision>
  <dcterms:created xsi:type="dcterms:W3CDTF">2023-12-26T12:45:28Z</dcterms:created>
  <dcterms:modified xsi:type="dcterms:W3CDTF">2023-12-26T15:31:28Z</dcterms:modified>
</cp:coreProperties>
</file>