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7" r:id="rId5"/>
    <p:sldMasterId id="2147483668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y="5143500" cx="9144000"/>
  <p:notesSz cx="6858000" cy="9144000"/>
  <p:embeddedFontLst>
    <p:embeddedFont>
      <p:font typeface="PT Sans"/>
      <p:regular r:id="rId17"/>
      <p:bold r:id="rId18"/>
      <p:italic r:id="rId19"/>
      <p:boldItalic r:id="rId20"/>
    </p:embeddedFont>
    <p:embeddedFont>
      <p:font typeface="Lemon"/>
      <p:regular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50">
          <p15:clr>
            <a:srgbClr val="A4A3A4"/>
          </p15:clr>
        </p15:guide>
        <p15:guide id="2" pos="181">
          <p15:clr>
            <a:srgbClr val="A4A3A4"/>
          </p15:clr>
        </p15:guide>
        <p15:guide id="3" pos="521">
          <p15:clr>
            <a:srgbClr val="A4A3A4"/>
          </p15:clr>
        </p15:guide>
        <p15:guide id="4" pos="5035">
          <p15:clr>
            <a:srgbClr val="A4A3A4"/>
          </p15:clr>
        </p15:guide>
        <p15:guide id="5" orient="horz" pos="89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4EF78BE-AE83-4615-A3FE-5B9AE5716410}">
  <a:tblStyle styleId="{84EF78BE-AE83-4615-A3FE-5B9AE5716410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E20F8471-D89F-46D4-A454-47B9EFC5A557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97A7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97A7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97A7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97A7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97A7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97A7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rgbClr val="0097A7">
              <a:alpha val="20000"/>
            </a:srgbClr>
          </a:solidFill>
        </a:fill>
      </a:tcStyle>
    </a:band1H>
    <a:band2H>
      <a:tcTxStyle/>
    </a:band2H>
    <a:band1V>
      <a:tcTxStyle/>
      <a:tcStyle>
        <a:fill>
          <a:solidFill>
            <a:srgbClr val="0097A7">
              <a:alpha val="20000"/>
            </a:srgbClr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rgbClr val="0097A7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/>
      <a:tcStyle>
        <a:tcBdr>
          <a:bottom>
            <a:ln cap="flat" cmpd="sng" w="25400">
              <a:solidFill>
                <a:srgbClr val="0097A7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50" orient="horz"/>
        <p:guide pos="181"/>
        <p:guide pos="521"/>
        <p:guide pos="5035"/>
        <p:guide pos="89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TSans-boldItalic.fnt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21" Type="http://schemas.openxmlformats.org/officeDocument/2006/relationships/font" Target="fonts/Lemon-regular.fntdata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font" Target="fonts/PTSans-regular.fntdata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19" Type="http://schemas.openxmlformats.org/officeDocument/2006/relationships/font" Target="fonts/PTSans-italic.fntdata"/><Relationship Id="rId6" Type="http://schemas.openxmlformats.org/officeDocument/2006/relationships/slideMaster" Target="slideMasters/slideMaster2.xml"/><Relationship Id="rId18" Type="http://schemas.openxmlformats.org/officeDocument/2006/relationships/font" Target="fonts/PTSans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notion.so/905192fb10c3449fb11842d9131cd709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notion.so/905192fb10c3449fb11842d9131cd709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notion.so/905192fb10c3449fb11842d9131cd709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notion.so/905192fb10c3449fb11842d9131cd709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notion.so/905192fb10c3449fb11842d9131cd709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notion.so/905192fb10c3449fb11842d9131cd709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chemeClr val="hlink"/>
                </a:solidFill>
                <a:hlinkClick r:id="rId2"/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chemeClr val="hlink"/>
                </a:solidFill>
                <a:hlinkClick r:id="rId2"/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На слайде / слайдах далее укажите основные аналоги вашего решения, а также расскажите, </a:t>
            </a:r>
            <a:r>
              <a:rPr lang="ru">
                <a:solidFill>
                  <a:schemeClr val="dk1"/>
                </a:solidFill>
              </a:rPr>
              <a:t>в чем будет ваше основное качественное преимущество перед ними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>
                <a:solidFill>
                  <a:schemeClr val="dk1"/>
                </a:solidFill>
              </a:rPr>
              <a:t>У вас есть аналогичная задача в командном профиле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" name="Google Shape;13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chemeClr val="hlink"/>
                </a:solidFill>
                <a:hlinkClick r:id="rId2"/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9c878ceabd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" name="Google Shape;147;g29c878ceab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chemeClr val="hlink"/>
                </a:solidFill>
                <a:hlinkClick r:id="rId2"/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chemeClr val="hlink"/>
                </a:solidFill>
                <a:hlinkClick r:id="rId2"/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Заполните паспорт проекта для своей проектной идеи. Вы можете разбить его на несколько слайдов для удобство, отдельно описав проблему, решения, цели и команду проекта. Это хороший старт для работы над успешным проектом.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Также рекомендуем проверить, не содержит ли ваш паспорт ошибок. Об этом можно прочитать в следующей статье: </a:t>
            </a:r>
            <a:r>
              <a:rPr lang="ru" u="sng">
                <a:solidFill>
                  <a:schemeClr val="hlink"/>
                </a:solidFill>
                <a:hlinkClick r:id="rId2"/>
              </a:rPr>
              <a:t>https://www.notion.so/905192fb10c3449fb11842d9131cd709</a:t>
            </a:r>
            <a:r>
              <a:rPr lang="ru">
                <a:solidFill>
                  <a:schemeClr val="dk1"/>
                </a:solidFill>
              </a:rPr>
              <a:t> 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Во время демонстрации шаблона необходимо ответить на следующие вопросы: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чью проблему вы решаете (ваш пользователь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почему проблема возникает, в чем состоит проблема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какое решение вы собираетесь делать для вашего пользователя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кто является вовлеченной стороной в ваш проект, то есть влияет на него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какой прототип/MVP можно создать к концу интенсива за 2-3 месяца, чтобы он проверял основную продуктовую гипотезу и решал проблемы пользователя минимально необходимым для этого способом?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>
                <a:solidFill>
                  <a:schemeClr val="dk1"/>
                </a:solidFill>
              </a:rPr>
              <a:t>команда: какими компетенциями обладает ваша команда - сильные стороны, ключевые компетенции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</a:rPr>
              <a:t>(ответы на ↑↑↑эти↑↑↑ вопросы можно вынести на отдельные слайды)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1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2" name="Google Shape;62;p1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3" name="Google Shape;63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6" name="Google Shape;66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9" name="Google Shape;69;p1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0" name="Google Shape;7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3" name="Google Shape;7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77" name="Google Shape;77;p1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78" name="Google Shape;78;p1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9" name="Google Shape;79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2" name="Google Shape;82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85" name="Google Shape;85;p2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6" name="Google Shape;8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10" Type="http://schemas.openxmlformats.org/officeDocument/2006/relationships/theme" Target="../theme/theme3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Google Shape;50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4.jpg"/><Relationship Id="rId5" Type="http://schemas.openxmlformats.org/officeDocument/2006/relationships/image" Target="../media/image2.jpg"/><Relationship Id="rId6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hyperlink" Target="https://pt.2035.university/project/drugdosug" TargetMode="External"/><Relationship Id="rId5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4.jp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9.png"/><Relationship Id="rId8" Type="http://schemas.openxmlformats.org/officeDocument/2006/relationships/image" Target="../media/image1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4.jpg"/><Relationship Id="rId5" Type="http://schemas.openxmlformats.org/officeDocument/2006/relationships/hyperlink" Target="https://vk.com/chokuda.rostov" TargetMode="External"/><Relationship Id="rId6" Type="http://schemas.openxmlformats.org/officeDocument/2006/relationships/hyperlink" Target="https://vk.com/afishadon" TargetMode="External"/><Relationship Id="rId7" Type="http://schemas.openxmlformats.org/officeDocument/2006/relationships/hyperlink" Target="https://t.me/tuda_nado_calendar_rostov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4.jpg"/><Relationship Id="rId5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4.jpg"/><Relationship Id="rId5" Type="http://schemas.openxmlformats.org/officeDocument/2006/relationships/image" Target="../media/image12.png"/><Relationship Id="rId6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2"/>
          <p:cNvSpPr/>
          <p:nvPr/>
        </p:nvSpPr>
        <p:spPr>
          <a:xfrm>
            <a:off x="-1" y="1341003"/>
            <a:ext cx="6121021" cy="935435"/>
          </a:xfrm>
          <a:prstGeom prst="rect">
            <a:avLst/>
          </a:prstGeom>
          <a:solidFill>
            <a:srgbClr val="00717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" name="Google Shape;9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73756" y="172893"/>
            <a:ext cx="751932" cy="698223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22"/>
          <p:cNvSpPr txBox="1"/>
          <p:nvPr>
            <p:ph type="ctrTitle"/>
          </p:nvPr>
        </p:nvSpPr>
        <p:spPr>
          <a:xfrm>
            <a:off x="743895" y="1317460"/>
            <a:ext cx="5262826" cy="94596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br>
              <a:rPr b="1" lang="ru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ru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SBS 2.0 П3 “</a:t>
            </a:r>
            <a:r>
              <a:rPr b="1" lang="ru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ДругДосуг”</a:t>
            </a:r>
            <a:br>
              <a:rPr b="1" lang="ru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22"/>
          <p:cNvSpPr txBox="1"/>
          <p:nvPr/>
        </p:nvSpPr>
        <p:spPr>
          <a:xfrm>
            <a:off x="743900" y="3695825"/>
            <a:ext cx="3956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ru" sz="1600">
                <a:solidFill>
                  <a:srgbClr val="00717D"/>
                </a:solidFill>
                <a:latin typeface="Calibri"/>
                <a:ea typeface="Calibri"/>
                <a:cs typeface="Calibri"/>
                <a:sym typeface="Calibri"/>
              </a:rPr>
              <a:t>Южный федеральный университет АПП</a:t>
            </a:r>
            <a:endParaRPr b="1" sz="1600">
              <a:solidFill>
                <a:srgbClr val="00717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22"/>
          <p:cNvSpPr txBox="1"/>
          <p:nvPr/>
        </p:nvSpPr>
        <p:spPr>
          <a:xfrm>
            <a:off x="6284800" y="1341000"/>
            <a:ext cx="2688600" cy="84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</a:pPr>
            <a:r>
              <a:rPr b="1" i="0" lang="ru" sz="2400" u="none" cap="none" strike="noStrike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Экспертная сессия 18 ноября</a:t>
            </a:r>
            <a:endParaRPr b="1" i="0" sz="1800" u="none" cap="none" strike="noStrike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2"/>
          <p:cNvSpPr txBox="1"/>
          <p:nvPr/>
        </p:nvSpPr>
        <p:spPr>
          <a:xfrm>
            <a:off x="924209" y="2810590"/>
            <a:ext cx="3313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7" name="Google Shape;97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0873" y="172893"/>
            <a:ext cx="1037792" cy="689280"/>
          </a:xfrm>
          <a:prstGeom prst="rect">
            <a:avLst/>
          </a:prstGeom>
          <a:noFill/>
          <a:ln>
            <a:noFill/>
          </a:ln>
        </p:spPr>
      </p:pic>
      <p:sp>
        <p:nvSpPr>
          <p:cNvPr descr="Тропическая сцена" id="98" name="Google Shape;98;p22"/>
          <p:cNvSpPr/>
          <p:nvPr/>
        </p:nvSpPr>
        <p:spPr>
          <a:xfrm>
            <a:off x="4572000" y="257175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9" name="Google Shape;99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96634" y="196739"/>
            <a:ext cx="1146218" cy="689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2"/>
          <p:cNvPicPr preferRelativeResize="0"/>
          <p:nvPr/>
        </p:nvPicPr>
        <p:blipFill rotWithShape="1">
          <a:blip r:embed="rId6">
            <a:alphaModFix/>
          </a:blip>
          <a:srcRect b="6696" l="7899" r="7519" t="8110"/>
          <a:stretch/>
        </p:blipFill>
        <p:spPr>
          <a:xfrm>
            <a:off x="6121025" y="2357325"/>
            <a:ext cx="2578500" cy="25965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3"/>
          <p:cNvSpPr txBox="1"/>
          <p:nvPr/>
        </p:nvSpPr>
        <p:spPr>
          <a:xfrm>
            <a:off x="183422" y="145368"/>
            <a:ext cx="6217377" cy="45513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</a:pPr>
            <a:r>
              <a:rPr b="1" i="0" lang="ru" sz="2000" u="none" cap="none" strike="noStrike">
                <a:solidFill>
                  <a:srgbClr val="0543E8"/>
                </a:solidFill>
                <a:latin typeface="Calibri"/>
                <a:ea typeface="Calibri"/>
                <a:cs typeface="Calibri"/>
                <a:sym typeface="Calibri"/>
              </a:rPr>
              <a:t>Проект «SBS 2.0 </a:t>
            </a:r>
            <a:r>
              <a:rPr b="1" lang="ru" sz="2000">
                <a:solidFill>
                  <a:srgbClr val="0543E8"/>
                </a:solidFill>
                <a:latin typeface="Calibri"/>
                <a:ea typeface="Calibri"/>
                <a:cs typeface="Calibri"/>
                <a:sym typeface="Calibri"/>
              </a:rPr>
              <a:t>П3 “ДругДосуг”</a:t>
            </a:r>
            <a:r>
              <a:rPr b="1" i="0" lang="ru" sz="2000" u="none" cap="none" strike="noStrike">
                <a:solidFill>
                  <a:srgbClr val="0543E8"/>
                </a:solidFill>
                <a:latin typeface="Calibri"/>
                <a:ea typeface="Calibri"/>
                <a:cs typeface="Calibri"/>
                <a:sym typeface="Calibri"/>
              </a:rPr>
              <a:t>»</a:t>
            </a:r>
            <a:endParaRPr b="1" i="0" sz="2000" u="none" cap="none" strike="noStrike">
              <a:solidFill>
                <a:srgbClr val="0543E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3"/>
          <p:cNvSpPr txBox="1"/>
          <p:nvPr/>
        </p:nvSpPr>
        <p:spPr>
          <a:xfrm>
            <a:off x="305475" y="1616137"/>
            <a:ext cx="7693633" cy="1024780"/>
          </a:xfrm>
          <a:prstGeom prst="rect">
            <a:avLst/>
          </a:prstGeom>
          <a:solidFill>
            <a:srgbClr val="EFF9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2000" u="none" cap="none" strike="noStrike">
                <a:solidFill>
                  <a:srgbClr val="0543E8"/>
                </a:solidFill>
                <a:latin typeface="Calibri"/>
                <a:ea typeface="Calibri"/>
                <a:cs typeface="Calibri"/>
                <a:sym typeface="Calibri"/>
              </a:rPr>
              <a:t>1. Организаторы проекта </a:t>
            </a:r>
            <a:endParaRPr b="1" i="1" sz="1100" u="none" cap="none" strike="noStrike">
              <a:solidFill>
                <a:srgbClr val="0543E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2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Студенты</a:t>
            </a:r>
            <a:endParaRPr b="1" sz="24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3"/>
          <p:cNvSpPr txBox="1"/>
          <p:nvPr/>
        </p:nvSpPr>
        <p:spPr>
          <a:xfrm>
            <a:off x="203898" y="925622"/>
            <a:ext cx="8612700" cy="6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ru" sz="17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Рынок НТИ: </a:t>
            </a:r>
            <a:r>
              <a:rPr lang="ru" sz="17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TechNet, Neuronet</a:t>
            </a:r>
            <a:endParaRPr b="0" i="0" sz="17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Google Shape;108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5051" y="130373"/>
            <a:ext cx="445526" cy="413703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3"/>
          <p:cNvSpPr txBox="1"/>
          <p:nvPr/>
        </p:nvSpPr>
        <p:spPr>
          <a:xfrm>
            <a:off x="203898" y="591207"/>
            <a:ext cx="8695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000" u="none" cap="none" strike="noStrike">
                <a:solidFill>
                  <a:srgbClr val="0543E8"/>
                </a:solidFill>
                <a:latin typeface="Calibri"/>
                <a:ea typeface="Calibri"/>
                <a:cs typeface="Calibri"/>
                <a:sym typeface="Calibri"/>
              </a:rPr>
              <a:t>Ссылка на проект в Project </a:t>
            </a:r>
            <a:r>
              <a:rPr lang="ru" sz="1000" u="sng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https://pt.2035.university/project/drugdosug</a:t>
            </a:r>
            <a:endParaRPr sz="1000">
              <a:solidFill>
                <a:srgbClr val="0543E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543E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3"/>
          <p:cNvSpPr txBox="1"/>
          <p:nvPr/>
        </p:nvSpPr>
        <p:spPr>
          <a:xfrm>
            <a:off x="293375" y="3038446"/>
            <a:ext cx="7858800" cy="1627500"/>
          </a:xfrm>
          <a:prstGeom prst="rect">
            <a:avLst/>
          </a:prstGeom>
          <a:solidFill>
            <a:srgbClr val="EFFAE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2000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2. Проблема которую решаем?</a:t>
            </a:r>
            <a:endParaRPr b="1" i="0" sz="2000" u="none" cap="none" strike="noStrik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Отсутствие единой площадки, на которой, можно было бы отслеживать для себя интересные, “камерные” мероприятия, проводимые в г. Ростове-на-Дону и в области</a:t>
            </a:r>
            <a:endParaRPr b="1" sz="20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1" name="Google Shape;111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49861" y="126553"/>
            <a:ext cx="634380" cy="4213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4"/>
          <p:cNvSpPr txBox="1"/>
          <p:nvPr/>
        </p:nvSpPr>
        <p:spPr>
          <a:xfrm>
            <a:off x="183422" y="298689"/>
            <a:ext cx="670187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800" u="none" cap="none" strike="noStrike">
                <a:solidFill>
                  <a:srgbClr val="0543E8"/>
                </a:solidFill>
                <a:latin typeface="Calibri"/>
                <a:ea typeface="Calibri"/>
                <a:cs typeface="Calibri"/>
                <a:sym typeface="Calibri"/>
              </a:rPr>
              <a:t>3. Решение </a:t>
            </a:r>
            <a:r>
              <a:rPr b="0" i="0" lang="ru" sz="1600" u="none" cap="none" strike="noStrike">
                <a:solidFill>
                  <a:srgbClr val="0543E8"/>
                </a:solidFill>
                <a:latin typeface="Calibri"/>
                <a:ea typeface="Calibri"/>
                <a:cs typeface="Calibri"/>
                <a:sym typeface="Calibri"/>
              </a:rPr>
              <a:t>(Описание сути решения в 1-2 предложениях)</a:t>
            </a:r>
            <a:endParaRPr/>
          </a:p>
        </p:txBody>
      </p:sp>
      <p:sp>
        <p:nvSpPr>
          <p:cNvPr id="117" name="Google Shape;117;p24"/>
          <p:cNvSpPr/>
          <p:nvPr/>
        </p:nvSpPr>
        <p:spPr>
          <a:xfrm>
            <a:off x="299432" y="941256"/>
            <a:ext cx="7693631" cy="817594"/>
          </a:xfrm>
          <a:prstGeom prst="roundRect">
            <a:avLst>
              <a:gd fmla="val 16667" name="adj"/>
            </a:avLst>
          </a:prstGeom>
          <a:solidFill>
            <a:srgbClr val="E5F5FF"/>
          </a:solidFill>
          <a:ln>
            <a:noFill/>
          </a:ln>
        </p:spPr>
        <p:txBody>
          <a:bodyPr anchorCtr="0" anchor="t" bIns="36000" lIns="91425" spcFirstLastPara="1" rIns="91425" wrap="square" tIns="36000">
            <a:noAutofit/>
          </a:bodyPr>
          <a:lstStyle/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3162"/>
              </a:buClr>
              <a:buSzPts val="1200"/>
              <a:buFont typeface="Arial"/>
              <a:buChar char="•"/>
            </a:pPr>
            <a:r>
              <a:rPr b="0" i="1" lang="ru" sz="12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Конечная цель проекта: создание </a:t>
            </a:r>
            <a:r>
              <a:rPr i="1" lang="ru" sz="12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базовой версии продукта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3162"/>
              </a:buClr>
              <a:buSzPts val="1200"/>
              <a:buFont typeface="Arial"/>
              <a:buChar char="•"/>
            </a:pPr>
            <a:r>
              <a:rPr b="0" i="1" lang="ru" sz="12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Вариант прототипа</a:t>
            </a:r>
            <a:r>
              <a:rPr i="1" lang="ru" sz="12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: чат-группа в Телеграм</a:t>
            </a:r>
            <a:r>
              <a:rPr b="0" i="1" lang="ru" sz="12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1" sz="12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8" name="Google Shape;118;p24"/>
          <p:cNvGraphicFramePr/>
          <p:nvPr/>
        </p:nvGraphicFramePr>
        <p:xfrm>
          <a:off x="287337" y="277345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{84EF78BE-AE83-4615-A3FE-5B9AE5716410}</a:tableStyleId>
              </a:tblPr>
              <a:tblGrid>
                <a:gridCol w="2756125"/>
                <a:gridCol w="4949600"/>
              </a:tblGrid>
              <a:tr h="302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1" lang="ru" sz="900" u="none" cap="none" strike="noStrike">
                          <a:solidFill>
                            <a:srgbClr val="7030A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Кто?</a:t>
                      </a:r>
                      <a:endParaRPr b="1" sz="900" u="none" cap="none" strike="noStrike">
                        <a:solidFill>
                          <a:srgbClr val="7030A0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5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1" lang="ru" sz="900" u="none" cap="none" strike="noStrike">
                          <a:solidFill>
                            <a:srgbClr val="7030A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Чего хочет (польза для стейкхолдера от проекта)?</a:t>
                      </a:r>
                      <a:endParaRPr b="1" sz="900" u="none" cap="none" strike="noStrike">
                        <a:solidFill>
                          <a:srgbClr val="7030A0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5F7"/>
                    </a:solidFill>
                  </a:tcPr>
                </a:tc>
              </a:tr>
              <a:tr h="156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Физические лица</a:t>
                      </a:r>
                      <a:endParaRPr sz="800" u="none" cap="none" strike="noStrik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5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Знать и понимать актуальную информацию о всех бесплатных, “камерных” мероприятиях города Ростова-на-Дону и области</a:t>
                      </a:r>
                      <a:endParaRPr sz="800" u="none" cap="none" strike="noStrik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5F7"/>
                    </a:solidFill>
                  </a:tcPr>
                </a:tc>
              </a:tr>
              <a:tr h="156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Владельцы различных заведений г. Ростова-на-Дону и области, организаторы различных культурно-массовых мероприятий</a:t>
                      </a:r>
                      <a:endParaRPr sz="800" u="none" cap="none" strike="noStrik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5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Увеличить посещаемость, проводимых мероприятий, расширить информационное поле.</a:t>
                      </a:r>
                      <a:endParaRPr sz="800" u="none" cap="none" strike="noStrik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5F7"/>
                    </a:solidFill>
                  </a:tcPr>
                </a:tc>
              </a:tr>
              <a:tr h="156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 u="none" cap="none" strike="noStrik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5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 u="none" cap="none" strike="noStrik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5F7"/>
                    </a:solidFill>
                  </a:tcPr>
                </a:tc>
              </a:tr>
              <a:tr h="156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 u="none" cap="none" strike="noStrik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5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 u="none" cap="none" strike="noStrik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5F7"/>
                    </a:solidFill>
                  </a:tcPr>
                </a:tc>
              </a:tr>
              <a:tr h="156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 u="none" cap="none" strike="noStrik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5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 u="none" cap="none" strike="noStrik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5F7"/>
                    </a:solidFill>
                  </a:tcPr>
                </a:tc>
              </a:tr>
              <a:tr h="156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 u="none" cap="none" strike="noStrik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5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 u="none" cap="none" strike="noStrik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5F7"/>
                    </a:solidFill>
                  </a:tcPr>
                </a:tc>
              </a:tr>
            </a:tbl>
          </a:graphicData>
        </a:graphic>
      </p:graphicFrame>
      <p:sp>
        <p:nvSpPr>
          <p:cNvPr id="119" name="Google Shape;119;p24"/>
          <p:cNvSpPr txBox="1"/>
          <p:nvPr/>
        </p:nvSpPr>
        <p:spPr>
          <a:xfrm>
            <a:off x="183423" y="2213644"/>
            <a:ext cx="786193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" sz="2000" u="none" cap="none" strike="noStrik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4. Стейкхолдеры </a:t>
            </a:r>
            <a:r>
              <a:rPr b="1" i="0" lang="ru" sz="1200" u="none" cap="none" strike="noStrik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(заинтересованные люди, организации)</a:t>
            </a:r>
            <a:endParaRPr b="1" i="0" sz="2000" u="none" cap="none" strike="noStrike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" name="Google Shape;120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75563" y="91838"/>
            <a:ext cx="445526" cy="413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10373" y="88018"/>
            <a:ext cx="634380" cy="4213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/>
          <p:nvPr>
            <p:ph type="title"/>
          </p:nvPr>
        </p:nvSpPr>
        <p:spPr>
          <a:xfrm>
            <a:off x="217214" y="191069"/>
            <a:ext cx="8520600" cy="103722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ru" sz="2000">
                <a:solidFill>
                  <a:srgbClr val="0543E8"/>
                </a:solidFill>
                <a:latin typeface="Calibri"/>
                <a:ea typeface="Calibri"/>
                <a:cs typeface="Calibri"/>
                <a:sym typeface="Calibri"/>
              </a:rPr>
              <a:t>5. Демонстрация решения </a:t>
            </a:r>
            <a:br>
              <a:rPr b="1" lang="ru" sz="2000">
                <a:solidFill>
                  <a:srgbClr val="0543E8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" sz="1600">
                <a:solidFill>
                  <a:srgbClr val="0543E8"/>
                </a:solidFill>
                <a:latin typeface="Calibri"/>
                <a:ea typeface="Calibri"/>
                <a:cs typeface="Calibri"/>
                <a:sym typeface="Calibri"/>
              </a:rPr>
              <a:t>(MVP/прототип/ранняя версия/другое) </a:t>
            </a:r>
            <a:br>
              <a:rPr lang="ru" sz="1600">
                <a:solidFill>
                  <a:srgbClr val="0543E8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i="1" sz="2000">
              <a:solidFill>
                <a:srgbClr val="0543E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7" name="Google Shape;127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75563" y="91838"/>
            <a:ext cx="445526" cy="413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10373" y="88018"/>
            <a:ext cx="634380" cy="421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7351" y="733475"/>
            <a:ext cx="2700674" cy="161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5"/>
          <p:cNvPicPr preferRelativeResize="0"/>
          <p:nvPr/>
        </p:nvPicPr>
        <p:blipFill rotWithShape="1">
          <a:blip r:embed="rId6">
            <a:alphaModFix/>
          </a:blip>
          <a:srcRect b="0" l="0" r="0" t="3716"/>
          <a:stretch/>
        </p:blipFill>
        <p:spPr>
          <a:xfrm>
            <a:off x="6697775" y="834925"/>
            <a:ext cx="1782900" cy="3724200"/>
          </a:xfrm>
          <a:prstGeom prst="roundRect">
            <a:avLst>
              <a:gd fmla="val 10207" name="adj"/>
            </a:avLst>
          </a:prstGeom>
          <a:noFill/>
          <a:ln cap="flat" cmpd="sng" w="19050">
            <a:solidFill>
              <a:srgbClr val="00717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1" name="Google Shape;131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04390" y="661775"/>
            <a:ext cx="2210100" cy="4203600"/>
          </a:xfrm>
          <a:prstGeom prst="roundRect">
            <a:avLst>
              <a:gd fmla="val 12372" name="adj"/>
            </a:avLst>
          </a:prstGeom>
          <a:noFill/>
          <a:ln cap="flat" cmpd="sng" w="19050">
            <a:solidFill>
              <a:srgbClr val="00717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2" name="Google Shape;132;p25"/>
          <p:cNvPicPr preferRelativeResize="0"/>
          <p:nvPr/>
        </p:nvPicPr>
        <p:blipFill rotWithShape="1">
          <a:blip r:embed="rId8">
            <a:alphaModFix/>
          </a:blip>
          <a:srcRect b="23485" l="14556" r="15926" t="23880"/>
          <a:stretch/>
        </p:blipFill>
        <p:spPr>
          <a:xfrm>
            <a:off x="947800" y="2238775"/>
            <a:ext cx="1863275" cy="27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/>
          <p:nvPr>
            <p:ph type="title"/>
          </p:nvPr>
        </p:nvSpPr>
        <p:spPr>
          <a:xfrm>
            <a:off x="217214" y="18772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ru" sz="2000">
                <a:solidFill>
                  <a:srgbClr val="0543E8"/>
                </a:solidFill>
                <a:latin typeface="Calibri"/>
                <a:ea typeface="Calibri"/>
                <a:cs typeface="Calibri"/>
                <a:sym typeface="Calibri"/>
              </a:rPr>
              <a:t>6. Контрольные точки </a:t>
            </a:r>
            <a:r>
              <a:rPr i="1" lang="ru" sz="1600">
                <a:solidFill>
                  <a:srgbClr val="0543E8"/>
                </a:solidFill>
                <a:latin typeface="Calibri"/>
                <a:ea typeface="Calibri"/>
                <a:cs typeface="Calibri"/>
                <a:sym typeface="Calibri"/>
              </a:rPr>
              <a:t>(работа команды с трекером)</a:t>
            </a:r>
            <a:r>
              <a:rPr b="1" lang="ru" sz="2000">
                <a:solidFill>
                  <a:srgbClr val="0543E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sz="2000">
              <a:solidFill>
                <a:srgbClr val="0543E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26"/>
          <p:cNvSpPr txBox="1"/>
          <p:nvPr/>
        </p:nvSpPr>
        <p:spPr>
          <a:xfrm>
            <a:off x="827088" y="862530"/>
            <a:ext cx="695509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Определены потребители, гипотеза подтверждена путем проведения проблемных интервью, сформировано ценностное предложение.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Артефакты:</a:t>
            </a:r>
            <a:r>
              <a:rPr b="0" i="0" lang="ru" sz="1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ru" sz="1200" u="none" cap="none" strike="noStrike">
                <a:solidFill>
                  <a:srgbClr val="0543E8"/>
                </a:solidFill>
                <a:latin typeface="Calibri"/>
                <a:ea typeface="Calibri"/>
                <a:cs typeface="Calibri"/>
                <a:sym typeface="Calibri"/>
              </a:rPr>
              <a:t>портрет потребителя, таблица выводов по проблемным интервью. </a:t>
            </a:r>
            <a:endParaRPr/>
          </a:p>
        </p:txBody>
      </p:sp>
      <p:grpSp>
        <p:nvGrpSpPr>
          <p:cNvPr id="139" name="Google Shape;139;p26"/>
          <p:cNvGrpSpPr/>
          <p:nvPr/>
        </p:nvGrpSpPr>
        <p:grpSpPr>
          <a:xfrm>
            <a:off x="287338" y="791058"/>
            <a:ext cx="405880" cy="630213"/>
            <a:chOff x="1307555" y="1808927"/>
            <a:chExt cx="405880" cy="630213"/>
          </a:xfrm>
        </p:grpSpPr>
        <p:sp>
          <p:nvSpPr>
            <p:cNvPr id="140" name="Google Shape;140;p26"/>
            <p:cNvSpPr/>
            <p:nvPr/>
          </p:nvSpPr>
          <p:spPr>
            <a:xfrm>
              <a:off x="1307555" y="2033590"/>
              <a:ext cx="405550" cy="405550"/>
            </a:xfrm>
            <a:prstGeom prst="ellipse">
              <a:avLst/>
            </a:prstGeom>
            <a:solidFill>
              <a:srgbClr val="FFCD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26"/>
            <p:cNvSpPr txBox="1"/>
            <p:nvPr/>
          </p:nvSpPr>
          <p:spPr>
            <a:xfrm>
              <a:off x="1416559" y="1808927"/>
              <a:ext cx="296876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ru" sz="2800" u="none" cap="none" strike="noStrike">
                  <a:solidFill>
                    <a:srgbClr val="0543E8"/>
                  </a:solidFill>
                  <a:latin typeface="Lemon"/>
                  <a:ea typeface="Lemon"/>
                  <a:cs typeface="Lemon"/>
                  <a:sym typeface="Lemon"/>
                </a:rPr>
                <a:t>1</a:t>
              </a:r>
              <a:endParaRPr b="1" i="0" sz="2800" u="none" cap="none" strike="noStrike">
                <a:solidFill>
                  <a:srgbClr val="0543E8"/>
                </a:solidFill>
                <a:latin typeface="Lemon"/>
                <a:ea typeface="Lemon"/>
                <a:cs typeface="Lemon"/>
                <a:sym typeface="Lemon"/>
              </a:endParaRPr>
            </a:p>
          </p:txBody>
        </p:sp>
      </p:grpSp>
      <p:graphicFrame>
        <p:nvGraphicFramePr>
          <p:cNvPr id="142" name="Google Shape;142;p26"/>
          <p:cNvGraphicFramePr/>
          <p:nvPr/>
        </p:nvGraphicFramePr>
        <p:xfrm>
          <a:off x="217237" y="171109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{84EF78BE-AE83-4615-A3FE-5B9AE5716410}</a:tableStyleId>
              </a:tblPr>
              <a:tblGrid>
                <a:gridCol w="2915575"/>
                <a:gridCol w="2915575"/>
                <a:gridCol w="2915575"/>
              </a:tblGrid>
              <a:tr h="176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u="none" cap="none" strike="noStrike"/>
                        <a:t>Гипотеза</a:t>
                      </a:r>
                      <a:endParaRPr sz="1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u="none" cap="none" strike="noStrike"/>
                        <a:t>Вопрос</a:t>
                      </a:r>
                      <a:endParaRPr sz="1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u="none" cap="none" strike="noStrike"/>
                        <a:t>Ответ</a:t>
                      </a:r>
                      <a:endParaRPr sz="1000"/>
                    </a:p>
                  </a:txBody>
                  <a:tcPr marT="45725" marB="45725" marR="91450" marL="91450"/>
                </a:tc>
              </a:tr>
              <a:tr h="1054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Основными потребителями нашего продукта будут молодые люди, которые активно используют телеграмм, имеют желание интересно и недорого проводить свой досуг в свободное время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Целевая аудитория молодые люди?</a:t>
                      </a:r>
                      <a:endParaRPr sz="1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</a:rPr>
                        <a:t>Да, это так. </a:t>
                      </a:r>
                      <a:r>
                        <a:rPr lang="ru" sz="1000">
                          <a:solidFill>
                            <a:schemeClr val="dk1"/>
                          </a:solidFill>
                        </a:rPr>
                        <a:t>Данная информация была подтверждена с помощью проблемных интервью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/>
                </a:tc>
              </a:tr>
              <a:tr h="1054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id="143" name="Google Shape;14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75563" y="91838"/>
            <a:ext cx="445526" cy="413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10373" y="88018"/>
            <a:ext cx="634380" cy="4213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7"/>
          <p:cNvSpPr txBox="1"/>
          <p:nvPr>
            <p:ph type="title"/>
          </p:nvPr>
        </p:nvSpPr>
        <p:spPr>
          <a:xfrm>
            <a:off x="217214" y="18772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ru" sz="2000">
                <a:solidFill>
                  <a:srgbClr val="0543E8"/>
                </a:solidFill>
                <a:latin typeface="Calibri"/>
                <a:ea typeface="Calibri"/>
                <a:cs typeface="Calibri"/>
                <a:sym typeface="Calibri"/>
              </a:rPr>
              <a:t>6. Контрольные точки </a:t>
            </a:r>
            <a:r>
              <a:rPr i="1" lang="ru" sz="1600">
                <a:solidFill>
                  <a:srgbClr val="0543E8"/>
                </a:solidFill>
                <a:latin typeface="Calibri"/>
                <a:ea typeface="Calibri"/>
                <a:cs typeface="Calibri"/>
                <a:sym typeface="Calibri"/>
              </a:rPr>
              <a:t>(работа команды с трекером)</a:t>
            </a:r>
            <a:r>
              <a:rPr b="1" lang="ru" sz="1600">
                <a:solidFill>
                  <a:srgbClr val="0543E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sz="2000">
              <a:solidFill>
                <a:srgbClr val="0543E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27"/>
          <p:cNvSpPr txBox="1"/>
          <p:nvPr/>
        </p:nvSpPr>
        <p:spPr>
          <a:xfrm>
            <a:off x="894776" y="689923"/>
            <a:ext cx="71655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Проведен анализ рынка, определены конкуренты, определен MVP.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1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Артефакты:</a:t>
            </a:r>
            <a:r>
              <a:rPr b="0" i="0" lang="ru" sz="11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ru" sz="1100" u="none" cap="none" strike="noStrike">
                <a:solidFill>
                  <a:srgbClr val="0543E8"/>
                </a:solidFill>
                <a:latin typeface="Calibri"/>
                <a:ea typeface="Calibri"/>
                <a:cs typeface="Calibri"/>
                <a:sym typeface="Calibri"/>
              </a:rPr>
              <a:t>таблица анализа конкурентов, объем рынка (TAM, SAM, SOM), представлен MVP 1.0.</a:t>
            </a:r>
            <a:endParaRPr/>
          </a:p>
        </p:txBody>
      </p:sp>
      <p:grpSp>
        <p:nvGrpSpPr>
          <p:cNvPr id="151" name="Google Shape;151;p27"/>
          <p:cNvGrpSpPr/>
          <p:nvPr/>
        </p:nvGrpSpPr>
        <p:grpSpPr>
          <a:xfrm>
            <a:off x="321062" y="689937"/>
            <a:ext cx="439317" cy="523200"/>
            <a:chOff x="3115894" y="1709852"/>
            <a:chExt cx="439317" cy="523200"/>
          </a:xfrm>
        </p:grpSpPr>
        <p:sp>
          <p:nvSpPr>
            <p:cNvPr id="152" name="Google Shape;152;p27"/>
            <p:cNvSpPr/>
            <p:nvPr/>
          </p:nvSpPr>
          <p:spPr>
            <a:xfrm>
              <a:off x="3115894" y="1768640"/>
              <a:ext cx="405600" cy="405600"/>
            </a:xfrm>
            <a:prstGeom prst="ellipse">
              <a:avLst/>
            </a:prstGeom>
            <a:solidFill>
              <a:srgbClr val="FFCD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27"/>
            <p:cNvSpPr txBox="1"/>
            <p:nvPr/>
          </p:nvSpPr>
          <p:spPr>
            <a:xfrm>
              <a:off x="3149311" y="1709852"/>
              <a:ext cx="4059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ru" sz="2800" u="none" cap="none" strike="noStrike">
                  <a:solidFill>
                    <a:srgbClr val="0543E8"/>
                  </a:solidFill>
                  <a:latin typeface="Lemon"/>
                  <a:ea typeface="Lemon"/>
                  <a:cs typeface="Lemon"/>
                  <a:sym typeface="Lemon"/>
                </a:rPr>
                <a:t>2</a:t>
              </a:r>
              <a:endParaRPr b="1" i="0" sz="2800" u="none" cap="none" strike="noStrike">
                <a:solidFill>
                  <a:srgbClr val="0543E8"/>
                </a:solidFill>
                <a:latin typeface="Lemon"/>
                <a:ea typeface="Lemon"/>
                <a:cs typeface="Lemon"/>
                <a:sym typeface="Lemon"/>
              </a:endParaRPr>
            </a:p>
          </p:txBody>
        </p:sp>
      </p:grpSp>
      <p:pic>
        <p:nvPicPr>
          <p:cNvPr id="154" name="Google Shape;15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75563" y="91838"/>
            <a:ext cx="445526" cy="413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10373" y="88018"/>
            <a:ext cx="634380" cy="42134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6" name="Google Shape;156;p27"/>
          <p:cNvGraphicFramePr/>
          <p:nvPr/>
        </p:nvGraphicFramePr>
        <p:xfrm>
          <a:off x="378300" y="130129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{E20F8471-D89F-46D4-A454-47B9EFC5A557}</a:tableStyleId>
              </a:tblPr>
              <a:tblGrid>
                <a:gridCol w="971100"/>
                <a:gridCol w="1054425"/>
                <a:gridCol w="1752725"/>
                <a:gridCol w="1731825"/>
                <a:gridCol w="2493025"/>
              </a:tblGrid>
              <a:tr h="474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 u="none" cap="none" strike="noStrike">
                          <a:solidFill>
                            <a:srgbClr val="FFFFFF"/>
                          </a:solidFill>
                        </a:rPr>
                        <a:t>Название</a:t>
                      </a:r>
                      <a:endParaRPr b="1" sz="110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0071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 u="none" cap="none" strike="noStrike">
                          <a:solidFill>
                            <a:srgbClr val="FFFFFF"/>
                          </a:solidFill>
                        </a:rPr>
                        <a:t>Ссылка</a:t>
                      </a:r>
                      <a:endParaRPr b="1" sz="110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0071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 u="none" cap="none" strike="noStrike">
                          <a:solidFill>
                            <a:srgbClr val="FFFFFF"/>
                          </a:solidFill>
                        </a:rPr>
                        <a:t>Преимущества</a:t>
                      </a:r>
                      <a:endParaRPr b="1" sz="1100" u="none" cap="none" strike="noStrike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 sz="700" u="none" cap="none" strike="noStrike">
                          <a:solidFill>
                            <a:srgbClr val="FFFFFF"/>
                          </a:solidFill>
                        </a:rPr>
                        <a:t>(с точки зрения пользователя)</a:t>
                      </a:r>
                      <a:endParaRPr sz="70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0071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 u="none" cap="none" strike="noStrike">
                          <a:solidFill>
                            <a:srgbClr val="FFFFFF"/>
                          </a:solidFill>
                        </a:rPr>
                        <a:t>Недостатки</a:t>
                      </a:r>
                      <a:endParaRPr b="1" sz="1100" u="none" cap="none" strike="noStrike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 sz="700" u="none" cap="none" strike="noStrike">
                          <a:solidFill>
                            <a:srgbClr val="FFFFFF"/>
                          </a:solidFill>
                        </a:rPr>
                        <a:t>(с точки зрения пользователя)</a:t>
                      </a:r>
                      <a:endParaRPr sz="70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0071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 u="none" cap="none" strike="noStrike">
                          <a:solidFill>
                            <a:srgbClr val="FFFFFF"/>
                          </a:solidFill>
                        </a:rPr>
                        <a:t>Отличия</a:t>
                      </a:r>
                      <a:endParaRPr b="1" sz="1100" u="none" cap="none" strike="noStrike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 sz="700" u="none" cap="none" strike="noStrike">
                          <a:solidFill>
                            <a:srgbClr val="FFFFFF"/>
                          </a:solidFill>
                        </a:rPr>
                        <a:t>(от вашего решения)</a:t>
                      </a:r>
                      <a:endParaRPr sz="70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00717D"/>
                    </a:solidFill>
                  </a:tcPr>
                </a:tc>
              </a:tr>
              <a:tr h="547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/>
                        <a:t>chokuda.rostov</a:t>
                      </a:r>
                      <a:endParaRPr sz="9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sng">
                          <a:solidFill>
                            <a:srgbClr val="0097A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https://vk.com/chokuda.rostov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Знакомая площадка, обновление информации</a:t>
                      </a:r>
                      <a:endParaRPr sz="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Неудобный интерфейс в ВК, лента, ссылка на ..gram</a:t>
                      </a:r>
                      <a:endParaRPr sz="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Нет персонализации</a:t>
                      </a:r>
                      <a:endParaRPr sz="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</a:tr>
              <a:tr h="547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/>
                        <a:t>afishadon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sng">
                          <a:solidFill>
                            <a:srgbClr val="0097A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6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https://vk.com/afishadon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Знакомая площадка, обновление информации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Неудобный интерфейс в ВК, лента, есть не рабоч. сс</a:t>
                      </a:r>
                      <a:endParaRPr sz="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Нет персонализации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E5FFFD"/>
                    </a:solidFill>
                  </a:tcPr>
                </a:tc>
              </a:tr>
              <a:tr h="547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Tripadvisor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https://www.tripadvisor.ru/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Культурные площадки, отели, кафе по всему миру</a:t>
                      </a:r>
                      <a:endParaRPr sz="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Нет мероприятий</a:t>
                      </a:r>
                      <a:endParaRPr sz="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Платформа сайта, не </a:t>
                      </a:r>
                      <a:r>
                        <a:rPr lang="ru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персонализирована</a:t>
                      </a:r>
                      <a:r>
                        <a:rPr lang="ru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 только места</a:t>
                      </a:r>
                      <a:endParaRPr sz="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</a:tr>
              <a:tr h="547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Яндекс.Афиша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https://afisha.yandex.ru/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Возможность приобрести билет на событие </a:t>
                      </a:r>
                      <a:r>
                        <a:rPr lang="ru" sz="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Данный ресурс обладает актуальной информацией</a:t>
                      </a:r>
                      <a:br>
                        <a:rPr lang="ru" sz="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ru" sz="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Мероприятия,  которые заведены на данный ресурс масштабны и проверены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Нет культурных площадок </a:t>
                      </a:r>
                      <a:r>
                        <a:rPr lang="ru" sz="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 большей части они являются платными</a:t>
                      </a:r>
                      <a:br>
                        <a:rPr lang="ru" sz="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ru" sz="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Небольшие, “камерные” мероприятия не показываются</a:t>
                      </a:r>
                      <a:endParaRPr sz="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Сайт, только платные события</a:t>
                      </a:r>
                      <a:endParaRPr sz="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E5FFFD"/>
                    </a:solidFill>
                  </a:tcPr>
                </a:tc>
              </a:tr>
              <a:tr h="547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Календарь мероприятий Ростова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chemeClr val="hlink"/>
                          </a:solidFill>
                          <a:uFill>
                            <a:noFill/>
                          </a:uFill>
                          <a:latin typeface="Calibri"/>
                          <a:ea typeface="Calibri"/>
                          <a:cs typeface="Calibri"/>
                          <a:sym typeface="Calibri"/>
                          <a:hlinkClick r:id="rId7"/>
                        </a:rPr>
                        <a:t>https://t.me/tuda_nado_calendar_rostov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уже более популярен( аудитория 1588 человек)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мероприятия распределены по дня недели. база мероприятий слабая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канал в телеграмм</a:t>
                      </a:r>
                      <a:r>
                        <a:rPr lang="ru" sz="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не персонализированна по интересам, только информация о событии места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E5FFF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8"/>
          <p:cNvSpPr txBox="1"/>
          <p:nvPr>
            <p:ph type="title"/>
          </p:nvPr>
        </p:nvSpPr>
        <p:spPr>
          <a:xfrm>
            <a:off x="217214" y="18772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ru" sz="2000">
                <a:solidFill>
                  <a:srgbClr val="0543E8"/>
                </a:solidFill>
                <a:latin typeface="Calibri"/>
                <a:ea typeface="Calibri"/>
                <a:cs typeface="Calibri"/>
                <a:sym typeface="Calibri"/>
              </a:rPr>
              <a:t>6. Контрольные точки </a:t>
            </a:r>
            <a:r>
              <a:rPr i="1" lang="ru" sz="1600">
                <a:solidFill>
                  <a:srgbClr val="0543E8"/>
                </a:solidFill>
                <a:latin typeface="Calibri"/>
                <a:ea typeface="Calibri"/>
                <a:cs typeface="Calibri"/>
                <a:sym typeface="Calibri"/>
              </a:rPr>
              <a:t>(работа команды с трекером)</a:t>
            </a:r>
            <a:r>
              <a:rPr b="1" lang="ru" sz="1600">
                <a:solidFill>
                  <a:srgbClr val="0543E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sz="2000">
              <a:solidFill>
                <a:srgbClr val="0543E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28"/>
          <p:cNvSpPr txBox="1"/>
          <p:nvPr/>
        </p:nvSpPr>
        <p:spPr>
          <a:xfrm>
            <a:off x="827100" y="841950"/>
            <a:ext cx="8005800" cy="22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Определены модели монетизации и каналы продвижения, рассчитана стоимость продвижения проекта, </a:t>
            </a:r>
            <a:br>
              <a:rPr b="0" i="0" lang="ru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ru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определены метрики проекта. 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Calibri"/>
                <a:ea typeface="Calibri"/>
                <a:cs typeface="Calibri"/>
                <a:sym typeface="Calibri"/>
              </a:rPr>
              <a:t>Монетизация.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ru" sz="1000"/>
              <a:t>Для нашего продукта, после того, как мы наберем более 100 подписчиков мы планируем настроить - донаты, то есть пожертвования от подписчиков. Мы планируем выкладывать информацию о небольших, “камерных” мероприятиях. В связи с чем о больших суммах на первоначальном этапе сложно говорить.</a:t>
            </a:r>
            <a:endParaRPr sz="1000"/>
          </a:p>
          <a:p>
            <a:pPr indent="-292100" lvl="0" marL="457200" rtl="0" algn="l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Заработок на партнерских программах в Telegram.</a:t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ru" sz="1000"/>
              <a:t>Внедрение и развитие платных объявлений.</a:t>
            </a:r>
            <a:endParaRPr sz="10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1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Артефакты:</a:t>
            </a:r>
            <a:r>
              <a:rPr b="1" i="0" lang="ru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ru" sz="1100" u="none" cap="none" strike="noStrike">
                <a:solidFill>
                  <a:srgbClr val="0543E8"/>
                </a:solidFill>
                <a:latin typeface="Calibri"/>
                <a:ea typeface="Calibri"/>
                <a:cs typeface="Calibri"/>
                <a:sym typeface="Calibri"/>
              </a:rPr>
              <a:t>список моделей монетизации, таблица по каналам продвижения и расчетам стоимости, таблица метрик проекта.</a:t>
            </a:r>
            <a:endParaRPr/>
          </a:p>
        </p:txBody>
      </p:sp>
      <p:grpSp>
        <p:nvGrpSpPr>
          <p:cNvPr id="163" name="Google Shape;163;p28"/>
          <p:cNvGrpSpPr/>
          <p:nvPr/>
        </p:nvGrpSpPr>
        <p:grpSpPr>
          <a:xfrm>
            <a:off x="287338" y="791058"/>
            <a:ext cx="480242" cy="630213"/>
            <a:chOff x="5316662" y="1808927"/>
            <a:chExt cx="480242" cy="630213"/>
          </a:xfrm>
        </p:grpSpPr>
        <p:sp>
          <p:nvSpPr>
            <p:cNvPr id="164" name="Google Shape;164;p28"/>
            <p:cNvSpPr/>
            <p:nvPr/>
          </p:nvSpPr>
          <p:spPr>
            <a:xfrm>
              <a:off x="5316662" y="2033590"/>
              <a:ext cx="405550" cy="405550"/>
            </a:xfrm>
            <a:prstGeom prst="ellipse">
              <a:avLst/>
            </a:prstGeom>
            <a:solidFill>
              <a:srgbClr val="FFCD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28"/>
            <p:cNvSpPr txBox="1"/>
            <p:nvPr/>
          </p:nvSpPr>
          <p:spPr>
            <a:xfrm>
              <a:off x="5408656" y="1808927"/>
              <a:ext cx="388248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ru" sz="2800" u="none" cap="none" strike="noStrike">
                  <a:solidFill>
                    <a:srgbClr val="0543E8"/>
                  </a:solidFill>
                  <a:latin typeface="Lemon"/>
                  <a:ea typeface="Lemon"/>
                  <a:cs typeface="Lemon"/>
                  <a:sym typeface="Lemon"/>
                </a:rPr>
                <a:t>3</a:t>
              </a:r>
              <a:endParaRPr b="1" i="0" sz="2800" u="none" cap="none" strike="noStrike">
                <a:solidFill>
                  <a:srgbClr val="0543E8"/>
                </a:solidFill>
                <a:latin typeface="Lemon"/>
                <a:ea typeface="Lemon"/>
                <a:cs typeface="Lemon"/>
                <a:sym typeface="Lemon"/>
              </a:endParaRPr>
            </a:p>
          </p:txBody>
        </p:sp>
      </p:grp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75563" y="91838"/>
            <a:ext cx="445526" cy="413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10373" y="88018"/>
            <a:ext cx="634380" cy="421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15192" y="3078450"/>
            <a:ext cx="2812682" cy="1874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9"/>
          <p:cNvSpPr txBox="1"/>
          <p:nvPr/>
        </p:nvSpPr>
        <p:spPr>
          <a:xfrm>
            <a:off x="183423" y="240132"/>
            <a:ext cx="6927061" cy="45513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</a:pPr>
            <a:r>
              <a:rPr b="1" i="0" lang="ru" sz="2000" u="none" cap="none" strike="noStrike">
                <a:solidFill>
                  <a:srgbClr val="FF6600"/>
                </a:solidFill>
                <a:latin typeface="Calibri"/>
                <a:ea typeface="Calibri"/>
                <a:cs typeface="Calibri"/>
                <a:sym typeface="Calibri"/>
              </a:rPr>
              <a:t>9. Команда «</a:t>
            </a:r>
            <a:r>
              <a:rPr b="1" lang="ru" sz="2000">
                <a:solidFill>
                  <a:srgbClr val="FF6600"/>
                </a:solidFill>
                <a:latin typeface="Calibri"/>
                <a:ea typeface="Calibri"/>
                <a:cs typeface="Calibri"/>
                <a:sym typeface="Calibri"/>
              </a:rPr>
              <a:t>ДругДосуг</a:t>
            </a:r>
            <a:r>
              <a:rPr b="1" i="0" lang="ru" sz="2000" u="none" cap="none" strike="noStrike">
                <a:solidFill>
                  <a:srgbClr val="FF6600"/>
                </a:solidFill>
                <a:latin typeface="Calibri"/>
                <a:ea typeface="Calibri"/>
                <a:cs typeface="Calibri"/>
                <a:sym typeface="Calibri"/>
              </a:rPr>
              <a:t>» </a:t>
            </a:r>
            <a:endParaRPr b="0" i="0" sz="2000" u="none" cap="none" strike="noStrike">
              <a:solidFill>
                <a:srgbClr val="FF66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183422" y="4242005"/>
            <a:ext cx="6945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</a:pPr>
            <a:r>
              <a:rPr b="1" i="0" lang="ru" sz="1400" u="none" cap="none" strike="noStrike">
                <a:solidFill>
                  <a:srgbClr val="FF6600"/>
                </a:solidFill>
                <a:latin typeface="Calibri"/>
                <a:ea typeface="Calibri"/>
                <a:cs typeface="Calibri"/>
                <a:sym typeface="Calibri"/>
              </a:rPr>
              <a:t>Контакты команды: </a:t>
            </a:r>
            <a:r>
              <a:rPr lang="ru">
                <a:solidFill>
                  <a:srgbClr val="FF6600"/>
                </a:solidFill>
                <a:latin typeface="Calibri"/>
                <a:ea typeface="Calibri"/>
                <a:cs typeface="Calibri"/>
                <a:sym typeface="Calibri"/>
              </a:rPr>
              <a:t>+7 900 125 93 33</a:t>
            </a:r>
            <a:endParaRPr b="0" i="0" sz="1400" u="none" cap="none" strike="noStrike">
              <a:solidFill>
                <a:srgbClr val="FF66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5" name="Google Shape;17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75563" y="91838"/>
            <a:ext cx="445526" cy="413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10373" y="88018"/>
            <a:ext cx="634380" cy="421342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9"/>
          <p:cNvSpPr txBox="1"/>
          <p:nvPr/>
        </p:nvSpPr>
        <p:spPr>
          <a:xfrm>
            <a:off x="6821825" y="916050"/>
            <a:ext cx="1866000" cy="1556400"/>
          </a:xfrm>
          <a:prstGeom prst="rect">
            <a:avLst/>
          </a:prstGeom>
          <a:solidFill>
            <a:srgbClr val="FEEDD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ru" sz="1050" u="none" cap="none" strike="noStrike">
                <a:solidFill>
                  <a:srgbClr val="FF6600"/>
                </a:solidFill>
                <a:latin typeface="Calibri"/>
                <a:ea typeface="Calibri"/>
                <a:cs typeface="Calibri"/>
                <a:sym typeface="Calibri"/>
              </a:rPr>
              <a:t>Команда проекта: </a:t>
            </a:r>
            <a:endParaRPr b="1" i="0" sz="1050" u="none" cap="none" strike="noStrike">
              <a:solidFill>
                <a:srgbClr val="FF66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1" i="0" sz="105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ru" sz="1050">
                <a:solidFill>
                  <a:srgbClr val="A60922"/>
                </a:solidFill>
                <a:latin typeface="Calibri"/>
                <a:ea typeface="Calibri"/>
                <a:cs typeface="Calibri"/>
                <a:sym typeface="Calibri"/>
              </a:rPr>
              <a:t>Манкова</a:t>
            </a:r>
            <a:r>
              <a:rPr b="1" i="0" lang="ru" sz="1050" u="none" cap="none" strike="noStrike">
                <a:solidFill>
                  <a:srgbClr val="A6092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ru" sz="1050">
                <a:solidFill>
                  <a:srgbClr val="A60922"/>
                </a:solidFill>
                <a:latin typeface="Calibri"/>
                <a:ea typeface="Calibri"/>
                <a:cs typeface="Calibri"/>
                <a:sym typeface="Calibri"/>
              </a:rPr>
              <a:t>Мария</a:t>
            </a:r>
            <a:r>
              <a:rPr b="1" i="0" lang="ru" sz="10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– </a:t>
            </a:r>
            <a:r>
              <a:rPr b="1" lang="ru" sz="105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аналитик-стратег</a:t>
            </a:r>
            <a:endParaRPr b="1" i="0" sz="105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1" i="0" sz="105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ru" sz="1050">
                <a:solidFill>
                  <a:srgbClr val="A60922"/>
                </a:solidFill>
                <a:latin typeface="Calibri"/>
                <a:ea typeface="Calibri"/>
                <a:cs typeface="Calibri"/>
                <a:sym typeface="Calibri"/>
              </a:rPr>
              <a:t>Сытник Ангелина</a:t>
            </a:r>
            <a:r>
              <a:rPr b="1" i="0" lang="ru" sz="10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– </a:t>
            </a:r>
            <a:r>
              <a:rPr b="1" lang="ru" sz="105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генератор идей</a:t>
            </a:r>
            <a:endParaRPr b="1" i="0" sz="105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8" name="Google Shape;178;p29"/>
          <p:cNvPicPr preferRelativeResize="0"/>
          <p:nvPr/>
        </p:nvPicPr>
        <p:blipFill rotWithShape="1">
          <a:blip r:embed="rId5">
            <a:alphaModFix/>
          </a:blip>
          <a:srcRect b="34423" l="0" r="0" t="7508"/>
          <a:stretch/>
        </p:blipFill>
        <p:spPr>
          <a:xfrm>
            <a:off x="3468563" y="1068438"/>
            <a:ext cx="3001500" cy="2323800"/>
          </a:xfrm>
          <a:prstGeom prst="roundRect">
            <a:avLst>
              <a:gd fmla="val 35206" name="adj"/>
            </a:avLst>
          </a:prstGeom>
          <a:noFill/>
          <a:ln cap="flat" cmpd="sng" w="19050">
            <a:solidFill>
              <a:srgbClr val="A6092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79" name="Google Shape;179;p29"/>
          <p:cNvSpPr txBox="1"/>
          <p:nvPr/>
        </p:nvSpPr>
        <p:spPr>
          <a:xfrm>
            <a:off x="183425" y="1488050"/>
            <a:ext cx="3000000" cy="2285700"/>
          </a:xfrm>
          <a:prstGeom prst="rect">
            <a:avLst/>
          </a:prstGeom>
          <a:solidFill>
            <a:srgbClr val="FEEDD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5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Какие компетенции вашей команды помогут вам достигнуть цели? 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Упорство, организованность и последовательность</a:t>
            </a:r>
            <a:endParaRPr sz="105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5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Кто еще нужен в команду?</a:t>
            </a:r>
            <a:endParaRPr b="1" sz="105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IT специалист со знанием создания чат-ботов;</a:t>
            </a:r>
            <a:endParaRPr sz="105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SMM-специалист.</a:t>
            </a:r>
            <a:endParaRPr sz="105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5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Чему нужно научиться, чтобы достичь цели проекта / какие компетенции нужно привлечь со стороны?</a:t>
            </a:r>
            <a:endParaRPr b="1" sz="105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Знание о разработке чат-ботов/каналов.</a:t>
            </a:r>
            <a:endParaRPr sz="105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6">
            <a:alphaModFix/>
          </a:blip>
          <a:srcRect b="6696" l="7899" r="7519" t="8110"/>
          <a:stretch/>
        </p:blipFill>
        <p:spPr>
          <a:xfrm>
            <a:off x="6755200" y="2903400"/>
            <a:ext cx="1866000" cy="18792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/>
          <p:nvPr>
            <p:ph type="title"/>
          </p:nvPr>
        </p:nvSpPr>
        <p:spPr>
          <a:xfrm>
            <a:off x="182047" y="17889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ru" sz="2000">
                <a:solidFill>
                  <a:srgbClr val="0543E8"/>
                </a:solidFill>
                <a:latin typeface="Calibri"/>
                <a:ea typeface="Calibri"/>
                <a:cs typeface="Calibri"/>
                <a:sym typeface="Calibri"/>
              </a:rPr>
              <a:t>Вопросы экспертам</a:t>
            </a:r>
            <a:endParaRPr b="1" sz="2000">
              <a:solidFill>
                <a:srgbClr val="0543E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30"/>
          <p:cNvSpPr txBox="1"/>
          <p:nvPr>
            <p:ph idx="1" type="body"/>
          </p:nvPr>
        </p:nvSpPr>
        <p:spPr>
          <a:xfrm>
            <a:off x="367879" y="795400"/>
            <a:ext cx="77883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600">
                <a:latin typeface="Calibri"/>
                <a:ea typeface="Calibri"/>
                <a:cs typeface="Calibri"/>
                <a:sym typeface="Calibri"/>
              </a:rPr>
              <a:t>Из какой предметной области эксперт необходим? Ваши вопросы эксперту?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Font typeface="Calibri"/>
              <a:buChar char="●"/>
            </a:pPr>
            <a:r>
              <a:rPr lang="ru" sz="1600">
                <a:latin typeface="Calibri"/>
                <a:ea typeface="Calibri"/>
                <a:cs typeface="Calibri"/>
                <a:sym typeface="Calibri"/>
              </a:rPr>
              <a:t>Как вы считаете какого контента не хватает у конкурентов, чем мы можем заинтересовать наших пользователей в г. Ростове-на-Дону?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●"/>
            </a:pPr>
            <a:r>
              <a:rPr lang="ru" sz="1600">
                <a:latin typeface="Calibri"/>
                <a:ea typeface="Calibri"/>
                <a:cs typeface="Calibri"/>
                <a:sym typeface="Calibri"/>
              </a:rPr>
              <a:t>Каким образом можно еще заинтересовать потенциального пользователя/исполнителя услуг?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" name="Google Shape;187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75563" y="91838"/>
            <a:ext cx="445526" cy="413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10373" y="88018"/>
            <a:ext cx="634380" cy="4213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