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B19042-B160-1C61-621A-D1F9CB2183B6}" name="Чураев Никита" initials="ЧН" userId="57a86509f98222ca" providerId="Windows Live"/>
  <p188:author id="{BE2005DE-CCC9-DD82-AD8B-CE0E061CAD2D}" name="Никита Черыгов" initials="НЧ" userId="277b1456002a828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6" y="822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8/10/relationships/authors" Target="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phldr="0" custT="1"/>
      <dgm:spPr>
        <a:solidFill>
          <a:srgbClr val="008C9D"/>
        </a:solidFill>
      </dgm:spPr>
      <dgm:t>
        <a:bodyPr/>
        <a:lstStyle/>
        <a:p>
          <a:pPr rtl="0"/>
          <a:r>
            <a:rPr lang="ru-RU" sz="4000">
              <a:latin typeface="Times New Roman"/>
              <a:cs typeface="Times New Roman"/>
            </a:rPr>
            <a:t>Целевая аудитория 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7105A4EC-9AB0-4BCA-886F-551BED1D775C}">
      <dgm:prSet phldr="0"/>
      <dgm:spPr/>
      <dgm:t>
        <a:bodyPr/>
        <a:lstStyle/>
        <a:p>
          <a:pPr rtl="0"/>
          <a:r>
            <a:rPr lang="ru-RU" sz="4000" dirty="0">
              <a:latin typeface="Times New Roman"/>
              <a:cs typeface="Times New Roman"/>
            </a:rPr>
            <a:t>Не знают места где есть  виртуальные клубы в г. Ижевск,  не знают как с пользой провести досуг, получить заряд </a:t>
          </a:r>
          <a:r>
            <a:rPr lang="ru-RU" dirty="0">
              <a:latin typeface="Times New Roman"/>
              <a:cs typeface="Times New Roman"/>
            </a:rPr>
            <a:t>эндорфинов. </a:t>
          </a:r>
        </a:p>
      </dgm:t>
    </dgm:pt>
    <dgm:pt modelId="{6DCE0987-4940-4848-AF0A-CBAF4E01516F}" type="parTrans" cxnId="{1F514A7A-C7CC-4CB5-8C27-782CA9D36CB8}">
      <dgm:prSet/>
      <dgm:spPr/>
      <dgm:t>
        <a:bodyPr/>
        <a:lstStyle/>
        <a:p>
          <a:endParaRPr lang="ru-RU"/>
        </a:p>
      </dgm:t>
    </dgm:pt>
    <dgm:pt modelId="{1DFDE31D-FD91-4A1C-A039-253325CF0BD8}" type="sibTrans" cxnId="{1F514A7A-C7CC-4CB5-8C27-782CA9D36CB8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741" custLinFactNeighborY="4386">
        <dgm:presLayoutVars>
          <dgm:chMax val="1"/>
          <dgm:bulletEnabled val="1"/>
        </dgm:presLayoutVars>
      </dgm:prSet>
      <dgm:spPr/>
    </dgm:pt>
    <dgm:pt modelId="{27F00E0E-CFBB-4AA2-9E9F-CCDFB37065C9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1F514A7A-C7CC-4CB5-8C27-782CA9D36CB8}" srcId="{40823609-9E1F-477F-970E-0797297793BB}" destId="{7105A4EC-9AB0-4BCA-886F-551BED1D775C}" srcOrd="0" destOrd="0" parTransId="{6DCE0987-4940-4848-AF0A-CBAF4E01516F}" sibTransId="{1DFDE31D-FD91-4A1C-A039-253325CF0BD8}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ED56F7B2-570D-43AD-A033-18AAA5601F7A}" type="presOf" srcId="{40823609-9E1F-477F-970E-0797297793BB}" destId="{25CE82D9-9946-4501-ADAF-4D9AD60E2680}" srcOrd="0" destOrd="0" presId="urn:microsoft.com/office/officeart/2005/8/layout/vList5"/>
    <dgm:cxn modelId="{B478C1EC-0BEE-43BD-BFCE-9439861F178D}" type="presOf" srcId="{7105A4EC-9AB0-4BCA-886F-551BED1D775C}" destId="{27F00E0E-CFBB-4AA2-9E9F-CCDFB37065C9}" srcOrd="0" destOrd="0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59BAFE45-2834-42B6-B8A9-CDD6B227C69C}" type="presParOf" srcId="{698EA119-0AA3-4DA2-993B-2B610C8DC3B2}" destId="{385953E8-A4B7-4A5B-ABF1-AE499D5EDF7C}" srcOrd="0" destOrd="0" presId="urn:microsoft.com/office/officeart/2005/8/layout/vList5"/>
    <dgm:cxn modelId="{EBDBD80C-209C-44FA-AF69-5383EB73F55C}" type="presParOf" srcId="{385953E8-A4B7-4A5B-ABF1-AE499D5EDF7C}" destId="{25CE82D9-9946-4501-ADAF-4D9AD60E2680}" srcOrd="0" destOrd="0" presId="urn:microsoft.com/office/officeart/2005/8/layout/vList5"/>
    <dgm:cxn modelId="{A1B7F055-7FD9-4A97-AEEF-6AC6496ED020}" type="presParOf" srcId="{385953E8-A4B7-4A5B-ABF1-AE499D5EDF7C}" destId="{27F00E0E-CFBB-4AA2-9E9F-CCDFB37065C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>
              <a:latin typeface="Times New Roman"/>
              <a:cs typeface="Times New Roman"/>
            </a:rPr>
            <a:t>РАМ</a:t>
          </a:r>
        </a:p>
        <a:p>
          <a:r>
            <a:rPr lang="ru-RU" sz="1000" b="1">
              <a:latin typeface="Times New Roman"/>
              <a:cs typeface="Times New Roman"/>
            </a:rPr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>
              <a:latin typeface="Times New Roman"/>
              <a:cs typeface="Times New Roman"/>
            </a:rPr>
            <a:t>ТАМ</a:t>
          </a:r>
        </a:p>
        <a:p>
          <a:r>
            <a:rPr lang="ru-RU" sz="1000" b="1">
              <a:latin typeface="Times New Roman"/>
              <a:cs typeface="Times New Roman"/>
            </a:rPr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>
              <a:latin typeface="Times New Roman"/>
              <a:cs typeface="Times New Roman"/>
            </a:rPr>
            <a:t>SAM</a:t>
          </a:r>
        </a:p>
        <a:p>
          <a:r>
            <a:rPr lang="ru-RU" sz="1000" b="1">
              <a:latin typeface="Times New Roman"/>
              <a:cs typeface="Times New Roman"/>
            </a:rPr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>
              <a:latin typeface="Times New Roman"/>
              <a:cs typeface="Times New Roman"/>
            </a:rPr>
            <a:t>SOM</a:t>
          </a:r>
        </a:p>
        <a:p>
          <a:r>
            <a:rPr lang="ru-RU" sz="1000" b="1">
              <a:latin typeface="Times New Roman"/>
              <a:cs typeface="Times New Roman"/>
            </a:rPr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#1"/>
    <dgm:cxn modelId="{8FB9B805-005E-438B-90F6-4C544F728267}" type="presOf" srcId="{4B8D2A1B-1AF5-4C7B-861F-7B6A3BC87275}" destId="{C12AB981-CE2A-46AD-A1EC-BC438E315F66}" srcOrd="0" destOrd="0" presId="urn:microsoft.com/office/officeart/2005/8/layout/venn2#1"/>
    <dgm:cxn modelId="{3DF9930E-008C-43BA-A3AF-4863D09FAE9C}" type="presOf" srcId="{55BFBAC8-337F-499E-9BC4-6FD1736C15A7}" destId="{0AA7055B-6A39-42CE-9DAA-F774E35C7CE0}" srcOrd="0" destOrd="0" presId="urn:microsoft.com/office/officeart/2005/8/layout/venn2#1"/>
    <dgm:cxn modelId="{77974610-95C7-432D-9659-A3DC12973D65}" type="presOf" srcId="{37AF65A7-7E5E-427D-BA82-D110CBC1AE77}" destId="{2C29A3DA-C316-42BB-A5C2-535CBF0E275C}" srcOrd="1" destOrd="0" presId="urn:microsoft.com/office/officeart/2005/8/layout/venn2#1"/>
    <dgm:cxn modelId="{79BDBA10-9711-4BDA-98AB-B479F1DBA428}" type="presOf" srcId="{0818C206-01D3-42CA-8284-93BDB68F62D6}" destId="{E9939ED1-4562-48D9-BE1C-4783B0C5CCC3}" srcOrd="1" destOrd="0" presId="urn:microsoft.com/office/officeart/2005/8/layout/venn2#1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#1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#1"/>
    <dgm:cxn modelId="{80054AAA-CC56-4DE8-AC81-F2ACA325F6F6}" type="presOf" srcId="{37AF65A7-7E5E-427D-BA82-D110CBC1AE77}" destId="{F4F73ED0-32D2-41A1-B72D-C2D81FC80C1A}" srcOrd="0" destOrd="0" presId="urn:microsoft.com/office/officeart/2005/8/layout/venn2#1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#1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#1"/>
    <dgm:cxn modelId="{E16FA340-5987-40C2-9028-17EA3E4E500E}" type="presParOf" srcId="{BC414194-CF75-48E5-A718-61A934C9264C}" destId="{A493D662-2D6B-4213-8BCC-C3E77744DC58}" srcOrd="0" destOrd="0" presId="urn:microsoft.com/office/officeart/2005/8/layout/venn2#1"/>
    <dgm:cxn modelId="{E4336096-ABDB-41D4-86B6-43392E9EDFF0}" type="presParOf" srcId="{BC414194-CF75-48E5-A718-61A934C9264C}" destId="{E9939ED1-4562-48D9-BE1C-4783B0C5CCC3}" srcOrd="1" destOrd="0" presId="urn:microsoft.com/office/officeart/2005/8/layout/venn2#1"/>
    <dgm:cxn modelId="{EA1C85FB-6A8B-453B-ADE0-F910833EF018}" type="presParOf" srcId="{0AA7055B-6A39-42CE-9DAA-F774E35C7CE0}" destId="{2D8272D6-E575-4238-A0D6-5D8B76F9C1BD}" srcOrd="1" destOrd="0" presId="urn:microsoft.com/office/officeart/2005/8/layout/venn2#1"/>
    <dgm:cxn modelId="{1B8F0A16-227E-4617-9D04-33639448D90E}" type="presParOf" srcId="{2D8272D6-E575-4238-A0D6-5D8B76F9C1BD}" destId="{71F9D321-AD24-4B2F-9858-808383740F5B}" srcOrd="0" destOrd="0" presId="urn:microsoft.com/office/officeart/2005/8/layout/venn2#1"/>
    <dgm:cxn modelId="{F9CA43EA-8D6D-4C24-A20B-9F83BF92911F}" type="presParOf" srcId="{2D8272D6-E575-4238-A0D6-5D8B76F9C1BD}" destId="{1BAB291C-2D12-4C6C-AF57-8F3D2971ECEF}" srcOrd="1" destOrd="0" presId="urn:microsoft.com/office/officeart/2005/8/layout/venn2#1"/>
    <dgm:cxn modelId="{46D5F971-788F-4D6B-9B34-974BE6CD6B54}" type="presParOf" srcId="{0AA7055B-6A39-42CE-9DAA-F774E35C7CE0}" destId="{7B9134C8-35FA-4C35-943A-88376E3E58B3}" srcOrd="2" destOrd="0" presId="urn:microsoft.com/office/officeart/2005/8/layout/venn2#1"/>
    <dgm:cxn modelId="{A0E9E59E-8445-4972-BE89-9E5E8246D0D1}" type="presParOf" srcId="{7B9134C8-35FA-4C35-943A-88376E3E58B3}" destId="{F4F73ED0-32D2-41A1-B72D-C2D81FC80C1A}" srcOrd="0" destOrd="0" presId="urn:microsoft.com/office/officeart/2005/8/layout/venn2#1"/>
    <dgm:cxn modelId="{3735A40F-4CF1-4CE8-8BA4-C614759981A2}" type="presParOf" srcId="{7B9134C8-35FA-4C35-943A-88376E3E58B3}" destId="{2C29A3DA-C316-42BB-A5C2-535CBF0E275C}" srcOrd="1" destOrd="0" presId="urn:microsoft.com/office/officeart/2005/8/layout/venn2#1"/>
    <dgm:cxn modelId="{158A5812-A9EB-4C8A-903D-3B16D1D25239}" type="presParOf" srcId="{0AA7055B-6A39-42CE-9DAA-F774E35C7CE0}" destId="{92275A94-14E9-4F05-A906-105908E0C9A4}" srcOrd="3" destOrd="0" presId="urn:microsoft.com/office/officeart/2005/8/layout/venn2#1"/>
    <dgm:cxn modelId="{AD76E7CF-21AD-4FB6-9B09-55B9B127A182}" type="presParOf" srcId="{92275A94-14E9-4F05-A906-105908E0C9A4}" destId="{C12AB981-CE2A-46AD-A1EC-BC438E315F66}" srcOrd="0" destOrd="0" presId="urn:microsoft.com/office/officeart/2005/8/layout/venn2#1"/>
    <dgm:cxn modelId="{522D2414-E9A9-4585-B0DA-4E594C57DF09}" type="presParOf" srcId="{92275A94-14E9-4F05-A906-105908E0C9A4}" destId="{35FD8772-767A-40C1-9DBC-28B8FDCDD168}" srcOrd="1" destOrd="0" presId="urn:microsoft.com/office/officeart/2005/8/layout/venn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/>
              <a:cs typeface="Times New Roman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/>
              <a:cs typeface="Times New Roman"/>
            </a:rPr>
            <a:t>Фирмы конкуренты</a:t>
          </a:r>
        </a:p>
        <a:p>
          <a:r>
            <a:rPr lang="ru-RU" dirty="0">
              <a:latin typeface="Times New Roman"/>
              <a:cs typeface="Times New Roman"/>
            </a:rPr>
            <a:t>(в г. Ижевск)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/>
              <a:cs typeface="Times New Roman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ru-RU" dirty="0"/>
            <a:t>1. </a:t>
          </a:r>
          <a:r>
            <a:rPr lang="en-US" dirty="0" err="1"/>
            <a:t>Приемлемая</a:t>
          </a:r>
          <a:r>
            <a:rPr lang="en-US" dirty="0"/>
            <a:t>  цена</a:t>
          </a:r>
          <a:r>
            <a:rPr lang="ru-RU" dirty="0"/>
            <a:t>.2. </a:t>
          </a:r>
          <a:r>
            <a:rPr lang="en-US" dirty="0" err="1"/>
            <a:t>Обеспечиваем</a:t>
          </a:r>
          <a:r>
            <a:rPr lang="en-US" dirty="0"/>
            <a:t> </a:t>
          </a:r>
          <a:r>
            <a:rPr lang="en-US" dirty="0" err="1"/>
            <a:t>соблюдение</a:t>
          </a:r>
          <a:r>
            <a:rPr lang="en-US" dirty="0"/>
            <a:t> </a:t>
          </a:r>
          <a:r>
            <a:rPr lang="en-US" dirty="0" err="1"/>
            <a:t>требований</a:t>
          </a:r>
          <a:r>
            <a:rPr lang="en-US" dirty="0"/>
            <a:t> в </a:t>
          </a:r>
          <a:r>
            <a:rPr lang="en-US" dirty="0" err="1"/>
            <a:t>области</a:t>
          </a:r>
          <a:r>
            <a:rPr lang="en-US" dirty="0"/>
            <a:t> </a:t>
          </a:r>
          <a:r>
            <a:rPr lang="en-US" dirty="0" err="1"/>
            <a:t>информационной</a:t>
          </a:r>
          <a:r>
            <a:rPr lang="en-US" dirty="0"/>
            <a:t> </a:t>
          </a:r>
          <a:r>
            <a:rPr lang="en-US" dirty="0" err="1"/>
            <a:t>безопасности</a:t>
          </a:r>
          <a:r>
            <a:rPr lang="en-US" dirty="0"/>
            <a:t> </a:t>
          </a:r>
          <a:r>
            <a:rPr lang="ru-RU" dirty="0"/>
            <a:t>3.</a:t>
          </a:r>
          <a:r>
            <a:rPr lang="en-US" dirty="0" err="1"/>
            <a:t>Более</a:t>
          </a:r>
          <a:r>
            <a:rPr lang="en-US" dirty="0"/>
            <a:t> </a:t>
          </a:r>
          <a:r>
            <a:rPr lang="en-US" dirty="0" err="1"/>
            <a:t>широкий</a:t>
          </a:r>
          <a:r>
            <a:rPr lang="en-US" dirty="0"/>
            <a:t> </a:t>
          </a:r>
          <a:r>
            <a:rPr lang="en-US" dirty="0" err="1"/>
            <a:t>выбор</a:t>
          </a:r>
          <a:r>
            <a:rPr lang="en-US" dirty="0"/>
            <a:t> </a:t>
          </a:r>
          <a:r>
            <a:rPr lang="en-US" dirty="0" err="1"/>
            <a:t>игр</a:t>
          </a:r>
          <a:r>
            <a:rPr lang="en-US" dirty="0"/>
            <a:t> </a:t>
          </a:r>
          <a:r>
            <a:rPr lang="en-US" dirty="0" err="1"/>
            <a:t>для</a:t>
          </a:r>
          <a:r>
            <a:rPr lang="en-US" dirty="0"/>
            <a:t> </a:t>
          </a:r>
          <a:r>
            <a:rPr lang="en-US" dirty="0" err="1"/>
            <a:t>виртуальной</a:t>
          </a:r>
          <a:r>
            <a:rPr lang="en-US" dirty="0"/>
            <a:t> </a:t>
          </a:r>
          <a:r>
            <a:rPr lang="en-US" dirty="0" err="1"/>
            <a:t>реальности</a:t>
          </a:r>
          <a:r>
            <a:rPr lang="en-US" dirty="0"/>
            <a:t>.</a:t>
          </a:r>
          <a:r>
            <a:rPr lang="ru-RU" dirty="0"/>
            <a:t>4. </a:t>
          </a:r>
          <a:r>
            <a:rPr lang="en-US" dirty="0" err="1"/>
            <a:t>Идеальное</a:t>
          </a:r>
          <a:r>
            <a:rPr lang="en-US" dirty="0"/>
            <a:t> </a:t>
          </a:r>
          <a:r>
            <a:rPr lang="en-US" dirty="0" err="1"/>
            <a:t>место</a:t>
          </a:r>
          <a:r>
            <a:rPr lang="en-US" dirty="0"/>
            <a:t> </a:t>
          </a:r>
          <a:r>
            <a:rPr lang="en-US" dirty="0" err="1"/>
            <a:t>для</a:t>
          </a:r>
          <a:r>
            <a:rPr lang="en-US" dirty="0"/>
            <a:t> </a:t>
          </a:r>
          <a:r>
            <a:rPr lang="en-US" dirty="0" err="1"/>
            <a:t>праздников</a:t>
          </a:r>
          <a:endParaRPr lang="ru-RU" dirty="0">
            <a:latin typeface="Times New Roman"/>
            <a:cs typeface="Times New Roman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9538AFB3-4BB1-4C3B-82F2-1342C1097FB3}">
      <dgm:prSet phldr="0"/>
      <dgm:spPr/>
      <dgm:t>
        <a:bodyPr/>
        <a:lstStyle/>
        <a:p>
          <a:pPr rtl="0"/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CONNECT.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ea typeface="Calibri"/>
            <a:cs typeface="Times New Roman" panose="02020603050405020304" pitchFamily="18" charset="0"/>
          </a:endParaRPr>
        </a:p>
      </dgm:t>
    </dgm:pt>
    <dgm:pt modelId="{47F8B7F2-70E1-4DA0-B170-E7CEF236209D}" type="parTrans" cxnId="{17BB68E3-57AC-4533-A966-5F0AE2E0F564}">
      <dgm:prSet/>
      <dgm:spPr/>
      <dgm:t>
        <a:bodyPr/>
        <a:lstStyle/>
        <a:p>
          <a:endParaRPr lang="ru-RU"/>
        </a:p>
      </dgm:t>
    </dgm:pt>
    <dgm:pt modelId="{485262EC-C3D9-4217-8248-7D4A24853528}" type="sibTrans" cxnId="{17BB68E3-57AC-4533-A966-5F0AE2E0F564}">
      <dgm:prSet/>
      <dgm:spPr/>
      <dgm:t>
        <a:bodyPr/>
        <a:lstStyle/>
        <a:p>
          <a:endParaRPr lang="ru-RU"/>
        </a:p>
      </dgm:t>
    </dgm:pt>
    <dgm:pt modelId="{0E61C1E3-8D06-4576-92A7-5D9569E477D5}">
      <dgm:prSet phldr="0"/>
      <dgm:spPr/>
      <dgm:t>
        <a:bodyPr/>
        <a:lstStyle/>
        <a:p>
          <a:pPr rtl="0"/>
          <a:r>
            <a:rPr lang="ru-RU" dirty="0">
              <a:latin typeface="Times New Roman"/>
              <a:cs typeface="Times New Roman"/>
            </a:rPr>
            <a:t>Полная аренда игрового зала для неограниченного пользования игровыми приспособлениями.</a:t>
          </a:r>
        </a:p>
      </dgm:t>
    </dgm:pt>
    <dgm:pt modelId="{67BBCACC-3995-4345-ACBC-8C1446C040F2}" type="parTrans" cxnId="{83BE207B-40D3-4792-874A-9A76B20EA537}">
      <dgm:prSet/>
      <dgm:spPr/>
      <dgm:t>
        <a:bodyPr/>
        <a:lstStyle/>
        <a:p>
          <a:endParaRPr lang="ru-RU"/>
        </a:p>
      </dgm:t>
    </dgm:pt>
    <dgm:pt modelId="{00D9D6C3-BF91-4D49-AB8E-F13124D0B23A}" type="sibTrans" cxnId="{83BE207B-40D3-4792-874A-9A76B20EA537}">
      <dgm:prSet/>
      <dgm:spPr/>
      <dgm:t>
        <a:bodyPr/>
        <a:lstStyle/>
        <a:p>
          <a:endParaRPr lang="ru-RU"/>
        </a:p>
      </dgm:t>
    </dgm:pt>
    <dgm:pt modelId="{F07924B8-2F16-4B0E-857A-F2B68868B055}">
      <dgm:prSet phldr="0"/>
      <dgm:spPr/>
      <dgm:t>
        <a:bodyPr/>
        <a:lstStyle/>
        <a:p>
          <a:pPr rtl="0"/>
          <a:r>
            <a:rPr lang="ru-RU" dirty="0">
              <a:latin typeface="Times New Roman"/>
              <a:cs typeface="Times New Roman"/>
            </a:rPr>
            <a:t>Двухчасовой игровой сеанс  в VR очках.</a:t>
          </a:r>
        </a:p>
      </dgm:t>
    </dgm:pt>
    <dgm:pt modelId="{C8550B9F-09FA-428F-AF52-A7B2EBBA5C71}" type="parTrans" cxnId="{0AAC96C7-B894-4FA2-9701-E38D5AF20501}">
      <dgm:prSet/>
      <dgm:spPr/>
      <dgm:t>
        <a:bodyPr/>
        <a:lstStyle/>
        <a:p>
          <a:endParaRPr lang="ru-RU"/>
        </a:p>
      </dgm:t>
    </dgm:pt>
    <dgm:pt modelId="{8603D9DC-9F3D-4F78-B33E-7103E8EC1579}" type="sibTrans" cxnId="{0AAC96C7-B894-4FA2-9701-E38D5AF20501}">
      <dgm:prSet/>
      <dgm:spPr/>
      <dgm:t>
        <a:bodyPr/>
        <a:lstStyle/>
        <a:p>
          <a:endParaRPr lang="ru-RU"/>
        </a:p>
      </dgm:t>
    </dgm:pt>
    <dgm:pt modelId="{D38C8FE0-74CA-460C-A26D-F7F7E00252AB}">
      <dgm:prSet phldr="0"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Escape.</a:t>
          </a:r>
        </a:p>
      </dgm:t>
    </dgm:pt>
    <dgm:pt modelId="{E856D906-7A07-4A7B-BECF-8828FEC283F6}" type="parTrans" cxnId="{98D989F7-4B9C-4573-B032-E200826AD90B}">
      <dgm:prSet/>
      <dgm:spPr/>
      <dgm:t>
        <a:bodyPr/>
        <a:lstStyle/>
        <a:p>
          <a:endParaRPr lang="ru-RU"/>
        </a:p>
      </dgm:t>
    </dgm:pt>
    <dgm:pt modelId="{AAE5ED4C-D7BD-4787-AAAF-5A4575006721}" type="sibTrans" cxnId="{98D989F7-4B9C-4573-B032-E200826AD90B}">
      <dgm:prSet/>
      <dgm:spPr/>
      <dgm:t>
        <a:bodyPr/>
        <a:lstStyle/>
        <a:p>
          <a:endParaRPr lang="ru-RU"/>
        </a:p>
      </dgm:t>
    </dgm:pt>
    <dgm:pt modelId="{D93F7F9E-7679-4E03-A423-DC5446D01113}">
      <dgm:prSet phldr="0"/>
      <dgm:spPr/>
      <dgm:t>
        <a:bodyPr/>
        <a:lstStyle/>
        <a:p>
          <a:pPr rtl="0"/>
          <a:r>
            <a:rPr lang="ru-RU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VR ZONE.</a:t>
          </a:r>
        </a:p>
      </dgm:t>
    </dgm:pt>
    <dgm:pt modelId="{FAEACE4A-9A7E-4487-B698-F24B408E9CF9}" type="parTrans" cxnId="{093D5DAF-E02D-4940-A878-AEF09F7BF5DA}">
      <dgm:prSet/>
      <dgm:spPr/>
      <dgm:t>
        <a:bodyPr/>
        <a:lstStyle/>
        <a:p>
          <a:endParaRPr lang="ru-RU"/>
        </a:p>
      </dgm:t>
    </dgm:pt>
    <dgm:pt modelId="{100A10D8-4261-4AD3-A89A-44EAD1BD06E3}" type="sibTrans" cxnId="{093D5DAF-E02D-4940-A878-AEF09F7BF5DA}">
      <dgm:prSet/>
      <dgm:spPr/>
      <dgm:t>
        <a:bodyPr/>
        <a:lstStyle/>
        <a:p>
          <a:endParaRPr lang="ru-RU"/>
        </a:p>
      </dgm:t>
    </dgm:pt>
    <dgm:pt modelId="{CEE8C36C-24D3-497C-8BE1-F1E5DB39119D}">
      <dgm:prSet phldr="0"/>
      <dgm:spPr/>
      <dgm:t>
        <a:bodyPr/>
        <a:lstStyle/>
        <a:p>
          <a:pPr rtl="0"/>
          <a:r>
            <a:rPr lang="ru-RU" dirty="0">
              <a:latin typeface="Times New Roman"/>
              <a:cs typeface="Times New Roman"/>
            </a:rPr>
            <a:t>Проведение праздников для детей с помощь наших игровых очков .</a:t>
          </a:r>
        </a:p>
      </dgm:t>
    </dgm:pt>
    <dgm:pt modelId="{F9B5513A-D9D1-4B0D-93FD-CFB7C326ED29}" type="parTrans" cxnId="{5C2ED7E9-B4F2-4BE7-BF4D-9BCAA0BEB969}">
      <dgm:prSet/>
      <dgm:spPr/>
      <dgm:t>
        <a:bodyPr/>
        <a:lstStyle/>
        <a:p>
          <a:endParaRPr lang="ru-RU"/>
        </a:p>
      </dgm:t>
    </dgm:pt>
    <dgm:pt modelId="{4FF1C38F-A4E4-4121-89D9-2CFFBA156450}" type="sibTrans" cxnId="{5C2ED7E9-B4F2-4BE7-BF4D-9BCAA0BEB969}">
      <dgm:prSet/>
      <dgm:spPr/>
      <dgm:t>
        <a:bodyPr/>
        <a:lstStyle/>
        <a:p>
          <a:endParaRPr lang="ru-RU"/>
        </a:p>
      </dgm:t>
    </dgm:pt>
    <dgm:pt modelId="{F04F5495-69B8-4C4A-9D71-5839CAA19E83}">
      <dgm:prSet phldr="0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WARPOINT,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Другой Мир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1E07C-72D8-40CF-A672-CBCBFD017ABA}" type="parTrans" cxnId="{E7C68426-456A-4D29-B56E-56D4EB31EEDC}">
      <dgm:prSet/>
      <dgm:spPr/>
    </dgm:pt>
    <dgm:pt modelId="{B60044F9-55C1-451E-ADC1-EB9F2938905F}" type="sibTrans" cxnId="{E7C68426-456A-4D29-B56E-56D4EB31EEDC}">
      <dgm:prSet/>
      <dgm:spPr/>
    </dgm:pt>
    <dgm:pt modelId="{21201378-FD22-418E-8DBC-9AA54F09F10F}">
      <dgm:prSet phldr="0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Другой Мир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C57880-14C3-477C-8F34-87CFD868DE80}" type="parTrans" cxnId="{EAADD5FC-0E48-4346-B92C-605D642185A1}">
      <dgm:prSet/>
      <dgm:spPr/>
    </dgm:pt>
    <dgm:pt modelId="{DEA5B5A0-6CFD-487D-AD36-E0E8B15BDC89}" type="sibTrans" cxnId="{EAADD5FC-0E48-4346-B92C-605D642185A1}">
      <dgm:prSet/>
      <dgm:spPr/>
    </dgm:pt>
    <dgm:pt modelId="{A8A932AE-11A4-4F3E-8C96-AD47D564623D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6. Имеем навыки сборки компьютеров и обслуживания игровых девайсов.</a:t>
          </a:r>
        </a:p>
      </dgm:t>
    </dgm:pt>
    <dgm:pt modelId="{13518671-1468-450B-AE4E-0B58F5D633BF}" type="parTrans" cxnId="{47485C44-D819-4CB9-AE77-E8CA04D9579A}">
      <dgm:prSet/>
      <dgm:spPr/>
      <dgm:t>
        <a:bodyPr/>
        <a:lstStyle/>
        <a:p>
          <a:endParaRPr lang="ru-RU"/>
        </a:p>
      </dgm:t>
    </dgm:pt>
    <dgm:pt modelId="{448B67DA-1D0A-4855-B198-A9C2C440054D}" type="sibTrans" cxnId="{47485C44-D819-4CB9-AE77-E8CA04D9579A}">
      <dgm:prSet/>
      <dgm:spPr/>
      <dgm:t>
        <a:bodyPr/>
        <a:lstStyle/>
        <a:p>
          <a:endParaRPr lang="ru-RU"/>
        </a:p>
      </dgm:t>
    </dgm:pt>
    <dgm:pt modelId="{FF996718-5AA6-49A2-B808-92840F1F7EB9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 rtl="0"/>
          <a:r>
            <a:rPr lang="ru-RU" dirty="0"/>
            <a:t>5. </a:t>
          </a:r>
          <a:r>
            <a:rPr lang="en-US" dirty="0" err="1"/>
            <a:t>Скидки</a:t>
          </a:r>
          <a:r>
            <a:rPr lang="en-US" dirty="0"/>
            <a:t> </a:t>
          </a:r>
          <a:r>
            <a:rPr lang="en-US" dirty="0" err="1"/>
            <a:t>на</a:t>
          </a:r>
          <a:r>
            <a:rPr lang="en-US" dirty="0"/>
            <a:t> </a:t>
          </a:r>
          <a:r>
            <a:rPr lang="en-US" dirty="0" err="1"/>
            <a:t>день</a:t>
          </a:r>
          <a:r>
            <a:rPr lang="en-US" dirty="0"/>
            <a:t> </a:t>
          </a:r>
          <a:r>
            <a:rPr lang="en-US" dirty="0" err="1"/>
            <a:t>рождения</a:t>
          </a:r>
          <a:endParaRPr lang="ru-RU" dirty="0">
            <a:latin typeface="Times New Roman"/>
            <a:cs typeface="Times New Roman"/>
          </a:endParaRPr>
        </a:p>
      </dgm:t>
    </dgm:pt>
    <dgm:pt modelId="{54201E86-FD2B-4175-8DC9-90FF0E74A16D}" type="parTrans" cxnId="{3EC6ACB2-109C-47E6-98CD-AF429DF1B8E9}">
      <dgm:prSet/>
      <dgm:spPr/>
    </dgm:pt>
    <dgm:pt modelId="{9483A2AD-AEC9-40DD-A412-3CD4ED0F1715}" type="sibTrans" cxnId="{3EC6ACB2-109C-47E6-98CD-AF429DF1B8E9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25B3505-0D63-499B-A5CE-56E34C89270F}" type="presOf" srcId="{CEE8C36C-24D3-497C-8BE1-F1E5DB39119D}" destId="{B206DAC4-D1DF-4053-8506-5DE426BC8BEF}" srcOrd="0" destOrd="2" presId="urn:microsoft.com/office/officeart/2005/8/layout/hList1"/>
    <dgm:cxn modelId="{362FE716-29E6-47AC-B896-F96496DABEAA}" type="presOf" srcId="{D93F7F9E-7679-4E03-A423-DC5446D01113}" destId="{400F4E5D-F016-41EA-97FB-BF5BA36522C2}" srcOrd="0" destOrd="2" presId="urn:microsoft.com/office/officeart/2005/8/layout/hList1"/>
    <dgm:cxn modelId="{E7C68426-456A-4D29-B56E-56D4EB31EEDC}" srcId="{FD45624C-83CF-47B9-8EDE-C4DE60E9F279}" destId="{F04F5495-69B8-4C4A-9D71-5839CAA19E83}" srcOrd="3" destOrd="0" parTransId="{6121E07C-72D8-40CF-A672-CBCBFD017ABA}" sibTransId="{B60044F9-55C1-451E-ADC1-EB9F2938905F}"/>
    <dgm:cxn modelId="{A9BE5C31-EBA1-4D8D-8904-1BFDFD4AA7BE}" type="presOf" srcId="{21201378-FD22-418E-8DBC-9AA54F09F10F}" destId="{400F4E5D-F016-41EA-97FB-BF5BA36522C2}" srcOrd="0" destOrd="4" presId="urn:microsoft.com/office/officeart/2005/8/layout/hList1"/>
    <dgm:cxn modelId="{94895336-8DF8-4999-9FCE-26EB05BFE159}" type="presOf" srcId="{F07924B8-2F16-4B0E-857A-F2B68868B055}" destId="{B206DAC4-D1DF-4053-8506-5DE426BC8BEF}" srcOrd="0" destOrd="0" presId="urn:microsoft.com/office/officeart/2005/8/layout/hList1"/>
    <dgm:cxn modelId="{EA33163A-364D-4892-AF52-77ADBD8476B1}" type="presOf" srcId="{D38C8FE0-74CA-460C-A26D-F7F7E00252AB}" destId="{400F4E5D-F016-41EA-97FB-BF5BA36522C2}" srcOrd="0" destOrd="1" presId="urn:microsoft.com/office/officeart/2005/8/layout/hList1"/>
    <dgm:cxn modelId="{5A5C405F-BE5D-4AF9-BA4A-36EFFD6AFC8E}" type="presOf" srcId="{C1DCF8D2-41C8-416E-B988-A9BFE3AC37E6}" destId="{869E6585-1C72-4E82-914E-39E2C4E28665}" srcOrd="0" destOrd="0" presId="urn:microsoft.com/office/officeart/2005/8/layout/hList1"/>
    <dgm:cxn modelId="{47485C44-D819-4CB9-AE77-E8CA04D9579A}" srcId="{C1DCF8D2-41C8-416E-B988-A9BFE3AC37E6}" destId="{A8A932AE-11A4-4F3E-8C96-AD47D564623D}" srcOrd="2" destOrd="0" parTransId="{13518671-1468-450B-AE4E-0B58F5D633BF}" sibTransId="{448B67DA-1D0A-4855-B198-A9C2C440054D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476EB172-64CC-473D-858D-009DAFFB71C2}" type="presOf" srcId="{A8A932AE-11A4-4F3E-8C96-AD47D564623D}" destId="{0C85A15E-56D2-44B3-8E52-7FFFB1AE2983}" srcOrd="0" destOrd="2" presId="urn:microsoft.com/office/officeart/2005/8/layout/hList1"/>
    <dgm:cxn modelId="{83BE207B-40D3-4792-874A-9A76B20EA537}" srcId="{861A968E-9660-4770-82EB-9C2FFC889440}" destId="{0E61C1E3-8D06-4576-92A7-5D9569E477D5}" srcOrd="1" destOrd="0" parTransId="{67BBCACC-3995-4345-ACBC-8C1446C040F2}" sibTransId="{00D9D6C3-BF91-4D49-AB8E-F13124D0B23A}"/>
    <dgm:cxn modelId="{46123681-8F57-4BA0-A8A5-112E6C62BBA9}" type="presOf" srcId="{8C35BD44-1BEF-4152-B737-36207728F3AA}" destId="{0C85A15E-56D2-44B3-8E52-7FFFB1AE2983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AE34B4AC-4E91-414C-8889-8744819E065C}" type="presOf" srcId="{861A968E-9660-4770-82EB-9C2FFC889440}" destId="{69089CAB-F69C-48F1-B73A-68DA3AB2CB28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093D5DAF-E02D-4940-A878-AEF09F7BF5DA}" srcId="{FD45624C-83CF-47B9-8EDE-C4DE60E9F279}" destId="{D93F7F9E-7679-4E03-A423-DC5446D01113}" srcOrd="2" destOrd="0" parTransId="{FAEACE4A-9A7E-4487-B698-F24B408E9CF9}" sibTransId="{100A10D8-4261-4AD3-A89A-44EAD1BD06E3}"/>
    <dgm:cxn modelId="{3EC6ACB2-109C-47E6-98CD-AF429DF1B8E9}" srcId="{C1DCF8D2-41C8-416E-B988-A9BFE3AC37E6}" destId="{FF996718-5AA6-49A2-B808-92840F1F7EB9}" srcOrd="1" destOrd="0" parTransId="{54201E86-FD2B-4175-8DC9-90FF0E74A16D}" sibTransId="{9483A2AD-AEC9-40DD-A412-3CD4ED0F1715}"/>
    <dgm:cxn modelId="{E32F89BB-1659-4DB7-9A39-4DD8F072BC45}" type="presOf" srcId="{FF996718-5AA6-49A2-B808-92840F1F7EB9}" destId="{0C85A15E-56D2-44B3-8E52-7FFFB1AE2983}" srcOrd="0" destOrd="1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0AAC96C7-B894-4FA2-9701-E38D5AF20501}" srcId="{861A968E-9660-4770-82EB-9C2FFC889440}" destId="{F07924B8-2F16-4B0E-857A-F2B68868B055}" srcOrd="0" destOrd="0" parTransId="{C8550B9F-09FA-428F-AF52-A7B2EBBA5C71}" sibTransId="{8603D9DC-9F3D-4F78-B33E-7103E8EC1579}"/>
    <dgm:cxn modelId="{5C5638CC-1B20-426F-85AA-DC05EF25F5FC}" type="presOf" srcId="{0E61C1E3-8D06-4576-92A7-5D9569E477D5}" destId="{B206DAC4-D1DF-4053-8506-5DE426BC8BEF}" srcOrd="0" destOrd="1" presId="urn:microsoft.com/office/officeart/2005/8/layout/hList1"/>
    <dgm:cxn modelId="{1FDE6CD0-D53A-4438-9A5B-45C3816EE4AD}" type="presOf" srcId="{F04F5495-69B8-4C4A-9D71-5839CAA19E83}" destId="{400F4E5D-F016-41EA-97FB-BF5BA36522C2}" srcOrd="0" destOrd="3" presId="urn:microsoft.com/office/officeart/2005/8/layout/hList1"/>
    <dgm:cxn modelId="{D82A03DD-7AE9-473E-8163-58446245A3B0}" type="presOf" srcId="{9538AFB3-4BB1-4C3B-82F2-1342C1097FB3}" destId="{400F4E5D-F016-41EA-97FB-BF5BA36522C2}" srcOrd="0" destOrd="0" presId="urn:microsoft.com/office/officeart/2005/8/layout/hList1"/>
    <dgm:cxn modelId="{17BB68E3-57AC-4533-A966-5F0AE2E0F564}" srcId="{FD45624C-83CF-47B9-8EDE-C4DE60E9F279}" destId="{9538AFB3-4BB1-4C3B-82F2-1342C1097FB3}" srcOrd="0" destOrd="0" parTransId="{47F8B7F2-70E1-4DA0-B170-E7CEF236209D}" sibTransId="{485262EC-C3D9-4217-8248-7D4A24853528}"/>
    <dgm:cxn modelId="{5C2ED7E9-B4F2-4BE7-BF4D-9BCAA0BEB969}" srcId="{861A968E-9660-4770-82EB-9C2FFC889440}" destId="{CEE8C36C-24D3-497C-8BE1-F1E5DB39119D}" srcOrd="2" destOrd="0" parTransId="{F9B5513A-D9D1-4B0D-93FD-CFB7C326ED29}" sibTransId="{4FF1C38F-A4E4-4121-89D9-2CFFBA156450}"/>
    <dgm:cxn modelId="{47F1ECEB-1BE6-482D-9E37-140AFEC13380}" type="presOf" srcId="{FD45624C-83CF-47B9-8EDE-C4DE60E9F279}" destId="{34E68AF3-FEED-4A3D-869A-6E2B7BBFBA4D}" srcOrd="0" destOrd="0" presId="urn:microsoft.com/office/officeart/2005/8/layout/hList1"/>
    <dgm:cxn modelId="{98D989F7-4B9C-4573-B032-E200826AD90B}" srcId="{FD45624C-83CF-47B9-8EDE-C4DE60E9F279}" destId="{D38C8FE0-74CA-460C-A26D-F7F7E00252AB}" srcOrd="1" destOrd="0" parTransId="{E856D906-7A07-4A7B-BECF-8828FEC283F6}" sibTransId="{AAE5ED4C-D7BD-4787-AAAF-5A4575006721}"/>
    <dgm:cxn modelId="{EAADD5FC-0E48-4346-B92C-605D642185A1}" srcId="{FD45624C-83CF-47B9-8EDE-C4DE60E9F279}" destId="{21201378-FD22-418E-8DBC-9AA54F09F10F}" srcOrd="4" destOrd="0" parTransId="{B7C57880-14C3-477C-8F34-87CFD868DE80}" sibTransId="{DEA5B5A0-6CFD-487D-AD36-E0E8B15BDC89}"/>
    <dgm:cxn modelId="{343BE43F-5F04-42D4-8D3F-E0168C1B1360}" type="presParOf" srcId="{CA0ACA70-C3D6-4950-A293-826CA31D4D77}" destId="{77421869-CF36-491C-BA53-1F920B19AEB1}" srcOrd="0" destOrd="0" presId="urn:microsoft.com/office/officeart/2005/8/layout/hList1"/>
    <dgm:cxn modelId="{A454F45C-2AB4-4D05-9527-77A0A2076DC2}" type="presParOf" srcId="{77421869-CF36-491C-BA53-1F920B19AEB1}" destId="{69089CAB-F69C-48F1-B73A-68DA3AB2CB28}" srcOrd="0" destOrd="0" presId="urn:microsoft.com/office/officeart/2005/8/layout/hList1"/>
    <dgm:cxn modelId="{F5F28F65-9DA3-4949-A374-C42A1F3797CB}" type="presParOf" srcId="{77421869-CF36-491C-BA53-1F920B19AEB1}" destId="{B206DAC4-D1DF-4053-8506-5DE426BC8BEF}" srcOrd="1" destOrd="0" presId="urn:microsoft.com/office/officeart/2005/8/layout/hList1"/>
    <dgm:cxn modelId="{EC613162-F16A-48B4-B237-62FF76D9D790}" type="presParOf" srcId="{CA0ACA70-C3D6-4950-A293-826CA31D4D77}" destId="{4538DDEF-FF29-49EA-B0F6-2B2B7EFBE06A}" srcOrd="1" destOrd="0" presId="urn:microsoft.com/office/officeart/2005/8/layout/hList1"/>
    <dgm:cxn modelId="{FED28F6F-83F7-41A0-9F78-818FB04E9E3D}" type="presParOf" srcId="{CA0ACA70-C3D6-4950-A293-826CA31D4D77}" destId="{5458525B-D6B1-444E-BD3E-33F2D6911EC5}" srcOrd="2" destOrd="0" presId="urn:microsoft.com/office/officeart/2005/8/layout/hList1"/>
    <dgm:cxn modelId="{DEBA9E40-ECE7-4BD0-ADEF-286889299602}" type="presParOf" srcId="{5458525B-D6B1-444E-BD3E-33F2D6911EC5}" destId="{34E68AF3-FEED-4A3D-869A-6E2B7BBFBA4D}" srcOrd="0" destOrd="0" presId="urn:microsoft.com/office/officeart/2005/8/layout/hList1"/>
    <dgm:cxn modelId="{D6B885A2-2B93-4433-8EC9-DF4096747244}" type="presParOf" srcId="{5458525B-D6B1-444E-BD3E-33F2D6911EC5}" destId="{400F4E5D-F016-41EA-97FB-BF5BA36522C2}" srcOrd="1" destOrd="0" presId="urn:microsoft.com/office/officeart/2005/8/layout/hList1"/>
    <dgm:cxn modelId="{F5091B39-B714-4895-BADC-5527D366CA20}" type="presParOf" srcId="{CA0ACA70-C3D6-4950-A293-826CA31D4D77}" destId="{DE1CCA6C-0CB4-4F35-81EC-2A0957C7E3C7}" srcOrd="3" destOrd="0" presId="urn:microsoft.com/office/officeart/2005/8/layout/hList1"/>
    <dgm:cxn modelId="{6CE02481-E5AD-4774-9BED-C30FBFF1F773}" type="presParOf" srcId="{CA0ACA70-C3D6-4950-A293-826CA31D4D77}" destId="{157F03D9-AB27-4BEC-A1E6-85F2952B306D}" srcOrd="4" destOrd="0" presId="urn:microsoft.com/office/officeart/2005/8/layout/hList1"/>
    <dgm:cxn modelId="{97F07CF0-414A-43F7-8107-06418C23BA7D}" type="presParOf" srcId="{157F03D9-AB27-4BEC-A1E6-85F2952B306D}" destId="{869E6585-1C72-4E82-914E-39E2C4E28665}" srcOrd="0" destOrd="0" presId="urn:microsoft.com/office/officeart/2005/8/layout/hList1"/>
    <dgm:cxn modelId="{608850BA-99FC-4B15-876C-BFBE9E249C5E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00E0E-CFBB-4AA2-9E9F-CCDFB37065C9}">
      <dsp:nvSpPr>
        <dsp:cNvPr id="0" name=""/>
        <dsp:cNvSpPr/>
      </dsp:nvSpPr>
      <dsp:spPr>
        <a:xfrm rot="5400000">
          <a:off x="5654813" y="-2194892"/>
          <a:ext cx="1196276" cy="58851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/>
              <a:cs typeface="Times New Roman"/>
            </a:rPr>
            <a:t>Не знают места где есть  виртуальные клубы в г. Ижевск,  не знают как с пользой провести досуг, получить заряд эндорфинов. </a:t>
          </a:r>
        </a:p>
      </dsp:txBody>
      <dsp:txXfrm rot="-5400000">
        <a:off x="3310387" y="207931"/>
        <a:ext cx="5826733" cy="1079482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310386" cy="1495345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>
              <a:latin typeface="Times New Roman"/>
              <a:cs typeface="Times New Roman"/>
            </a:rPr>
            <a:t>Целевая аудитория </a:t>
          </a:r>
        </a:p>
      </dsp:txBody>
      <dsp:txXfrm>
        <a:off x="72997" y="72997"/>
        <a:ext cx="3164392" cy="13493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latin typeface="Times New Roman"/>
              <a:cs typeface="Times New Roman"/>
            </a:rPr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>
              <a:latin typeface="Times New Roman"/>
              <a:cs typeface="Times New Roman"/>
            </a:rPr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latin typeface="Times New Roman"/>
              <a:cs typeface="Times New Roman"/>
            </a:rPr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>
              <a:latin typeface="Times New Roman"/>
              <a:cs typeface="Times New Roman"/>
            </a:rPr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Times New Roman"/>
              <a:cs typeface="Times New Roman"/>
            </a:rPr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>
              <a:latin typeface="Times New Roman"/>
              <a:cs typeface="Times New Roman"/>
            </a:rPr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Times New Roman"/>
              <a:cs typeface="Times New Roman"/>
            </a:rPr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>
              <a:latin typeface="Times New Roman"/>
              <a:cs typeface="Times New Roman"/>
            </a:rPr>
            <a:t>Тактика</a:t>
          </a:r>
        </a:p>
      </dsp:txBody>
      <dsp:txXfrm>
        <a:off x="2074771" y="3096804"/>
        <a:ext cx="1251303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84342"/>
          <a:ext cx="3059169" cy="6731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/>
              <a:cs typeface="Times New Roman"/>
            </a:rPr>
            <a:t>Конкуренты Продукты/Услуги</a:t>
          </a:r>
        </a:p>
      </dsp:txBody>
      <dsp:txXfrm>
        <a:off x="3137" y="184342"/>
        <a:ext cx="3059169" cy="673116"/>
      </dsp:txXfrm>
    </dsp:sp>
    <dsp:sp modelId="{B206DAC4-D1DF-4053-8506-5DE426BC8BEF}">
      <dsp:nvSpPr>
        <dsp:cNvPr id="0" name=""/>
        <dsp:cNvSpPr/>
      </dsp:nvSpPr>
      <dsp:spPr>
        <a:xfrm>
          <a:off x="0" y="799783"/>
          <a:ext cx="3059169" cy="37186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Times New Roman"/>
              <a:cs typeface="Times New Roman"/>
            </a:rPr>
            <a:t>Двухчасовой игровой сеанс  в VR очках.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Times New Roman"/>
              <a:cs typeface="Times New Roman"/>
            </a:rPr>
            <a:t>Полная аренда игрового зала для неограниченного пользования игровыми приспособлениями.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Times New Roman"/>
              <a:cs typeface="Times New Roman"/>
            </a:rPr>
            <a:t>Проведение праздников для детей с помощь наших игровых очков .</a:t>
          </a:r>
        </a:p>
      </dsp:txBody>
      <dsp:txXfrm>
        <a:off x="0" y="799783"/>
        <a:ext cx="3059169" cy="3718617"/>
      </dsp:txXfrm>
    </dsp:sp>
    <dsp:sp modelId="{34E68AF3-FEED-4A3D-869A-6E2B7BBFBA4D}">
      <dsp:nvSpPr>
        <dsp:cNvPr id="0" name=""/>
        <dsp:cNvSpPr/>
      </dsp:nvSpPr>
      <dsp:spPr>
        <a:xfrm>
          <a:off x="3490590" y="184342"/>
          <a:ext cx="3059169" cy="6731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/>
              <a:cs typeface="Times New Roman"/>
            </a:rPr>
            <a:t>Фирмы конкуренты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/>
              <a:cs typeface="Times New Roman"/>
            </a:rPr>
            <a:t>(в г. Ижевск)</a:t>
          </a:r>
        </a:p>
      </dsp:txBody>
      <dsp:txXfrm>
        <a:off x="3490590" y="184342"/>
        <a:ext cx="3059169" cy="673116"/>
      </dsp:txXfrm>
    </dsp:sp>
    <dsp:sp modelId="{400F4E5D-F016-41EA-97FB-BF5BA36522C2}">
      <dsp:nvSpPr>
        <dsp:cNvPr id="0" name=""/>
        <dsp:cNvSpPr/>
      </dsp:nvSpPr>
      <dsp:spPr>
        <a:xfrm>
          <a:off x="3490590" y="857459"/>
          <a:ext cx="3059169" cy="37186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CONNECT.</a:t>
          </a:r>
          <a:endParaRPr lang="en-US" sz="1700" kern="1200" dirty="0">
            <a:solidFill>
              <a:schemeClr val="tx1"/>
            </a:solidFill>
            <a:latin typeface="Times New Roman" panose="02020603050405020304" pitchFamily="18" charset="0"/>
            <a:ea typeface="Calibri"/>
            <a:cs typeface="Times New Roman" panose="02020603050405020304" pitchFamily="18" charset="0"/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Escape.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VR ZONE.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WARPOINT, 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Другой Мир</a:t>
          </a:r>
          <a:r>
            <a:rPr lang="en-US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70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Другой Мир</a:t>
          </a:r>
          <a:r>
            <a:rPr lang="en-US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70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0590" y="857459"/>
        <a:ext cx="3059169" cy="3718617"/>
      </dsp:txXfrm>
    </dsp:sp>
    <dsp:sp modelId="{869E6585-1C72-4E82-914E-39E2C4E28665}">
      <dsp:nvSpPr>
        <dsp:cNvPr id="0" name=""/>
        <dsp:cNvSpPr/>
      </dsp:nvSpPr>
      <dsp:spPr>
        <a:xfrm>
          <a:off x="6981180" y="178769"/>
          <a:ext cx="3059169" cy="6731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/>
              <a:cs typeface="Times New Roman"/>
            </a:rPr>
            <a:t>Наши преимущества</a:t>
          </a:r>
        </a:p>
      </dsp:txBody>
      <dsp:txXfrm>
        <a:off x="6981180" y="178769"/>
        <a:ext cx="3059169" cy="673116"/>
      </dsp:txXfrm>
    </dsp:sp>
    <dsp:sp modelId="{0C85A15E-56D2-44B3-8E52-7FFFB1AE2983}">
      <dsp:nvSpPr>
        <dsp:cNvPr id="0" name=""/>
        <dsp:cNvSpPr/>
      </dsp:nvSpPr>
      <dsp:spPr>
        <a:xfrm>
          <a:off x="6978043" y="857459"/>
          <a:ext cx="3059169" cy="371861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1. </a:t>
          </a:r>
          <a:r>
            <a:rPr lang="en-US" sz="1700" kern="1200" dirty="0" err="1"/>
            <a:t>Приемлемая</a:t>
          </a:r>
          <a:r>
            <a:rPr lang="en-US" sz="1700" kern="1200" dirty="0"/>
            <a:t>  цена</a:t>
          </a:r>
          <a:r>
            <a:rPr lang="ru-RU" sz="1700" kern="1200" dirty="0"/>
            <a:t>.2. </a:t>
          </a:r>
          <a:r>
            <a:rPr lang="en-US" sz="1700" kern="1200" dirty="0" err="1"/>
            <a:t>Обеспечиваем</a:t>
          </a:r>
          <a:r>
            <a:rPr lang="en-US" sz="1700" kern="1200" dirty="0"/>
            <a:t> </a:t>
          </a:r>
          <a:r>
            <a:rPr lang="en-US" sz="1700" kern="1200" dirty="0" err="1"/>
            <a:t>соблюдение</a:t>
          </a:r>
          <a:r>
            <a:rPr lang="en-US" sz="1700" kern="1200" dirty="0"/>
            <a:t> </a:t>
          </a:r>
          <a:r>
            <a:rPr lang="en-US" sz="1700" kern="1200" dirty="0" err="1"/>
            <a:t>требований</a:t>
          </a:r>
          <a:r>
            <a:rPr lang="en-US" sz="1700" kern="1200" dirty="0"/>
            <a:t> в </a:t>
          </a:r>
          <a:r>
            <a:rPr lang="en-US" sz="1700" kern="1200" dirty="0" err="1"/>
            <a:t>области</a:t>
          </a:r>
          <a:r>
            <a:rPr lang="en-US" sz="1700" kern="1200" dirty="0"/>
            <a:t> </a:t>
          </a:r>
          <a:r>
            <a:rPr lang="en-US" sz="1700" kern="1200" dirty="0" err="1"/>
            <a:t>информационной</a:t>
          </a:r>
          <a:r>
            <a:rPr lang="en-US" sz="1700" kern="1200" dirty="0"/>
            <a:t> </a:t>
          </a:r>
          <a:r>
            <a:rPr lang="en-US" sz="1700" kern="1200" dirty="0" err="1"/>
            <a:t>безопасности</a:t>
          </a:r>
          <a:r>
            <a:rPr lang="en-US" sz="1700" kern="1200" dirty="0"/>
            <a:t> </a:t>
          </a:r>
          <a:r>
            <a:rPr lang="ru-RU" sz="1700" kern="1200" dirty="0"/>
            <a:t>3.</a:t>
          </a:r>
          <a:r>
            <a:rPr lang="en-US" sz="1700" kern="1200" dirty="0" err="1"/>
            <a:t>Более</a:t>
          </a:r>
          <a:r>
            <a:rPr lang="en-US" sz="1700" kern="1200" dirty="0"/>
            <a:t> </a:t>
          </a:r>
          <a:r>
            <a:rPr lang="en-US" sz="1700" kern="1200" dirty="0" err="1"/>
            <a:t>широкий</a:t>
          </a:r>
          <a:r>
            <a:rPr lang="en-US" sz="1700" kern="1200" dirty="0"/>
            <a:t> </a:t>
          </a:r>
          <a:r>
            <a:rPr lang="en-US" sz="1700" kern="1200" dirty="0" err="1"/>
            <a:t>выбор</a:t>
          </a:r>
          <a:r>
            <a:rPr lang="en-US" sz="1700" kern="1200" dirty="0"/>
            <a:t> </a:t>
          </a:r>
          <a:r>
            <a:rPr lang="en-US" sz="1700" kern="1200" dirty="0" err="1"/>
            <a:t>игр</a:t>
          </a:r>
          <a:r>
            <a:rPr lang="en-US" sz="1700" kern="1200" dirty="0"/>
            <a:t> </a:t>
          </a:r>
          <a:r>
            <a:rPr lang="en-US" sz="1700" kern="1200" dirty="0" err="1"/>
            <a:t>для</a:t>
          </a:r>
          <a:r>
            <a:rPr lang="en-US" sz="1700" kern="1200" dirty="0"/>
            <a:t> </a:t>
          </a:r>
          <a:r>
            <a:rPr lang="en-US" sz="1700" kern="1200" dirty="0" err="1"/>
            <a:t>виртуальной</a:t>
          </a:r>
          <a:r>
            <a:rPr lang="en-US" sz="1700" kern="1200" dirty="0"/>
            <a:t> </a:t>
          </a:r>
          <a:r>
            <a:rPr lang="en-US" sz="1700" kern="1200" dirty="0" err="1"/>
            <a:t>реальности</a:t>
          </a:r>
          <a:r>
            <a:rPr lang="en-US" sz="1700" kern="1200" dirty="0"/>
            <a:t>.</a:t>
          </a:r>
          <a:r>
            <a:rPr lang="ru-RU" sz="1700" kern="1200" dirty="0"/>
            <a:t>4. </a:t>
          </a:r>
          <a:r>
            <a:rPr lang="en-US" sz="1700" kern="1200" dirty="0" err="1"/>
            <a:t>Идеальное</a:t>
          </a:r>
          <a:r>
            <a:rPr lang="en-US" sz="1700" kern="1200" dirty="0"/>
            <a:t> </a:t>
          </a:r>
          <a:r>
            <a:rPr lang="en-US" sz="1700" kern="1200" dirty="0" err="1"/>
            <a:t>место</a:t>
          </a:r>
          <a:r>
            <a:rPr lang="en-US" sz="1700" kern="1200" dirty="0"/>
            <a:t> </a:t>
          </a:r>
          <a:r>
            <a:rPr lang="en-US" sz="1700" kern="1200" dirty="0" err="1"/>
            <a:t>для</a:t>
          </a:r>
          <a:r>
            <a:rPr lang="en-US" sz="1700" kern="1200" dirty="0"/>
            <a:t> </a:t>
          </a:r>
          <a:r>
            <a:rPr lang="en-US" sz="1700" kern="1200" dirty="0" err="1"/>
            <a:t>праздников</a:t>
          </a:r>
          <a:endParaRPr lang="ru-RU" sz="1700" kern="1200" dirty="0">
            <a:latin typeface="Times New Roman"/>
            <a:cs typeface="Times New Roman"/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5. </a:t>
          </a:r>
          <a:r>
            <a:rPr lang="en-US" sz="1700" kern="1200" dirty="0" err="1"/>
            <a:t>Скидки</a:t>
          </a:r>
          <a:r>
            <a:rPr lang="en-US" sz="1700" kern="1200" dirty="0"/>
            <a:t> </a:t>
          </a:r>
          <a:r>
            <a:rPr lang="en-US" sz="1700" kern="1200" dirty="0" err="1"/>
            <a:t>на</a:t>
          </a:r>
          <a:r>
            <a:rPr lang="en-US" sz="1700" kern="1200" dirty="0"/>
            <a:t> </a:t>
          </a:r>
          <a:r>
            <a:rPr lang="en-US" sz="1700" kern="1200" dirty="0" err="1"/>
            <a:t>день</a:t>
          </a:r>
          <a:r>
            <a:rPr lang="en-US" sz="1700" kern="1200" dirty="0"/>
            <a:t> </a:t>
          </a:r>
          <a:r>
            <a:rPr lang="en-US" sz="1700" kern="1200" dirty="0" err="1"/>
            <a:t>рождения</a:t>
          </a:r>
          <a:endParaRPr lang="ru-RU" sz="1700" kern="1200" dirty="0">
            <a:latin typeface="Times New Roman"/>
            <a:cs typeface="Times New Roman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6. Имеем навыки сборки компьютеров и обслуживания игровых девайсов.</a:t>
          </a:r>
        </a:p>
      </dsp:txBody>
      <dsp:txXfrm>
        <a:off x="6978043" y="857459"/>
        <a:ext cx="3059169" cy="3718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#1">
  <dgm:title val=""/>
  <dgm:desc val=""/>
  <dgm:catLst>
    <dgm:cat type="relationship" pri="11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2666597"/>
            <a:ext cx="6731280" cy="3271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4400">
                <a:latin typeface="Times New Roman"/>
                <a:cs typeface="Arial"/>
              </a:rPr>
              <a:t>Клуб виртуальной </a:t>
            </a:r>
            <a:endParaRPr lang="ru-RU">
              <a:latin typeface="Times New Roman"/>
              <a:cs typeface="Arial"/>
            </a:endParaRPr>
          </a:p>
          <a:p>
            <a:pPr algn="ctr"/>
            <a:r>
              <a:rPr lang="ru-RU" sz="4400">
                <a:latin typeface="Times New Roman"/>
                <a:cs typeface="Arial"/>
              </a:rPr>
              <a:t>Реальности</a:t>
            </a:r>
            <a:endParaRPr lang="ru-RU">
              <a:latin typeface="Times New Roman"/>
              <a:cs typeface="Arial"/>
            </a:endParaRPr>
          </a:p>
          <a:p>
            <a:pPr algn="ctr"/>
            <a:r>
              <a:rPr lang="ru-RU" sz="4400">
                <a:latin typeface="Times New Roman"/>
                <a:cs typeface="Arial"/>
              </a:rPr>
              <a:t>"Мозговой штурм"</a:t>
            </a:r>
          </a:p>
          <a:p>
            <a:pPr algn="ctr">
              <a:lnSpc>
                <a:spcPct val="100000"/>
              </a:lnSpc>
            </a:pPr>
            <a:endParaRPr lang="ru-RU" sz="4400"/>
          </a:p>
          <a:p>
            <a:pPr algn="ctr">
              <a:lnSpc>
                <a:spcPct val="100000"/>
              </a:lnSpc>
            </a:pP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108585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>
                <a:latin typeface="Times New Roman"/>
                <a:ea typeface="MS Gothic"/>
                <a:cs typeface="Times New Roman"/>
              </a:rPr>
              <a:t>Команда проекта</a:t>
            </a:r>
            <a:endParaRPr sz="4000">
              <a:latin typeface="Times New Roman"/>
              <a:ea typeface="MS Gothic"/>
              <a:cs typeface="Times New Roman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298159"/>
            <a:ext cx="2883092" cy="189735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Илья Лебедев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dirty="0">
                <a:latin typeface="Times New Roman"/>
              </a:rPr>
              <a:t>Техническое обеспечение о обслуживание оборудования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dirty="0">
                <a:solidFill>
                  <a:srgbClr val="000000"/>
                </a:solidFill>
                <a:latin typeface="Times New Roman"/>
              </a:rPr>
              <a:t>Мониторинг рынка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500" i="1" dirty="0">
              <a:solidFill>
                <a:srgbClr val="7F7F7F"/>
              </a:solidFill>
              <a:latin typeface="Times New Roman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dirty="0">
                <a:latin typeface="Times New Roman"/>
              </a:rPr>
              <a:t>Навыки: сборка компьютеров, мелкий ремонт, проведение сетевых кабелей, проведение маркетинговых исследований</a:t>
            </a:r>
          </a:p>
          <a:p>
            <a:pPr marL="342900" indent="-342900" algn="ctr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ru-RU" sz="1400" b="1" dirty="0">
              <a:solidFill>
                <a:srgbClr val="1B1464"/>
              </a:solidFill>
              <a:latin typeface="Times New Roman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669245" y="3240106"/>
            <a:ext cx="2901029" cy="228538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 err="1">
                <a:latin typeface="Times New Roman"/>
              </a:rPr>
              <a:t>Черыгов</a:t>
            </a:r>
            <a:r>
              <a:rPr lang="ru-RU" sz="1500" i="1" dirty="0">
                <a:latin typeface="Times New Roman"/>
              </a:rPr>
              <a:t> Никита 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Оформление сайта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Ведение групп в VK, </a:t>
            </a:r>
            <a:r>
              <a:rPr lang="ru-RU" sz="1500" i="1" dirty="0" err="1">
                <a:latin typeface="Times New Roman"/>
              </a:rPr>
              <a:t>Telegram</a:t>
            </a:r>
            <a:endParaRPr lang="ru-RU" sz="1500" i="1" dirty="0">
              <a:latin typeface="Times New Roman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solidFill>
                  <a:srgbClr val="000000"/>
                </a:solidFill>
                <a:latin typeface="Times New Roman"/>
              </a:rPr>
              <a:t>Управление финансами проекта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ru-RU" sz="1500" i="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solidFill>
                  <a:srgbClr val="000000"/>
                </a:solidFill>
                <a:latin typeface="Times New Roman"/>
              </a:rPr>
              <a:t>Навыки: владение графическими редакторами, настройка рекламы в сервисе VK реклама, верстка сайта, проведение финансового анализа</a:t>
            </a:r>
          </a:p>
          <a:p>
            <a:pPr marL="342900" indent="-342900" algn="ctr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ru-RU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750552" y="3474778"/>
            <a:ext cx="2883092" cy="224757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Чураев Никита 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Генератор идей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Администрирование зала</a:t>
            </a:r>
            <a:endParaRPr lang="ru-RU" sz="1500" dirty="0">
              <a:latin typeface="Times New Roman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Проведение инструктажа для клиентов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ru-RU" sz="1500" i="1" dirty="0">
              <a:latin typeface="Times New Roman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500" i="1" dirty="0">
                <a:latin typeface="Times New Roman"/>
              </a:rPr>
              <a:t>Навыки: владение техниками мозгового штурма, метода шести шляп, техники SCAMBER</a:t>
            </a:r>
          </a:p>
        </p:txBody>
      </p:sp>
      <p:pic>
        <p:nvPicPr>
          <p:cNvPr id="2" name="Рисунок 2" descr="Изображение выглядит как человек, в помещении, молодой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DADD290E-5080-5530-650B-598C36F0C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785" y="1177198"/>
            <a:ext cx="1701364" cy="2054047"/>
          </a:xfrm>
          <a:prstGeom prst="rect">
            <a:avLst/>
          </a:prstGeom>
        </p:spPr>
      </p:pic>
      <p:pic>
        <p:nvPicPr>
          <p:cNvPr id="8" name="Рисунок 8" descr="Изображение выглядит как человек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4D8E70B-3CB5-A92B-66AA-9AA378631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954" y="1205720"/>
            <a:ext cx="2146373" cy="2044428"/>
          </a:xfrm>
          <a:prstGeom prst="rect">
            <a:avLst/>
          </a:prstGeom>
        </p:spPr>
      </p:pic>
      <p:pic>
        <p:nvPicPr>
          <p:cNvPr id="13" name="Рисунок 13" descr="Изображение выглядит как человек, стена, в помещении, сорочка&#10;&#10;Автоматически созданное описание">
            <a:extLst>
              <a:ext uri="{FF2B5EF4-FFF2-40B4-BE49-F238E27FC236}">
                <a16:creationId xmlns:a16="http://schemas.microsoft.com/office/drawing/2014/main" id="{1C275419-5F7C-9E5D-80CA-3E72E4888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54874" y="1206485"/>
            <a:ext cx="1802042" cy="21047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63064"/>
          </a:xfrm>
        </p:spPr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В наше время молодежь и подростки  не знают где есть виртуальные клубы  в г. Ижевск,  а так же  не знают как хорошо провести  досуг самим и  время со своим ребенком 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37694" y="3040556"/>
            <a:ext cx="9982808" cy="563064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latin typeface="Times New Roman"/>
                <a:ea typeface="MS Gothic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155488" y="3502451"/>
            <a:ext cx="9789625" cy="2168099"/>
          </a:xfrm>
          <a:prstGeom prst="rect">
            <a:avLst/>
          </a:prstGeom>
        </p:spPr>
        <p:txBody>
          <a:bodyPr lIns="0" tIns="0" rIns="0" bIns="0" anchor="t">
            <a:normAutofit fontScale="86000"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клуба виртуальной реальности, в котором можно провести досуг самим и со своими детьми, мы же в свою очередь  предоставляем им свои услуги, исполняем их желания.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создания клуба виртуальной реальности направлен на развитие инновационных технологий в сфере IT-индустрии. Именно поэтому он связан с направлением НТИ "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TechNet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 Клуб виртуальной реальности может стать площадкой для развития и тестирования новых цифровых решений, технологий и инфраструктур, реализуемых в рамках программы НТИ. Одним из возможных примеров такой работы может стать создание инновационного проекта на базе клуба виртуальной реальности с использованием технологий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блокчейн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искусственного интеллекта. Таким образом, проект создания клуба виртуальной реальности может содействовать развитию инноваций в сфере Цифровой экономики и усилению технологического прорыва в Удмуртии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8826" y="-3797"/>
            <a:ext cx="10071798" cy="920973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>
                <a:latin typeface="Times New Roman"/>
                <a:ea typeface="MS Gothic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6995030"/>
              </p:ext>
            </p:extLst>
          </p:nvPr>
        </p:nvGraphicFramePr>
        <p:xfrm>
          <a:off x="399244" y="1545211"/>
          <a:ext cx="9195517" cy="1495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108585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>
                <a:latin typeface="Times New Roman"/>
                <a:cs typeface="Times New Roman"/>
              </a:rPr>
              <a:t>О проекте. </a:t>
            </a:r>
            <a:br>
              <a:rPr lang="ru-RU" sz="4400">
                <a:latin typeface="Times New Roman"/>
                <a:cs typeface="Times New Roman"/>
              </a:rPr>
            </a:br>
            <a:r>
              <a:rPr lang="ru-RU" sz="4400">
                <a:latin typeface="Times New Roman"/>
                <a:cs typeface="Times New Roman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661236" y="1766584"/>
            <a:ext cx="5031125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r>
              <a:rPr lang="ru-RU" sz="1400" kern="0" dirty="0">
                <a:latin typeface="Times New Roman"/>
                <a:ea typeface="+mn-lt"/>
                <a:cs typeface="+mn-lt"/>
              </a:rPr>
              <a:t>Клуб виртуальной реальности может предоставить новый уровень развлечения и подарить клиентам уникальные и незабываемые впечатления.</a:t>
            </a:r>
            <a:endParaRPr lang="ru-RU" dirty="0">
              <a:latin typeface="Times New Roman"/>
              <a:ea typeface="+mn-lt"/>
              <a:cs typeface="+mn-lt"/>
            </a:endParaRPr>
          </a:p>
          <a:p>
            <a:pPr>
              <a:spcBef>
                <a:spcPts val="1764"/>
              </a:spcBef>
            </a:pPr>
            <a:r>
              <a:rPr lang="ru-RU" sz="1400" kern="0" dirty="0">
                <a:latin typeface="Times New Roman"/>
              </a:rPr>
              <a:t>Создан макет сайта, на котором в будущем потенциальные клиенты смогут забронировать посещение, ознакомиться с ассортиментом оказываемых услуг.</a:t>
            </a:r>
            <a:endParaRPr lang="ru-RU" dirty="0">
              <a:latin typeface="Times New Roman"/>
            </a:endParaRPr>
          </a:p>
          <a:p>
            <a:pPr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  <a:latin typeface="Times New Roman"/>
            </a:endParaRPr>
          </a:p>
        </p:txBody>
      </p:sp>
      <p:pic>
        <p:nvPicPr>
          <p:cNvPr id="2" name="Рисунок 2" descr="Изображение выглядит как текст, игрок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34FEA09D-DFF3-B461-2813-C6D37738A1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630" t="92" r="585" b="29769"/>
          <a:stretch/>
        </p:blipFill>
        <p:spPr>
          <a:xfrm>
            <a:off x="6326013" y="1620676"/>
            <a:ext cx="2691309" cy="37529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>
                <a:latin typeface="Times New Roman"/>
                <a:ea typeface="MS Gothic"/>
                <a:cs typeface="Times New Roman"/>
              </a:rPr>
              <a:t>Роль проекта в обеспечении </a:t>
            </a:r>
            <a:br>
              <a:rPr lang="ru-RU" sz="2800">
                <a:latin typeface="Times New Roman"/>
                <a:ea typeface="MS Gothic"/>
                <a:cs typeface="Times New Roman"/>
              </a:rPr>
            </a:br>
            <a:r>
              <a:rPr lang="ru-RU" sz="2800">
                <a:latin typeface="Times New Roman"/>
                <a:ea typeface="MS Gothic"/>
                <a:cs typeface="Times New Roman"/>
              </a:rPr>
              <a:t>технологического суверенитета страны</a:t>
            </a:r>
            <a:endParaRPr sz="2800">
              <a:latin typeface="Times New Roman"/>
              <a:ea typeface="MS Gothic"/>
              <a:cs typeface="Times New Roman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078495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/>
                        </a:rPr>
                        <a:t>Инновационность </a:t>
                      </a:r>
                    </a:p>
                    <a:p>
                      <a:endParaRPr lang="ru-RU">
                        <a:latin typeface="Times New Roman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latin typeface="Times New Roman"/>
                        </a:rPr>
                        <a:t>нет</a:t>
                      </a:r>
                    </a:p>
                    <a:p>
                      <a:pPr marL="285750" lvl="0" indent="-285750">
                        <a:buFont typeface="Arial" pitchFamily="34" charset="0"/>
                        <a:buNone/>
                      </a:pPr>
                      <a:endParaRPr lang="ru-RU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/>
                        </a:rPr>
                        <a:t>Рынок НТИ</a:t>
                      </a:r>
                    </a:p>
                    <a:p>
                      <a:endParaRPr lang="ru-RU">
                        <a:latin typeface="Times New Roman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TechNet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SafeNet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NeuroNet</a:t>
                      </a:r>
                      <a:endParaRPr lang="en-US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HomeNet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HealthNet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SportNet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WearNet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EduNet</a:t>
                      </a:r>
                      <a:endParaRPr lang="ru-RU" sz="180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>
                          <a:latin typeface="Times New Roman"/>
                        </a:rPr>
                        <a:t>      Технологии виртуальной и дополненной реальности.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EB003DC9-D5E1-7EF6-B9D7-A00F33002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870" y="2347090"/>
            <a:ext cx="228141" cy="22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>
                <a:solidFill>
                  <a:schemeClr val="dk1"/>
                </a:solidFill>
                <a:latin typeface="Times New Roman"/>
                <a:cs typeface="Times New Roman"/>
              </a:rPr>
              <a:t>Целевая аудитория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37381" y="1083041"/>
            <a:ext cx="10080624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dirty="0">
                <a:latin typeface="Times New Roman"/>
                <a:cs typeface="Arial"/>
              </a:rPr>
              <a:t>На основе изученной информации из анкетирования мы обозначили свою целевую аудиторию: </a:t>
            </a:r>
          </a:p>
          <a:p>
            <a:r>
              <a:rPr lang="ru-RU" dirty="0">
                <a:latin typeface="Times New Roman"/>
                <a:cs typeface="Arial"/>
              </a:rPr>
              <a:t>Подростки  от 10 до 18 лет , а также мужчины и женщины от 18 до 30 лет со средним уровнем дохода, проживающие в основном в городе, которые готовы потратить 1200 р. за один сеанс в VR-клубе.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3" descr="Изображение выглядит как человек, на открытом воздухе, стоящий&#10;&#10;Автоматически созданное описание">
            <a:extLst>
              <a:ext uri="{FF2B5EF4-FFF2-40B4-BE49-F238E27FC236}">
                <a16:creationId xmlns:a16="http://schemas.microsoft.com/office/drawing/2014/main" id="{C9D116D3-4A4A-FF87-0FBB-77E9FE1E4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437" y="2600118"/>
            <a:ext cx="4655274" cy="30951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>
                <a:latin typeface="Times New Roman"/>
                <a:cs typeface="Times New Roman"/>
              </a:rPr>
              <a:t>Потенциальный объем рынка</a:t>
            </a:r>
            <a:endParaRPr sz="4400">
              <a:latin typeface="Times New Roman"/>
              <a:ea typeface="MS Gothic" pitchFamily="49" charset="-128"/>
              <a:cs typeface="Times New Roman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652395"/>
              </p:ext>
            </p:extLst>
          </p:nvPr>
        </p:nvGraphicFramePr>
        <p:xfrm>
          <a:off x="-432296" y="1165794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9940" y="891058"/>
            <a:ext cx="5610685" cy="47286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endParaRPr lang="ru-RU" b="1" i="0" dirty="0">
              <a:effectLst/>
              <a:latin typeface="-apple-system"/>
            </a:endParaRPr>
          </a:p>
          <a:p>
            <a:r>
              <a:rPr lang="ru-RU" b="1" dirty="0">
                <a:latin typeface="Times New Roman"/>
              </a:rPr>
              <a:t>PAM = </a:t>
            </a:r>
            <a:r>
              <a:rPr lang="ru-RU" b="1" dirty="0">
                <a:latin typeface="Times New Roman"/>
                <a:cs typeface="Times New Roman"/>
              </a:rPr>
              <a:t>320 000 (численность</a:t>
            </a:r>
            <a:r>
              <a:rPr lang="ru-RU" b="1" dirty="0">
                <a:latin typeface="Times New Roman"/>
                <a:ea typeface="+mn-lt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ЦА¹ в Удмуртии) * 1,8 (количество сеансов</a:t>
            </a:r>
            <a:r>
              <a:rPr lang="ru-RU" b="1" dirty="0">
                <a:latin typeface="Times New Roman"/>
                <a:ea typeface="+mn-lt"/>
                <a:cs typeface="Times New Roman"/>
              </a:rPr>
              <a:t> на человека) * </a:t>
            </a:r>
            <a:r>
              <a:rPr lang="ru-RU" b="1" dirty="0">
                <a:latin typeface="Times New Roman"/>
                <a:cs typeface="Times New Roman"/>
              </a:rPr>
              <a:t>1200 (</a:t>
            </a:r>
            <a:r>
              <a:rPr lang="ru-RU" b="1" dirty="0">
                <a:latin typeface="Times New Roman"/>
                <a:ea typeface="+mn-lt"/>
                <a:cs typeface="Times New Roman"/>
              </a:rPr>
              <a:t>средняя стоимость продукта) = 691 200 000 руб.</a:t>
            </a:r>
            <a:endParaRPr lang="ru-RU" dirty="0">
              <a:latin typeface="Times New Roman"/>
              <a:ea typeface="+mn-lt"/>
              <a:cs typeface="Times New Roman"/>
            </a:endParaRPr>
          </a:p>
          <a:p>
            <a:endParaRPr lang="ru-RU" b="1" dirty="0">
              <a:latin typeface="Times New Roman"/>
              <a:ea typeface="+mn-lt"/>
              <a:cs typeface="+mn-lt"/>
            </a:endParaRPr>
          </a:p>
          <a:p>
            <a:r>
              <a:rPr lang="ru-RU" b="1" dirty="0">
                <a:latin typeface="Times New Roman"/>
              </a:rPr>
              <a:t>TAM=</a:t>
            </a:r>
            <a:r>
              <a:rPr lang="ru-RU" b="1" dirty="0">
                <a:latin typeface="Times New Roman"/>
                <a:cs typeface="Arial"/>
              </a:rPr>
              <a:t>160 000 </a:t>
            </a:r>
            <a:r>
              <a:rPr lang="ru-RU" b="1" dirty="0">
                <a:latin typeface="Times New Roman"/>
                <a:ea typeface="+mn-lt"/>
                <a:cs typeface="+mn-lt"/>
              </a:rPr>
              <a:t>(численность ЦА в г. Ижевске) * 0,4 (доля потенциальных посетителей) * 1,8 (количество сеансов на человека) * 1200 (с</a:t>
            </a:r>
            <a:r>
              <a:rPr lang="ru-RU" b="1" dirty="0">
                <a:latin typeface="Times New Roman"/>
                <a:cs typeface="Arial"/>
              </a:rPr>
              <a:t>редняя стоимость продукта) = 138 240 000 руб.</a:t>
            </a:r>
            <a:endParaRPr lang="ru-RU" dirty="0">
              <a:latin typeface="Times New Roman"/>
              <a:cs typeface="Arial"/>
            </a:endParaRPr>
          </a:p>
          <a:p>
            <a:endParaRPr lang="ru-RU" b="1" dirty="0">
              <a:latin typeface="Times New Roman"/>
              <a:cs typeface="Arial"/>
            </a:endParaRPr>
          </a:p>
          <a:p>
            <a:r>
              <a:rPr lang="ru-RU" b="1" dirty="0">
                <a:latin typeface="Times New Roman"/>
              </a:rPr>
              <a:t>SAM =  Предполагаемая доля рынка (15%) = 20 736 000 руб.</a:t>
            </a:r>
          </a:p>
          <a:p>
            <a:endParaRPr lang="ru-RU" b="1" dirty="0">
              <a:latin typeface="Times New Roman"/>
            </a:endParaRPr>
          </a:p>
          <a:p>
            <a:r>
              <a:rPr lang="ru-RU" b="1" dirty="0">
                <a:latin typeface="Times New Roman"/>
              </a:rPr>
              <a:t>SOM = 400 (клиентов в месяц) * 12 (месяцев) * 1200 (средняя стоимость продукта) = 5 760 000</a:t>
            </a:r>
          </a:p>
          <a:p>
            <a:r>
              <a:rPr lang="ru-RU" sz="2000" b="1" baseline="30000" dirty="0">
                <a:latin typeface="Times New Roman"/>
              </a:rPr>
              <a:t>1</a:t>
            </a:r>
            <a:r>
              <a:rPr lang="ru-RU" sz="2000" b="1" dirty="0">
                <a:latin typeface="Times New Roman"/>
              </a:rPr>
              <a:t> – </a:t>
            </a:r>
            <a:r>
              <a:rPr lang="ru-RU" sz="1400" dirty="0">
                <a:latin typeface="Times New Roman"/>
              </a:rPr>
              <a:t>Целевая аудитория – молодёжь от 10 до 30 лет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7299" y="-2163"/>
            <a:ext cx="10060487" cy="982800"/>
          </a:xfrm>
        </p:spPr>
        <p:txBody>
          <a:bodyPr/>
          <a:lstStyle/>
          <a:p>
            <a:r>
              <a:rPr lang="ru-RU" sz="4400">
                <a:latin typeface="Times New Roman"/>
                <a:ea typeface="MS Gothic"/>
                <a:cs typeface="Times New Roman"/>
              </a:rPr>
              <a:t>Анализ конкурентов</a:t>
            </a:r>
            <a:endParaRPr sz="4400">
              <a:latin typeface="Times New Roman"/>
              <a:ea typeface="MS Gothic"/>
              <a:cs typeface="Times New Roman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7370933"/>
              </p:ext>
            </p:extLst>
          </p:nvPr>
        </p:nvGraphicFramePr>
        <p:xfrm>
          <a:off x="75026" y="622594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>
                <a:latin typeface="Times New Roman"/>
                <a:ea typeface="MS Gothic"/>
                <a:cs typeface="Times New Roman"/>
              </a:rPr>
              <a:t>Бизнес-модель</a:t>
            </a:r>
            <a:endParaRPr sz="4400">
              <a:latin typeface="Times New Roman"/>
              <a:ea typeface="MS Gothic"/>
              <a:cs typeface="Times New Roman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03387"/>
              </p:ext>
            </p:extLst>
          </p:nvPr>
        </p:nvGraphicFramePr>
        <p:xfrm>
          <a:off x="0" y="931307"/>
          <a:ext cx="10080626" cy="4310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0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687892">
                <a:tc gridSpan="3"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171467" y="1526726"/>
            <a:ext cx="187196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200" dirty="0">
                <a:latin typeface="Times New Roman"/>
              </a:rPr>
              <a:t>1.Семьи и детьми </a:t>
            </a:r>
            <a:endParaRPr lang="ru-RU" sz="1200" dirty="0">
              <a:solidFill>
                <a:srgbClr val="FF0000"/>
              </a:solidFill>
              <a:latin typeface="Times New Roman"/>
            </a:endParaRPr>
          </a:p>
          <a:p>
            <a:r>
              <a:rPr lang="ru-RU" sz="1200" dirty="0">
                <a:latin typeface="Times New Roman"/>
              </a:rPr>
              <a:t>2. Молодёжь от 10 до 30 лет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200" dirty="0">
                <a:latin typeface="Times New Roman"/>
              </a:rPr>
              <a:t>Наш проект людям развлечься в нашем VR клубе и отдохнуть.</a:t>
            </a:r>
          </a:p>
          <a:p>
            <a:r>
              <a:rPr lang="ru-RU" sz="1200" dirty="0">
                <a:latin typeface="Times New Roman"/>
              </a:rPr>
              <a:t>Предоставление акций и скидок для наших посетителей.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игровые сеансы в клубе 2. </a:t>
            </a:r>
            <a:r>
              <a:rPr lang="ru-RU" sz="1200" dirty="0">
                <a:latin typeface="Times New Roman"/>
              </a:rPr>
              <a:t>VK</a:t>
            </a:r>
          </a:p>
          <a:p>
            <a:pPr marL="228600" indent="-228600">
              <a:buAutoNum type="arabicPeriod"/>
            </a:pPr>
            <a:r>
              <a:rPr lang="ru-RU" sz="1200" dirty="0">
                <a:latin typeface="Times New Roman"/>
              </a:rPr>
              <a:t>3. .Telegram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92555" y="1489855"/>
            <a:ext cx="1978912" cy="8463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персональная поддержка, обратная связь, служба поддержки ,  автоматизированное обслуживание 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29820" y="3883097"/>
            <a:ext cx="5039718" cy="1477328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spAutoFit/>
          </a:bodyPr>
          <a:lstStyle/>
          <a:p>
            <a:r>
              <a:rPr lang="ru-RU" sz="1200" dirty="0">
                <a:latin typeface="Times New Roman"/>
                <a:cs typeface="Arial"/>
              </a:rPr>
              <a:t>1.Реклама</a:t>
            </a:r>
          </a:p>
          <a:p>
            <a:r>
              <a:rPr lang="ru-RU" sz="1200" dirty="0">
                <a:latin typeface="Times New Roman"/>
                <a:cs typeface="Arial"/>
              </a:rPr>
              <a:t>2.Напитки</a:t>
            </a:r>
          </a:p>
          <a:p>
            <a:r>
              <a:rPr lang="ru-RU" sz="1200" dirty="0">
                <a:latin typeface="Times New Roman"/>
                <a:cs typeface="Arial"/>
              </a:rPr>
              <a:t>3. Доходы от проведения игровых сеансов</a:t>
            </a:r>
          </a:p>
          <a:p>
            <a:r>
              <a:rPr lang="ru-RU" sz="1200" dirty="0">
                <a:latin typeface="Times New Roman"/>
                <a:cs typeface="Arial"/>
              </a:rPr>
              <a:t>5. Проведение праздничных мероприятий</a:t>
            </a:r>
          </a:p>
          <a:p>
            <a:r>
              <a:rPr lang="ru-RU" sz="1200" dirty="0">
                <a:latin typeface="Times New Roman"/>
                <a:cs typeface="Arial"/>
              </a:rPr>
              <a:t>6. Аренда ПК и консолей для игры.</a:t>
            </a:r>
          </a:p>
          <a:p>
            <a:r>
              <a:rPr lang="ru-RU" sz="1200" dirty="0">
                <a:latin typeface="Times New Roman"/>
                <a:cs typeface="Arial"/>
              </a:rPr>
              <a:t>7. Доход от полной аренды зала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8.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Оплата участия в проектах</a:t>
            </a:r>
            <a:endParaRPr lang="ru-RU" sz="1400" dirty="0">
              <a:latin typeface="Times New Roman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>
                <a:latin typeface="Times New Roman"/>
              </a:rPr>
              <a:t>1.Группа в </a:t>
            </a:r>
            <a:r>
              <a:rPr lang="ru-RU" sz="1200" err="1">
                <a:latin typeface="Times New Roman"/>
              </a:rPr>
              <a:t>Vk</a:t>
            </a:r>
            <a:r>
              <a:rPr lang="ru-RU" sz="1200">
                <a:latin typeface="Times New Roman"/>
              </a:rPr>
              <a:t>, </a:t>
            </a:r>
            <a:r>
              <a:rPr lang="ru-RU" sz="1200" err="1">
                <a:latin typeface="Times New Roman"/>
              </a:rPr>
              <a:t>Telegram</a:t>
            </a:r>
            <a:endParaRPr lang="ru-RU" sz="1200">
              <a:latin typeface="Times New Roman"/>
            </a:endParaRPr>
          </a:p>
          <a:p>
            <a:r>
              <a:rPr lang="ru-RU" sz="1200">
                <a:latin typeface="Times New Roman"/>
              </a:rPr>
              <a:t>2.Интернет ресурсы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417753"/>
            <a:ext cx="1978912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  <a:cs typeface="Arial"/>
              </a:rPr>
              <a:t>1</a:t>
            </a:r>
            <a:r>
              <a:rPr lang="ru-RU" sz="1200" i="1" dirty="0">
                <a:solidFill>
                  <a:schemeClr val="bg1"/>
                </a:solidFill>
                <a:latin typeface="Times New Roman"/>
                <a:cs typeface="Arial"/>
              </a:rPr>
              <a:t>.</a:t>
            </a:r>
            <a:r>
              <a:rPr lang="ru-RU" sz="1200" dirty="0">
                <a:latin typeface="Times New Roman"/>
                <a:cs typeface="Arial"/>
              </a:rPr>
              <a:t>1.Предоставление доступа к игровым ресурсам VR, разработка  и апробация инновационных проектов с использованием технологий </a:t>
            </a:r>
            <a:r>
              <a:rPr lang="ru-RU" sz="1200" dirty="0" err="1">
                <a:latin typeface="Times New Roman"/>
                <a:cs typeface="Arial"/>
              </a:rPr>
              <a:t>блокчейн</a:t>
            </a:r>
            <a:r>
              <a:rPr lang="ru-RU" sz="1200" dirty="0">
                <a:latin typeface="Times New Roman"/>
                <a:cs typeface="Arial"/>
              </a:rPr>
              <a:t> и ИИ</a:t>
            </a:r>
            <a:r>
              <a:rPr lang="ru-RU" sz="1200" dirty="0">
                <a:cs typeface="Arial"/>
              </a:rPr>
              <a:t> .</a:t>
            </a:r>
            <a:endParaRPr lang="ru-RU" sz="1200" dirty="0">
              <a:solidFill>
                <a:srgbClr val="FF0000"/>
              </a:solidFill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90102" y="1366744"/>
            <a:ext cx="1871960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200" dirty="0">
                <a:latin typeface="Times New Roman"/>
              </a:rPr>
              <a:t>1.Valve (</a:t>
            </a:r>
            <a:r>
              <a:rPr lang="ru-RU" sz="1200" dirty="0">
                <a:latin typeface="Times New Roman"/>
                <a:cs typeface="Arial"/>
              </a:rPr>
              <a:t>интернет магазин игр)</a:t>
            </a:r>
          </a:p>
          <a:p>
            <a:r>
              <a:rPr lang="ru-RU" sz="1200" dirty="0">
                <a:latin typeface="Times New Roman"/>
              </a:rPr>
              <a:t>2.Sony (</a:t>
            </a:r>
            <a:r>
              <a:rPr lang="ru-RU" sz="1200" dirty="0">
                <a:latin typeface="Times New Roman"/>
                <a:cs typeface="Arial"/>
              </a:rPr>
              <a:t>интернет магазин игр)</a:t>
            </a:r>
          </a:p>
          <a:p>
            <a:r>
              <a:rPr lang="ru-RU" sz="1200" dirty="0">
                <a:latin typeface="Times New Roman"/>
              </a:rPr>
              <a:t>3.Microsoft(интернет магазин игр)</a:t>
            </a:r>
          </a:p>
          <a:p>
            <a:r>
              <a:rPr lang="ru-RU" sz="1200" dirty="0">
                <a:latin typeface="Times New Roman"/>
              </a:rPr>
              <a:t>4.Merlion (</a:t>
            </a:r>
            <a:r>
              <a:rPr lang="ru-RU" sz="1200" dirty="0">
                <a:latin typeface="Times New Roman"/>
                <a:cs typeface="Arial"/>
              </a:rPr>
              <a:t>комплектующие)</a:t>
            </a:r>
          </a:p>
          <a:p>
            <a:r>
              <a:rPr lang="ru-RU" sz="1200" dirty="0">
                <a:latin typeface="Times New Roman"/>
                <a:cs typeface="Arial"/>
              </a:rPr>
              <a:t>5.Айтион (комплектующи</a:t>
            </a:r>
            <a:r>
              <a:rPr lang="ru-RU" sz="1200" dirty="0">
                <a:cs typeface="Arial"/>
              </a:rPr>
              <a:t>е</a:t>
            </a:r>
            <a:r>
              <a:rPr lang="ru-RU" sz="1400" dirty="0">
                <a:cs typeface="Arial"/>
              </a:rPr>
              <a:t>)</a:t>
            </a:r>
          </a:p>
          <a:p>
            <a:endParaRPr lang="ru-RU" sz="14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333533"/>
            <a:ext cx="4955030" cy="646331"/>
          </a:xfrm>
          <a:prstGeom prst="rect">
            <a:avLst/>
          </a:prstGeom>
          <a:noFill/>
        </p:spPr>
        <p:txBody>
          <a:bodyPr wrap="square" lIns="0" tIns="0" rIns="0" bIns="0" numCol="2" rtlCol="0" anchor="t">
            <a:spAutoFit/>
          </a:bodyPr>
          <a:lstStyle/>
          <a:p>
            <a:r>
              <a:rPr lang="ru-RU" sz="1400" dirty="0"/>
              <a:t>1</a:t>
            </a:r>
            <a:r>
              <a:rPr lang="ru-RU" sz="1400" dirty="0">
                <a:latin typeface="Times New Roman"/>
              </a:rPr>
              <a:t>. Амортизация оборудования для VR клуба (Игровые консоли , компьютеры).</a:t>
            </a:r>
          </a:p>
          <a:p>
            <a:r>
              <a:rPr lang="ru-RU" sz="1400" dirty="0">
                <a:latin typeface="Times New Roman"/>
              </a:rPr>
              <a:t>2. Оплата заработной платы</a:t>
            </a:r>
          </a:p>
          <a:p>
            <a:r>
              <a:rPr lang="ru-RU" sz="1400" dirty="0">
                <a:latin typeface="Times New Roman"/>
              </a:rPr>
              <a:t> персонала</a:t>
            </a:r>
          </a:p>
          <a:p>
            <a:r>
              <a:rPr lang="ru-RU" sz="1400" dirty="0">
                <a:latin typeface="Times New Roman"/>
              </a:rPr>
              <a:t>3. Налоги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Times New Roman"/>
                <a:ea typeface="MS Gothic"/>
                <a:cs typeface="Times New Roman"/>
              </a:rPr>
              <a:t>Процесс оказания услуги</a:t>
            </a:r>
            <a:endParaRPr lang="ru-RU" sz="4000" dirty="0">
              <a:solidFill>
                <a:srgbClr val="000000"/>
              </a:solidFill>
              <a:latin typeface="Times New Roman"/>
              <a:ea typeface="MS Gothic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1D5D93-877D-C9F3-E555-A6CFBF260C47}"/>
              </a:ext>
            </a:extLst>
          </p:cNvPr>
          <p:cNvSpPr txBox="1"/>
          <p:nvPr/>
        </p:nvSpPr>
        <p:spPr>
          <a:xfrm>
            <a:off x="686450" y="1475453"/>
            <a:ext cx="9816279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 New Roman"/>
              </a:rPr>
              <a:t>1. </a:t>
            </a:r>
            <a:r>
              <a:rPr lang="en-US" dirty="0" err="1">
                <a:latin typeface="Times New Roman"/>
              </a:rPr>
              <a:t>Бронирование</a:t>
            </a:r>
            <a:r>
              <a:rPr lang="en-US" dirty="0">
                <a:latin typeface="Times New Roman"/>
              </a:rPr>
              <a:t> </a:t>
            </a:r>
            <a:r>
              <a:rPr lang="ru-RU" dirty="0">
                <a:latin typeface="Times New Roman"/>
              </a:rPr>
              <a:t>игрового зала для игры в VR на сайте </a:t>
            </a:r>
            <a:r>
              <a:rPr lang="en-US" dirty="0">
                <a:latin typeface="Times New Roman"/>
              </a:rPr>
              <a:t>и </a:t>
            </a:r>
            <a:r>
              <a:rPr lang="en-US" dirty="0" err="1">
                <a:latin typeface="Times New Roman"/>
              </a:rPr>
              <a:t>оплата</a:t>
            </a:r>
            <a:r>
              <a:rPr lang="ru-RU" dirty="0">
                <a:latin typeface="Times New Roman"/>
              </a:rPr>
              <a:t> игрового сеанса</a:t>
            </a:r>
            <a:endParaRPr lang="ru-RU" dirty="0">
              <a:solidFill>
                <a:srgbClr val="FF0000"/>
              </a:solidFill>
              <a:latin typeface="Times New Roman"/>
            </a:endParaRPr>
          </a:p>
          <a:p>
            <a:endParaRPr lang="en-US" dirty="0">
              <a:latin typeface="Times New Roman"/>
            </a:endParaRPr>
          </a:p>
          <a:p>
            <a:r>
              <a:rPr lang="en-US" dirty="0">
                <a:latin typeface="Times New Roman"/>
              </a:rPr>
              <a:t>2. </a:t>
            </a:r>
            <a:r>
              <a:rPr lang="en-US" dirty="0" err="1">
                <a:latin typeface="Times New Roman"/>
              </a:rPr>
              <a:t>Встреча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клиентов</a:t>
            </a:r>
            <a:r>
              <a:rPr lang="en-US" dirty="0">
                <a:latin typeface="Times New Roman"/>
              </a:rPr>
              <a:t> в </a:t>
            </a:r>
            <a:r>
              <a:rPr lang="en-US" dirty="0" err="1">
                <a:latin typeface="Times New Roman"/>
              </a:rPr>
              <a:t>нашем</a:t>
            </a:r>
            <a:r>
              <a:rPr lang="en-US" dirty="0">
                <a:latin typeface="Times New Roman"/>
              </a:rPr>
              <a:t> VR-</a:t>
            </a:r>
            <a:r>
              <a:rPr lang="en-US" dirty="0" err="1">
                <a:latin typeface="Times New Roman"/>
              </a:rPr>
              <a:t>клубе</a:t>
            </a:r>
            <a:endParaRPr lang="en-US" dirty="0">
              <a:latin typeface="Times New Roman"/>
            </a:endParaRPr>
          </a:p>
          <a:p>
            <a:endParaRPr lang="en-US" dirty="0">
              <a:latin typeface="Times New Roman"/>
            </a:endParaRPr>
          </a:p>
          <a:p>
            <a:r>
              <a:rPr lang="en-US" dirty="0">
                <a:latin typeface="Times New Roman"/>
              </a:rPr>
              <a:t>3. </a:t>
            </a:r>
            <a:r>
              <a:rPr lang="en-US" dirty="0" err="1">
                <a:latin typeface="Times New Roman"/>
              </a:rPr>
              <a:t>Подготовка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клиента</a:t>
            </a:r>
            <a:r>
              <a:rPr lang="en-US" dirty="0">
                <a:latin typeface="Times New Roman"/>
              </a:rPr>
              <a:t> к </a:t>
            </a:r>
            <a:r>
              <a:rPr lang="en-US" dirty="0" err="1">
                <a:latin typeface="Times New Roman"/>
              </a:rPr>
              <a:t>сеансу</a:t>
            </a:r>
            <a:endParaRPr lang="en-US" dirty="0">
              <a:latin typeface="Times New Roman"/>
            </a:endParaRPr>
          </a:p>
          <a:p>
            <a:endParaRPr lang="en-US" dirty="0">
              <a:latin typeface="Times New Roman"/>
            </a:endParaRPr>
          </a:p>
          <a:p>
            <a:r>
              <a:rPr lang="en-US" dirty="0">
                <a:latin typeface="Times New Roman"/>
              </a:rPr>
              <a:t>4. </a:t>
            </a:r>
            <a:r>
              <a:rPr lang="en-US" dirty="0" err="1">
                <a:latin typeface="Times New Roman"/>
              </a:rPr>
              <a:t>Игровой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процесс</a:t>
            </a:r>
            <a:r>
              <a:rPr lang="en-US" dirty="0">
                <a:latin typeface="Times New Roman"/>
              </a:rPr>
              <a:t> в VR</a:t>
            </a:r>
          </a:p>
          <a:p>
            <a:endParaRPr lang="en-US" dirty="0">
              <a:latin typeface="Times New Roman"/>
            </a:endParaRPr>
          </a:p>
          <a:p>
            <a:r>
              <a:rPr lang="en-US" dirty="0">
                <a:latin typeface="Times New Roman"/>
              </a:rPr>
              <a:t>5. </a:t>
            </a:r>
            <a:r>
              <a:rPr lang="en-US" dirty="0" err="1">
                <a:latin typeface="Times New Roman"/>
              </a:rPr>
              <a:t>Завершение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игры</a:t>
            </a:r>
            <a:r>
              <a:rPr lang="en-US" dirty="0">
                <a:latin typeface="Times New Roman"/>
              </a:rPr>
              <a:t> в VR</a:t>
            </a:r>
          </a:p>
          <a:p>
            <a:endParaRPr lang="en-US" dirty="0">
              <a:latin typeface="Times New Roman"/>
            </a:endParaRPr>
          </a:p>
          <a:p>
            <a:r>
              <a:rPr lang="en-US" dirty="0">
                <a:latin typeface="Times New Roman"/>
              </a:rPr>
              <a:t>6. </a:t>
            </a:r>
            <a:r>
              <a:rPr lang="en-US" dirty="0" err="1">
                <a:latin typeface="Times New Roman"/>
              </a:rPr>
              <a:t>Оценка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качества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услуги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от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клиента</a:t>
            </a:r>
            <a:endParaRPr lang="en-US" dirty="0">
              <a:latin typeface="Times New Roman"/>
            </a:endParaRPr>
          </a:p>
          <a:p>
            <a:endParaRPr lang="en-US" sz="1600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>
                <a:latin typeface="Times New Roman"/>
                <a:cs typeface="Times New Roman"/>
              </a:rPr>
              <a:t>Ц</a:t>
            </a:r>
            <a:r>
              <a:rPr lang="ru-RU" sz="4000">
                <a:solidFill>
                  <a:schemeClr val="tx1"/>
                </a:solidFill>
                <a:latin typeface="Times New Roman"/>
                <a:cs typeface="Times New Roman"/>
              </a:rPr>
              <a:t>ель проекта по </a:t>
            </a:r>
            <a:r>
              <a:rPr lang="en-US" sz="4000">
                <a:solidFill>
                  <a:schemeClr val="tx1"/>
                </a:solidFill>
                <a:latin typeface="Times New Roman"/>
                <a:cs typeface="Times New Roman"/>
              </a:rPr>
              <a:t>SMART</a:t>
            </a:r>
            <a:endParaRPr lang="en-US" sz="4000">
              <a:solidFill>
                <a:schemeClr val="tx1"/>
              </a:solidFill>
              <a:latin typeface="Times New Roman"/>
              <a:ea typeface="MS Gothic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96F80F-02C1-0EC1-80BF-A20B42527BAA}"/>
              </a:ext>
            </a:extLst>
          </p:cNvPr>
          <p:cNvSpPr txBox="1"/>
          <p:nvPr/>
        </p:nvSpPr>
        <p:spPr>
          <a:xfrm>
            <a:off x="693291" y="1675336"/>
            <a:ext cx="879395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  </a:t>
            </a:r>
            <a:r>
              <a:rPr lang="en-US" dirty="0">
                <a:latin typeface="Times New Roman"/>
              </a:rPr>
              <a:t> </a:t>
            </a:r>
            <a:r>
              <a:rPr lang="en-US" dirty="0" err="1">
                <a:latin typeface="Times New Roman"/>
              </a:rPr>
              <a:t>За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шесть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месяцев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создать</a:t>
            </a:r>
            <a:r>
              <a:rPr lang="en-US" dirty="0">
                <a:latin typeface="Times New Roman"/>
              </a:rPr>
              <a:t> в </a:t>
            </a:r>
            <a:r>
              <a:rPr lang="en-US" dirty="0" err="1">
                <a:latin typeface="Times New Roman"/>
              </a:rPr>
              <a:t>Ижевске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клуб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виртуальной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реальности</a:t>
            </a:r>
            <a:r>
              <a:rPr lang="en-US" dirty="0">
                <a:latin typeface="Times New Roman"/>
              </a:rPr>
              <a:t> с </a:t>
            </a:r>
            <a:r>
              <a:rPr lang="en-US" dirty="0" err="1">
                <a:latin typeface="Times New Roman"/>
              </a:rPr>
              <a:t>передовыми</a:t>
            </a:r>
            <a:r>
              <a:rPr lang="en-US" dirty="0">
                <a:latin typeface="Times New Roman"/>
              </a:rPr>
              <a:t> </a:t>
            </a:r>
            <a:r>
              <a:rPr lang="en-US" dirty="0" err="1">
                <a:latin typeface="Times New Roman"/>
              </a:rPr>
              <a:t>игровыми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девайсами</a:t>
            </a:r>
            <a:r>
              <a:rPr lang="en-US" dirty="0">
                <a:latin typeface="Times New Roman"/>
              </a:rPr>
              <a:t> и </a:t>
            </a:r>
            <a:r>
              <a:rPr lang="en-US" dirty="0" err="1">
                <a:latin typeface="Times New Roman"/>
              </a:rPr>
              <a:t>новейшими</a:t>
            </a:r>
            <a:r>
              <a:rPr lang="en-US" dirty="0">
                <a:latin typeface="Times New Roman"/>
              </a:rPr>
              <a:t> </a:t>
            </a:r>
            <a:r>
              <a:rPr lang="en-US" dirty="0" err="1">
                <a:latin typeface="Times New Roman"/>
              </a:rPr>
              <a:t>интерактивными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медиа</a:t>
            </a:r>
            <a:r>
              <a:rPr lang="en-US" dirty="0">
                <a:latin typeface="Times New Roman"/>
              </a:rPr>
              <a:t>, </a:t>
            </a:r>
            <a:r>
              <a:rPr lang="en-US" dirty="0" err="1">
                <a:latin typeface="Times New Roman"/>
              </a:rPr>
              <a:t>суммарная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площадь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которого</a:t>
            </a:r>
            <a:r>
              <a:rPr lang="en-US" dirty="0">
                <a:latin typeface="Times New Roman"/>
              </a:rPr>
              <a:t> </a:t>
            </a:r>
            <a:r>
              <a:rPr lang="en-US" dirty="0" err="1">
                <a:latin typeface="Times New Roman"/>
              </a:rPr>
              <a:t>будет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состовлять</a:t>
            </a:r>
            <a:r>
              <a:rPr lang="en-US" dirty="0">
                <a:latin typeface="Times New Roman"/>
              </a:rPr>
              <a:t> </a:t>
            </a:r>
            <a:r>
              <a:rPr lang="ru-RU" dirty="0">
                <a:latin typeface="Times New Roman"/>
              </a:rPr>
              <a:t>50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квадратных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метров</a:t>
            </a:r>
            <a:r>
              <a:rPr lang="en-US" dirty="0">
                <a:latin typeface="Times New Roman"/>
              </a:rPr>
              <a:t> и </a:t>
            </a:r>
            <a:r>
              <a:rPr lang="ru-RU" dirty="0">
                <a:latin typeface="Times New Roman"/>
              </a:rPr>
              <a:t>получать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ежемесячную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прибыль</a:t>
            </a:r>
            <a:r>
              <a:rPr lang="en-US" dirty="0">
                <a:latin typeface="Times New Roman"/>
              </a:rPr>
              <a:t> в </a:t>
            </a:r>
            <a:r>
              <a:rPr lang="en-US" dirty="0" err="1">
                <a:latin typeface="Times New Roman"/>
              </a:rPr>
              <a:t>размере</a:t>
            </a:r>
            <a:r>
              <a:rPr lang="en-US" dirty="0">
                <a:latin typeface="Times New Roman"/>
              </a:rPr>
              <a:t> 90 </a:t>
            </a:r>
            <a:r>
              <a:rPr lang="en-US" dirty="0" err="1">
                <a:latin typeface="Times New Roman"/>
              </a:rPr>
              <a:t>тыс</a:t>
            </a:r>
            <a:r>
              <a:rPr lang="ru-RU" dirty="0">
                <a:latin typeface="Times New Roman"/>
              </a:rPr>
              <a:t>.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>
                <a:latin typeface="Times New Roman"/>
              </a:rPr>
              <a:t>руб</a:t>
            </a:r>
            <a:r>
              <a:rPr lang="ru-RU" dirty="0">
                <a:latin typeface="Times New Roman"/>
              </a:rPr>
              <a:t>.</a:t>
            </a:r>
            <a:endParaRPr lang="en-US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-259859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/>
                <a:cs typeface="Times New Roman"/>
              </a:rPr>
              <a:t>Стартовые инвестиции</a:t>
            </a:r>
            <a:endParaRPr sz="4000" dirty="0">
              <a:latin typeface="Times New Roman"/>
              <a:ea typeface="MS Gothic"/>
              <a:cs typeface="Times New Roman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FD2A962-7C23-3CA6-10F1-ACAB1F049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901163"/>
              </p:ext>
            </p:extLst>
          </p:nvPr>
        </p:nvGraphicFramePr>
        <p:xfrm>
          <a:off x="56538" y="531731"/>
          <a:ext cx="10055804" cy="4998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767">
                  <a:extLst>
                    <a:ext uri="{9D8B030D-6E8A-4147-A177-3AD203B41FA5}">
                      <a16:colId xmlns:a16="http://schemas.microsoft.com/office/drawing/2014/main" val="2923545780"/>
                    </a:ext>
                  </a:extLst>
                </a:gridCol>
                <a:gridCol w="4070350">
                  <a:extLst>
                    <a:ext uri="{9D8B030D-6E8A-4147-A177-3AD203B41FA5}">
                      <a16:colId xmlns:a16="http://schemas.microsoft.com/office/drawing/2014/main" val="45856505"/>
                    </a:ext>
                  </a:extLst>
                </a:gridCol>
                <a:gridCol w="943670">
                  <a:extLst>
                    <a:ext uri="{9D8B030D-6E8A-4147-A177-3AD203B41FA5}">
                      <a16:colId xmlns:a16="http://schemas.microsoft.com/office/drawing/2014/main" val="1749253310"/>
                    </a:ext>
                  </a:extLst>
                </a:gridCol>
                <a:gridCol w="1576638">
                  <a:extLst>
                    <a:ext uri="{9D8B030D-6E8A-4147-A177-3AD203B41FA5}">
                      <a16:colId xmlns:a16="http://schemas.microsoft.com/office/drawing/2014/main" val="916473331"/>
                    </a:ext>
                  </a:extLst>
                </a:gridCol>
                <a:gridCol w="3030379">
                  <a:extLst>
                    <a:ext uri="{9D8B030D-6E8A-4147-A177-3AD203B41FA5}">
                      <a16:colId xmlns:a16="http://schemas.microsoft.com/office/drawing/2014/main" val="2437434262"/>
                    </a:ext>
                  </a:extLst>
                </a:gridCol>
              </a:tblGrid>
              <a:tr h="1033337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№​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Статья затрат​</a:t>
                      </a:r>
                      <a:endParaRPr lang="ru-RU" b="1" i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Кол-во​</a:t>
                      </a:r>
                      <a:endParaRPr lang="ru-RU" b="1" i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Сумма​</a:t>
                      </a:r>
                      <a:endParaRPr lang="ru-RU" b="1" i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Источники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59372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1​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Ремонт помещения​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1​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400 000 р.​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737847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Коплектующие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для сборки ПК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10​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500 000 р.​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Грант, собственные ресурсы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9199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Система </a:t>
                      </a:r>
                      <a:r>
                        <a:rPr lang="af-ZA" sz="1800">
                          <a:effectLst/>
                          <a:latin typeface="Times New Roman"/>
                        </a:rPr>
                        <a:t>VR </a:t>
                      </a:r>
                      <a:r>
                        <a:rPr lang="ru-RU" sz="1800">
                          <a:effectLst/>
                          <a:latin typeface="Times New Roman"/>
                        </a:rPr>
                        <a:t>трекинга </a:t>
                      </a:r>
                      <a:r>
                        <a:rPr lang="af-ZA" sz="1800" err="1">
                          <a:effectLst/>
                          <a:latin typeface="Times New Roman"/>
                        </a:rPr>
                        <a:t>Vive</a:t>
                      </a:r>
                      <a:r>
                        <a:rPr lang="af-ZA" sz="1800">
                          <a:effectLst/>
                          <a:latin typeface="Times New Roman"/>
                        </a:rPr>
                        <a:t>​</a:t>
                      </a:r>
                      <a:endParaRPr lang="af-ZA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  <a:latin typeface="Times New Roman"/>
                        </a:rPr>
                        <a:t>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120 000 р.​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Собственные средства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815672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Игровые кресла​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10​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50 000 р.​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81426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Звуковое оборудование​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10​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50  000 р.​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98579"/>
                  </a:ext>
                </a:extLst>
              </a:tr>
              <a:tr h="489962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Игровые консоли </a:t>
                      </a:r>
                      <a:r>
                        <a:rPr lang="af-ZA" sz="1800" err="1">
                          <a:effectLst/>
                          <a:latin typeface="Times New Roman"/>
                        </a:rPr>
                        <a:t>PlayStation</a:t>
                      </a:r>
                      <a:r>
                        <a:rPr lang="af-ZA" sz="1800">
                          <a:effectLst/>
                          <a:latin typeface="Times New Roman"/>
                        </a:rPr>
                        <a:t>, Xbox​</a:t>
                      </a:r>
                      <a:endParaRPr lang="af-ZA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5​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100 000 р.​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729332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Виртуальные очки </a:t>
                      </a:r>
                      <a:r>
                        <a:rPr lang="en-US" sz="1800">
                          <a:effectLst/>
                          <a:latin typeface="Times New Roman"/>
                        </a:rPr>
                        <a:t>Oculus Rift​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10​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300 000 р.​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57298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Прочее (холодильник для напитков, запасные детали для ремонта техники, оборудования)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-​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50 000 р.​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Грант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77731"/>
                  </a:ext>
                </a:extLst>
              </a:tr>
              <a:tr h="281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Итого​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-​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dirty="0">
                          <a:effectLst/>
                          <a:latin typeface="Times New Roman"/>
                        </a:rPr>
                        <a:t>1 570 000 р.​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800" dirty="0">
                          <a:effectLst/>
                          <a:latin typeface="Times New Roman"/>
                        </a:rPr>
                        <a:t>​</a:t>
                      </a:r>
                      <a:endParaRPr lang="ru-RU" sz="1800" b="0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0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>
                <a:latin typeface="Times New Roman"/>
                <a:cs typeface="Times New Roman"/>
              </a:rPr>
              <a:t>Организационный план</a:t>
            </a:r>
            <a:endParaRPr sz="4000">
              <a:latin typeface="Times New Roman"/>
              <a:ea typeface="MS Gothic"/>
              <a:cs typeface="Times New Roman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95189" y="1269614"/>
            <a:ext cx="8890243" cy="3736901"/>
          </a:xfrm>
          <a:prstGeom prst="rect">
            <a:avLst/>
          </a:prstGeom>
        </p:spPr>
        <p:txBody>
          <a:bodyPr lIns="0" tIns="0" rIns="0" bIns="0" anchor="t">
            <a:normAutofit fontScale="63500" lnSpcReduction="20000"/>
          </a:bodyPr>
          <a:lstStyle/>
          <a:p>
            <a:r>
              <a:rPr lang="ru-RU" sz="3200" dirty="0">
                <a:latin typeface="Times New Roman"/>
                <a:ea typeface="+mn-lt"/>
                <a:cs typeface="+mn-lt"/>
              </a:rPr>
              <a:t>Общество с ограниченной ответственностью (ООО) </a:t>
            </a:r>
            <a:endParaRPr lang="ru-RU" dirty="0">
              <a:latin typeface="Times New Roman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latin typeface="Times New Roman"/>
              <a:ea typeface="MS Gothic" pitchFamily="49" charset="-128"/>
            </a:endParaRPr>
          </a:p>
          <a:p>
            <a:r>
              <a:rPr lang="ru-RU" sz="3200" dirty="0">
                <a:latin typeface="Times New Roman"/>
                <a:ea typeface="+mn-lt"/>
                <a:cs typeface="+mn-lt"/>
              </a:rPr>
              <a:t>Упрощенная система налогообложения (УСН) – это один из налоговых режимов, который подразумевает особый порядок уплаты налогов и ориентирован на представителей малого и среднего бизнеса.</a:t>
            </a:r>
            <a:endParaRPr lang="ru-RU" dirty="0">
              <a:latin typeface="Times New Roman"/>
              <a:ea typeface="+mn-lt"/>
              <a:cs typeface="+mn-lt"/>
            </a:endParaRPr>
          </a:p>
          <a:p>
            <a:pPr>
              <a:buFontTx/>
              <a:buNone/>
            </a:pPr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r>
              <a:rPr lang="ru-RU" sz="3200" dirty="0">
                <a:latin typeface="Times New Roman"/>
                <a:ea typeface="MS Gothic"/>
                <a:cs typeface="Arial"/>
              </a:rPr>
              <a:t>Сумма налога = ставка налога * налоговая база </a:t>
            </a:r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r>
              <a:rPr lang="ru-RU" sz="3200" dirty="0">
                <a:latin typeface="Times New Roman"/>
                <a:ea typeface="MS Gothic"/>
                <a:cs typeface="Arial"/>
              </a:rPr>
              <a:t>В нашем случае в качестве налоговой базы будет выступать разница доходов и расходов, а ставка налога будет составлять 5% (в УР).</a:t>
            </a:r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r>
              <a:rPr lang="ru-RU" sz="3200" dirty="0">
                <a:latin typeface="Times New Roman"/>
                <a:ea typeface="MS Gothic"/>
                <a:cs typeface="Arial"/>
              </a:rPr>
              <a:t>Тогда сумма налогов в нашем случае будет рассчитываться как:</a:t>
            </a:r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r>
              <a:rPr lang="ru-RU" sz="3200" dirty="0">
                <a:latin typeface="Times New Roman"/>
                <a:ea typeface="MS Gothic"/>
                <a:cs typeface="Arial"/>
              </a:rPr>
              <a:t>Сумма налога = 5% * (Доходы - Расходы)</a:t>
            </a:r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  <a:p>
            <a:endParaRPr lang="ru-RU" sz="3200" dirty="0">
              <a:latin typeface="Times New Roman"/>
              <a:ea typeface="MS Gothic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499730"/>
          </a:xfrm>
        </p:spPr>
        <p:txBody>
          <a:bodyPr lIns="720000"/>
          <a:lstStyle/>
          <a:p>
            <a:r>
              <a:rPr lang="ru-RU" sz="3200" dirty="0">
                <a:latin typeface="Times New Roman"/>
                <a:cs typeface="Times New Roman"/>
              </a:rPr>
              <a:t>Финансовый план</a:t>
            </a:r>
            <a:endParaRPr sz="3200" dirty="0">
              <a:latin typeface="Times New Roman"/>
              <a:ea typeface="MS Gothic"/>
              <a:cs typeface="Times New Roman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002673"/>
              </p:ext>
            </p:extLst>
          </p:nvPr>
        </p:nvGraphicFramePr>
        <p:xfrm>
          <a:off x="159557" y="457199"/>
          <a:ext cx="9921068" cy="5058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611721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871903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407517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48011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88045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8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88564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426474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83430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71784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447602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428646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8126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438125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89348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2197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Статья</a:t>
                      </a:r>
                      <a:endParaRPr lang="ru-RU" sz="14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endParaRPr lang="ru-RU">
                        <a:latin typeface="Times New Roman"/>
                      </a:endParaRPr>
                    </a:p>
                  </a:txBody>
                  <a:tcPr marL="2902" marR="2902" marT="2902" marB="0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Месяц (за 1 год/либо до срока окупаемости)</a:t>
                      </a:r>
                      <a:endParaRPr lang="ru-RU" sz="14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ИТОГО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19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effectLst/>
                          <a:latin typeface="Times New Roman"/>
                        </a:rPr>
                        <a:t>1</a:t>
                      </a:r>
                      <a:endParaRPr lang="ru-RU"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18477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/>
                        </a:rPr>
                        <a:t>БЮДЖЕТ ОПЕРАЦИОННОЙ ДЕЯТЕЛЬНОСТИ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70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  <a:latin typeface="Times New Roman"/>
                        </a:rPr>
                        <a:t>ДОХОДЫ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70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  <a:latin typeface="Times New Roman"/>
                        </a:rPr>
                        <a:t>РАСХОДЫ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2496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70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2.1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>
                          <a:effectLst/>
                          <a:latin typeface="Times New Roman"/>
                        </a:rPr>
                        <a:t>Постоянные расходы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370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2.1.1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Аренда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370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2.2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>
                          <a:effectLst/>
                          <a:latin typeface="Times New Roman"/>
                        </a:rPr>
                        <a:t>Переменные расходы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0676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2.2.1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Зарплата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498768"/>
                  </a:ext>
                </a:extLst>
              </a:tr>
              <a:tr h="370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2.2.2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Страховой взнос 30%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</a:t>
                      </a:r>
                      <a:r>
                        <a:rPr lang="ru-RU" sz="1400" b="0" i="0" u="none" strike="noStrike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руб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116615"/>
                  </a:ext>
                </a:extLst>
              </a:tr>
              <a:tr h="21532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2.2.3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Оплата электроэнергии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953317"/>
                  </a:ext>
                </a:extLst>
              </a:tr>
              <a:tr h="4369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  <a:latin typeface="Times New Roman"/>
                        </a:rPr>
                        <a:t>ПРИБЫЛЬ ДО НАЛОГООБЛОЖЕНИ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32283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  <a:latin typeface="Times New Roman"/>
                        </a:rPr>
                        <a:t>НАЛОГИ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1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  <a:latin typeface="Times New Roman"/>
                        </a:rPr>
                        <a:t>ЧИСТАЯ ПРИБЫЛЬ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  <a:endParaRPr lang="ru-RU" dirty="0"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  <a:endParaRPr lang="ru-RU" dirty="0"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3096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18477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55094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Стартовые инвестиции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1570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1570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>
                <a:latin typeface="Times New Roman"/>
                <a:ea typeface="MS Gothic"/>
                <a:cs typeface="Times New Roman"/>
              </a:rPr>
              <a:t>Экономика проекта</a:t>
            </a:r>
            <a:br>
              <a:rPr lang="ru-RU" sz="4000">
                <a:latin typeface="Times New Roman"/>
                <a:ea typeface="MS Gothic"/>
                <a:cs typeface="Times New Roman"/>
              </a:rPr>
            </a:br>
            <a:br>
              <a:rPr lang="ru-RU" sz="4000">
                <a:latin typeface="Times New Roman"/>
                <a:ea typeface="MS Gothic"/>
                <a:cs typeface="Times New Roman"/>
              </a:rPr>
            </a:br>
            <a:r>
              <a:rPr lang="en-US" sz="1400" i="1">
                <a:solidFill>
                  <a:schemeClr val="bg1">
                    <a:lumMod val="50000"/>
                  </a:schemeClr>
                </a:solidFill>
                <a:latin typeface="Times New Roman"/>
                <a:ea typeface="MS Gothic"/>
                <a:cs typeface="Times New Roman"/>
              </a:rPr>
              <a:t>( </a:t>
            </a:r>
            <a:r>
              <a:rPr lang="ru-RU" sz="1400" i="1">
                <a:solidFill>
                  <a:schemeClr val="bg1">
                    <a:lumMod val="50000"/>
                  </a:schemeClr>
                </a:solidFill>
                <a:latin typeface="Times New Roman"/>
                <a:ea typeface="MS Gothic"/>
                <a:cs typeface="Times New Roman"/>
              </a:rPr>
              <a:t>Указать показатели за период окупаемости стартовых инвестиций, но нем менее 1 год</a:t>
            </a:r>
            <a:r>
              <a:rPr lang="ru-RU" sz="1400" i="1">
                <a:solidFill>
                  <a:schemeClr val="bg1">
                    <a:lumMod val="50000"/>
                  </a:schemeClr>
                </a:solidFill>
                <a:ea typeface="MS Gothic"/>
              </a:rPr>
              <a:t>)</a:t>
            </a:r>
            <a:endParaRPr sz="1400" i="1">
              <a:solidFill>
                <a:schemeClr val="bg1">
                  <a:lumMod val="50000"/>
                </a:schemeClr>
              </a:solidFill>
              <a:ea typeface="MS Gothic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834109"/>
              </p:ext>
            </p:extLst>
          </p:nvPr>
        </p:nvGraphicFramePr>
        <p:xfrm>
          <a:off x="269280" y="1410432"/>
          <a:ext cx="9721076" cy="3912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1316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65325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7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  <a:latin typeface="Times New Roman"/>
                        </a:rPr>
                        <a:t>Показатель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err="1">
                          <a:effectLst/>
                          <a:latin typeface="Times New Roman"/>
                        </a:rPr>
                        <a:t>Ед.изм</a:t>
                      </a:r>
                      <a:r>
                        <a:rPr lang="ru-RU" sz="1400" b="1" u="none" strike="noStrike">
                          <a:effectLst/>
                          <a:latin typeface="Times New Roman"/>
                        </a:rPr>
                        <a:t>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  <a:latin typeface="Times New Roman"/>
                        </a:rPr>
                        <a:t>ИТОГО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Доходы от операционной деятельности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5760000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Расходы от операционной деятельности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2496000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Times New Roman"/>
                        </a:rPr>
                        <a:t>Прибыль (после налогообложения)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3096000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32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Точка безубыточности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895522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 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Стартовые инвестиции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1 570 000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Рентабельность стартовых инвестиций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>
                <a:latin typeface="Times New Roman"/>
                <a:ea typeface="MS Gothic"/>
                <a:cs typeface="Times New Roman"/>
              </a:rPr>
              <a:t>План реализации проекта</a:t>
            </a:r>
            <a:endParaRPr sz="4000">
              <a:latin typeface="Times New Roman"/>
              <a:ea typeface="MS Gothic"/>
              <a:cs typeface="Times New Roman"/>
            </a:endParaRPr>
          </a:p>
        </p:txBody>
      </p:sp>
      <p:pic>
        <p:nvPicPr>
          <p:cNvPr id="3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D0AE2A59-259D-7086-1070-40106A502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35" y="1508123"/>
            <a:ext cx="7793876" cy="377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>
                <a:latin typeface="Times New Roman"/>
                <a:ea typeface="MS Gothic"/>
                <a:cs typeface="Times New Roman"/>
              </a:rPr>
              <a:t>Координаты команды проекта</a:t>
            </a:r>
            <a:endParaRPr sz="4000">
              <a:latin typeface="Times New Roman"/>
              <a:ea typeface="MS Gothic"/>
              <a:cs typeface="Times New Roman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latin typeface="Times New Roman"/>
              </a:rPr>
              <a:t>Лебедев Илья, 89124605957, 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latin typeface="Times New Roman"/>
                <a:ea typeface="+mn-lt"/>
                <a:cs typeface="+mn-lt"/>
              </a:rPr>
              <a:t>Krepsh0077@gmail.  </a:t>
            </a:r>
            <a:r>
              <a:rPr lang="ru-RU" sz="1400" b="1" dirty="0" err="1">
                <a:latin typeface="Times New Roman"/>
                <a:ea typeface="+mn-lt"/>
                <a:cs typeface="+mn-lt"/>
              </a:rPr>
              <a:t>com</a:t>
            </a:r>
            <a:r>
              <a:rPr lang="ru-RU" sz="1400" b="1" dirty="0">
                <a:latin typeface="Times New Roman"/>
              </a:rPr>
              <a:t>, </a:t>
            </a:r>
            <a:endParaRPr lang="ru-RU" b="1" dirty="0">
              <a:latin typeface="Times New Roman"/>
            </a:endParaRPr>
          </a:p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"/>
                <a:ea typeface="+mn-lt"/>
                <a:cs typeface="+mn-lt"/>
              </a:rPr>
              <a:t>https://vk.com/parzival2003</a:t>
            </a:r>
            <a:endParaRPr lang="ru-RU" sz="1400" b="1" dirty="0">
              <a:latin typeface="Times New Roman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latin typeface="Times New Roman"/>
              </a:rPr>
              <a:t>Чураев Никита, 89508178732, 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latin typeface="Times New Roman"/>
              </a:rPr>
              <a:t>Nikitacuraev8@gmail. </a:t>
            </a:r>
            <a:r>
              <a:rPr lang="ru-RU" sz="1400" b="1" dirty="0" err="1">
                <a:latin typeface="Times New Roman"/>
              </a:rPr>
              <a:t>com</a:t>
            </a:r>
            <a:r>
              <a:rPr lang="ru-RU" sz="1400" b="1" dirty="0">
                <a:latin typeface="Times New Roman"/>
              </a:rPr>
              <a:t>, </a:t>
            </a:r>
          </a:p>
          <a:p>
            <a:pPr algn="ctr">
              <a:spcBef>
                <a:spcPct val="20000"/>
              </a:spcBef>
            </a:pPr>
            <a:r>
              <a:rPr lang="ru-RU" sz="1400" b="1" dirty="0">
                <a:latin typeface="Times New Roman"/>
                <a:ea typeface="+mn-lt"/>
                <a:cs typeface="+mn-lt"/>
              </a:rPr>
              <a:t>https://vk.com/nnkkttt23</a:t>
            </a:r>
            <a:endParaRPr lang="ru-RU" sz="1400" b="1" dirty="0">
              <a:latin typeface="Times New Roman"/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01358" y="3249541"/>
            <a:ext cx="2215712" cy="226296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err="1">
                <a:latin typeface="Times New Roman"/>
              </a:rPr>
              <a:t>Черыгов</a:t>
            </a:r>
            <a:r>
              <a:rPr lang="ru-RU" sz="1400" b="1" dirty="0">
                <a:latin typeface="Times New Roman"/>
              </a:rPr>
              <a:t> Никита 89120540364, 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latin typeface="Times New Roman"/>
              </a:rPr>
              <a:t>n.cherygov2004@gmail.com, 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latin typeface="Times New Roman"/>
                <a:ea typeface="+mn-lt"/>
                <a:cs typeface="+mn-lt"/>
              </a:rPr>
              <a:t>https://vk.com/kek_17</a:t>
            </a:r>
            <a:endParaRPr lang="ru-RU" b="1" dirty="0">
              <a:latin typeface="Times New Roman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latin typeface="Times New Roman"/>
              <a:cs typeface="+mn-cs"/>
            </a:endParaRPr>
          </a:p>
        </p:txBody>
      </p:sp>
      <p:pic>
        <p:nvPicPr>
          <p:cNvPr id="2" name="Рисунок 2" descr="Изображение выглядит как человек, стена, в помещении, сорочка&#10;&#10;Автоматически созданное описание">
            <a:extLst>
              <a:ext uri="{FF2B5EF4-FFF2-40B4-BE49-F238E27FC236}">
                <a16:creationId xmlns:a16="http://schemas.microsoft.com/office/drawing/2014/main" id="{B5AE0449-64EF-3190-5F95-D5386820A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97" y="847814"/>
            <a:ext cx="2052816" cy="2462910"/>
          </a:xfrm>
          <a:prstGeom prst="rect">
            <a:avLst/>
          </a:prstGeom>
        </p:spPr>
      </p:pic>
      <p:pic>
        <p:nvPicPr>
          <p:cNvPr id="3" name="Рисунок 10" descr="Изображение выглядит как человек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BA919FBD-C348-B8C7-06D8-C8D0B151B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828" y="849622"/>
            <a:ext cx="2743620" cy="2467955"/>
          </a:xfrm>
          <a:prstGeom prst="rect">
            <a:avLst/>
          </a:prstGeom>
        </p:spPr>
      </p:pic>
      <p:pic>
        <p:nvPicPr>
          <p:cNvPr id="11" name="Рисунок 11" descr="Изображение выглядит как человек, в помещении, мальчик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6001F943-79DE-019A-7F77-5A159FB8E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444" y="846084"/>
            <a:ext cx="2150167" cy="246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Times New Roman"/>
              </a:rPr>
              <a:t>Спасибо за внимание!</a:t>
            </a:r>
            <a:endParaRPr lang="ru-RU" sz="35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1610</Words>
  <Application>Microsoft Office PowerPoint</Application>
  <PresentationFormat>Произвольный</PresentationFormat>
  <Paragraphs>455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-apple-system</vt:lpstr>
      <vt:lpstr>Arial</vt:lpstr>
      <vt:lpstr>Futura PT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В наше время молодежь и подростки  не знают где есть виртуальные клубы  в г. Ижевск,  а так же  не знают как хорошо провести  досуг самим и  время со своим ребенком .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32</cp:revision>
  <dcterms:created xsi:type="dcterms:W3CDTF">2022-10-14T10:42:52Z</dcterms:created>
  <dcterms:modified xsi:type="dcterms:W3CDTF">2023-08-10T13:17:56Z</dcterms:modified>
  <dc:language>ru-RU</dc:language>
</cp:coreProperties>
</file>