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6" r:id="rId5"/>
    <p:sldId id="263" r:id="rId6"/>
    <p:sldId id="260" r:id="rId7"/>
    <p:sldId id="262" r:id="rId8"/>
    <p:sldId id="267" r:id="rId9"/>
    <p:sldId id="259" r:id="rId10"/>
    <p:sldId id="264" r:id="rId11"/>
    <p:sldId id="265" r:id="rId12"/>
    <p:sldId id="269" r:id="rId13"/>
    <p:sldId id="268" r:id="rId14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4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D6"/>
    <a:srgbClr val="FFB2A9"/>
    <a:srgbClr val="FF887B"/>
    <a:srgbClr val="F6F4F4"/>
    <a:srgbClr val="FF5A4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1038" y="10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Глобальный</a:t>
            </a:r>
            <a:r>
              <a:rPr lang="ru-RU" dirty="0"/>
              <a:t> </a:t>
            </a:r>
            <a:r>
              <a:rPr lang="ru-RU" sz="2400" b="0" i="0" u="none" strike="noStrike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рынок мембранных насосов</a:t>
            </a:r>
            <a:br>
              <a:rPr lang="ru-RU" sz="2400" b="0" i="0" u="none" strike="noStrike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b="0" i="0" u="none" strike="noStrike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 период с 2023 по 2030 </a:t>
            </a:r>
            <a:r>
              <a:rPr lang="ru-RU" sz="2400" b="0" i="0" u="none" strike="noStrike" kern="1200" spc="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г.г</a:t>
            </a:r>
            <a:r>
              <a:rPr lang="ru-RU" sz="2400" b="0" i="0" u="none" strike="noStrike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Лист1!$A$2:$A$11</c:f>
              <c:numCache>
                <c:formatCode>General</c:formatCode>
                <c:ptCount val="10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  <c:pt idx="9">
                  <c:v>2030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6</c:v>
                </c:pt>
                <c:pt idx="1">
                  <c:v>6.3</c:v>
                </c:pt>
                <c:pt idx="2">
                  <c:v>6.7</c:v>
                </c:pt>
                <c:pt idx="3">
                  <c:v>7</c:v>
                </c:pt>
                <c:pt idx="4">
                  <c:v>7.3</c:v>
                </c:pt>
                <c:pt idx="5">
                  <c:v>7.5</c:v>
                </c:pt>
                <c:pt idx="6">
                  <c:v>7.9</c:v>
                </c:pt>
                <c:pt idx="7">
                  <c:v>8.1</c:v>
                </c:pt>
                <c:pt idx="8">
                  <c:v>8.3000000000000007</c:v>
                </c:pt>
                <c:pt idx="9">
                  <c:v>8.8000000000000007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AF-486C-A379-EA8C633ED1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axId val="766349983"/>
        <c:axId val="766349023"/>
      </c:barChart>
      <c:catAx>
        <c:axId val="766349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6349023"/>
        <c:crosses val="autoZero"/>
        <c:auto val="1"/>
        <c:lblAlgn val="ctr"/>
        <c:lblOffset val="100"/>
        <c:noMultiLvlLbl val="0"/>
      </c:catAx>
      <c:valAx>
        <c:axId val="766349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МЛРД.</a:t>
                </a:r>
                <a:r>
                  <a:rPr lang="ru-RU" baseline="0" dirty="0"/>
                  <a:t> Долл.</a:t>
                </a:r>
                <a:endParaRPr lang="ru-RU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6349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7493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57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98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21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23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-25372"/>
            <a:ext cx="14630400" cy="828034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/>
        </p:spPr>
      </p:sp>
      <p:sp>
        <p:nvSpPr>
          <p:cNvPr id="6" name="Text 3"/>
          <p:cNvSpPr/>
          <p:nvPr/>
        </p:nvSpPr>
        <p:spPr>
          <a:xfrm>
            <a:off x="833199" y="3369469"/>
            <a:ext cx="7477601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4C7DBBA0-6DFE-6274-1451-555BC86AEBB3}"/>
              </a:ext>
            </a:extLst>
          </p:cNvPr>
          <p:cNvSpPr txBox="1"/>
          <p:nvPr/>
        </p:nvSpPr>
        <p:spPr>
          <a:xfrm>
            <a:off x="1010900" y="1499405"/>
            <a:ext cx="10185400" cy="1870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4400" b="1" spc="10" dirty="0">
                <a:solidFill>
                  <a:srgbClr val="0070C0"/>
                </a:solidFill>
                <a:latin typeface="Tahoma"/>
                <a:cs typeface="Tahoma"/>
              </a:rPr>
              <a:t>Привод для поршневых и мембранных насосов</a:t>
            </a:r>
            <a:endParaRPr lang="ru-RU" sz="4400" dirty="0">
              <a:solidFill>
                <a:srgbClr val="0070C0"/>
              </a:solidFill>
              <a:latin typeface="Inter"/>
              <a:cs typeface="Tahoma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81A932D1-2A62-C7BA-92E0-E4E9AA7A7B56}"/>
              </a:ext>
            </a:extLst>
          </p:cNvPr>
          <p:cNvSpPr txBox="1"/>
          <p:nvPr/>
        </p:nvSpPr>
        <p:spPr>
          <a:xfrm>
            <a:off x="1010900" y="5501878"/>
            <a:ext cx="8679180" cy="2439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2400" dirty="0"/>
              <a:t>Кужлев Максим Петрович</a:t>
            </a:r>
          </a:p>
          <a:p>
            <a:pPr marL="12700" marR="5080">
              <a:spcBef>
                <a:spcPts val="2545"/>
              </a:spcBef>
            </a:pPr>
            <a:r>
              <a:rPr lang="ru-RU" sz="2400" dirty="0"/>
              <a:t>+79922255651, </a:t>
            </a:r>
            <a:r>
              <a:rPr lang="en-US" sz="2400" dirty="0"/>
              <a:t>perm-ld@mail.ru</a:t>
            </a:r>
          </a:p>
          <a:p>
            <a:pPr marL="12700" marR="5080">
              <a:spcBef>
                <a:spcPts val="2545"/>
              </a:spcBef>
            </a:pPr>
            <a:r>
              <a:rPr lang="ru-RU" sz="2400" dirty="0"/>
              <a:t>ООО </a:t>
            </a:r>
            <a:r>
              <a:rPr lang="ru-RU" sz="2400" dirty="0" err="1"/>
              <a:t>Линер</a:t>
            </a:r>
            <a:r>
              <a:rPr lang="ru-RU" sz="2400" dirty="0"/>
              <a:t>, Пермь </a:t>
            </a:r>
          </a:p>
          <a:p>
            <a:pPr marL="12700" marR="5080">
              <a:spcBef>
                <a:spcPts val="2545"/>
              </a:spcBef>
            </a:pPr>
            <a:endParaRPr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3" name="Image 1" descr="preencoded.png">
            <a:extLst>
              <a:ext uri="{FF2B5EF4-FFF2-40B4-BE49-F238E27FC236}">
                <a16:creationId xmlns:a16="http://schemas.microsoft.com/office/drawing/2014/main" id="{1C363A8D-296C-9DEF-6B4E-6389F3DBB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816" y="-25372"/>
            <a:ext cx="4379204" cy="825497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F76BDA5-0185-0848-925A-1510041AC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0937" y="2412830"/>
            <a:ext cx="6611072" cy="52730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0">
            <a:extLst>
              <a:ext uri="{FF2B5EF4-FFF2-40B4-BE49-F238E27FC236}">
                <a16:creationId xmlns:a16="http://schemas.microsoft.com/office/drawing/2014/main" id="{C6BFC1F1-7155-D7BC-EFDF-C12356AAA3E3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760BF4BF-21D1-ECBE-5F5D-B463EA0DFB15}"/>
              </a:ext>
            </a:extLst>
          </p:cNvPr>
          <p:cNvSpPr txBox="1"/>
          <p:nvPr/>
        </p:nvSpPr>
        <p:spPr>
          <a:xfrm>
            <a:off x="914400" y="2357610"/>
            <a:ext cx="6707601" cy="4431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/>
              <a:t>                 Существующие типы привода обладают рядом недостатков, таких как:</a:t>
            </a:r>
          </a:p>
          <a:p>
            <a:endParaRPr lang="ru-RU" sz="2400" dirty="0"/>
          </a:p>
          <a:p>
            <a:r>
              <a:rPr lang="ru-RU" sz="2400" dirty="0"/>
              <a:t>•   малый КПД;</a:t>
            </a:r>
          </a:p>
          <a:p>
            <a:r>
              <a:rPr lang="ru-RU" sz="2400" dirty="0"/>
              <a:t>•   малый срок службы;</a:t>
            </a:r>
          </a:p>
          <a:p>
            <a:r>
              <a:rPr lang="ru-RU" sz="2400" dirty="0"/>
              <a:t>•   частые расходы на обслуживание кривошипно-шатунного механизма;</a:t>
            </a:r>
          </a:p>
          <a:p>
            <a:r>
              <a:rPr lang="ru-RU" sz="2400" dirty="0"/>
              <a:t>•   большие массогабаритные размеры компрессоров, воздушных линий и самого насоса;</a:t>
            </a:r>
          </a:p>
          <a:p>
            <a:r>
              <a:rPr lang="ru-RU" sz="2400" dirty="0"/>
              <a:t>•   лишние вибрации;</a:t>
            </a:r>
          </a:p>
          <a:p>
            <a:r>
              <a:rPr lang="ru-RU" sz="2400" dirty="0"/>
              <a:t>•   низкая точность позиционирования</a:t>
            </a:r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5734C891-6F21-233F-B7A7-CB55ED332039}"/>
              </a:ext>
            </a:extLst>
          </p:cNvPr>
          <p:cNvSpPr txBox="1"/>
          <p:nvPr/>
        </p:nvSpPr>
        <p:spPr>
          <a:xfrm>
            <a:off x="840819" y="442192"/>
            <a:ext cx="5415485" cy="869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4000" b="1" spc="254" dirty="0">
                <a:solidFill>
                  <a:srgbClr val="0070C0"/>
                </a:solidFill>
                <a:latin typeface="Tahoma"/>
                <a:cs typeface="Tahoma"/>
              </a:rPr>
              <a:t>Проблема</a:t>
            </a:r>
            <a:endParaRPr sz="4000" dirty="0">
              <a:solidFill>
                <a:srgbClr val="0070C0"/>
              </a:solidFill>
              <a:latin typeface="Inter"/>
              <a:cs typeface="Tahom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EE4D70-7FEE-2406-4BDC-8CB7961ED8C0}"/>
              </a:ext>
            </a:extLst>
          </p:cNvPr>
          <p:cNvSpPr txBox="1"/>
          <p:nvPr/>
        </p:nvSpPr>
        <p:spPr>
          <a:xfrm>
            <a:off x="8739569" y="2818086"/>
            <a:ext cx="1768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SemiBold" panose="020B0502040204020203" pitchFamily="34" charset="0"/>
              </a:rPr>
              <a:t>ПАО «Газпром»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98AF89-EC0C-7C4D-BA0E-EA3B5E68D678}"/>
              </a:ext>
            </a:extLst>
          </p:cNvPr>
          <p:cNvSpPr txBox="1"/>
          <p:nvPr/>
        </p:nvSpPr>
        <p:spPr>
          <a:xfrm>
            <a:off x="11179024" y="2818085"/>
            <a:ext cx="3226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SemiBold" panose="020B0502040204020203" pitchFamily="34" charset="0"/>
              </a:rPr>
              <a:t>ООО «НПФ «</a:t>
            </a:r>
            <a:r>
              <a:rPr lang="ru-RU" sz="2400" dirty="0" err="1">
                <a:latin typeface="Bahnschrift SemiBold" panose="020B0502040204020203" pitchFamily="34" charset="0"/>
              </a:rPr>
              <a:t>Теплоэнергопром</a:t>
            </a:r>
            <a:r>
              <a:rPr lang="ru-RU" sz="2400" dirty="0">
                <a:latin typeface="Bahnschrift SemiBold" panose="020B0502040204020203" pitchFamily="34" charset="0"/>
              </a:rPr>
              <a:t>»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A6DFDE4-A368-FF56-86FF-6F156B2DA6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80"/>
          <a:stretch/>
        </p:blipFill>
        <p:spPr>
          <a:xfrm>
            <a:off x="8292978" y="3810198"/>
            <a:ext cx="2661660" cy="374781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AD2437A-CF88-4DFC-6A1D-2F68A3E4E0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05"/>
          <a:stretch/>
        </p:blipFill>
        <p:spPr>
          <a:xfrm>
            <a:off x="11461689" y="3810198"/>
            <a:ext cx="2661660" cy="374781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FBD580A-9B7E-CE77-4229-537AE873C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0643" y="1345826"/>
            <a:ext cx="2516761" cy="134399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3F7A893-E834-16B4-72BD-01EFC9A1DF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819" y="1897134"/>
            <a:ext cx="920952" cy="9209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5D3F36E3-ADD8-B614-6CF8-F3C8D89A6DC2}"/>
              </a:ext>
            </a:extLst>
          </p:cNvPr>
          <p:cNvSpPr txBox="1"/>
          <p:nvPr/>
        </p:nvSpPr>
        <p:spPr>
          <a:xfrm>
            <a:off x="840819" y="480947"/>
            <a:ext cx="10109200" cy="869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4000" b="1" spc="5" dirty="0">
                <a:solidFill>
                  <a:srgbClr val="0070C0"/>
                </a:solidFill>
                <a:latin typeface="Tahoma"/>
                <a:cs typeface="Tahoma"/>
              </a:rPr>
              <a:t>Тизер проекта</a:t>
            </a:r>
            <a:endParaRPr sz="4000" dirty="0">
              <a:solidFill>
                <a:srgbClr val="0070C0"/>
              </a:solidFill>
              <a:latin typeface="Inter"/>
              <a:cs typeface="Tahoma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1406AC11-C4FF-8C82-8172-6168106810F4}"/>
              </a:ext>
            </a:extLst>
          </p:cNvPr>
          <p:cNvSpPr txBox="1"/>
          <p:nvPr/>
        </p:nvSpPr>
        <p:spPr>
          <a:xfrm>
            <a:off x="867209" y="1887172"/>
            <a:ext cx="7098638" cy="4928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/>
              <a:t>               Мы предлагаем решение в виде                                                                                                                                                                     </a:t>
            </a:r>
            <a:r>
              <a:rPr lang="ru-RU" sz="2400" dirty="0">
                <a:solidFill>
                  <a:srgbClr val="F6F4F4"/>
                </a:solidFill>
              </a:rPr>
              <a:t>Мы</a:t>
            </a:r>
            <a:r>
              <a:rPr lang="ru-RU" sz="2400" dirty="0">
                <a:solidFill>
                  <a:schemeClr val="bg1"/>
                </a:solidFill>
              </a:rPr>
              <a:t>   </a:t>
            </a:r>
            <a:r>
              <a:rPr lang="ru-RU" sz="2400" dirty="0"/>
              <a:t>     инновационного привода для мембранных насосов, которое позволит решить перечисленные ранее проблемы благодаря использованию технологии электрических линейных двигателей.</a:t>
            </a:r>
          </a:p>
          <a:p>
            <a:pPr>
              <a:lnSpc>
                <a:spcPct val="150000"/>
              </a:lnSpc>
            </a:pPr>
            <a:endParaRPr lang="ru-RU" sz="2400" dirty="0">
              <a:solidFill>
                <a:srgbClr val="F6F4F4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dirty="0"/>
              <a:t>Продукт решит проблемы, связанные с габаритными размерами, потерями, высокой стоимостью и регулярным обслуживанием.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9989F36-DA5D-9F71-9706-721511FD2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80" y="1831556"/>
            <a:ext cx="920952" cy="92095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87394D8-DC56-5FB9-A46F-9BABF5CF99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361" b="12907"/>
          <a:stretch/>
        </p:blipFill>
        <p:spPr>
          <a:xfrm rot="16200000">
            <a:off x="9088065" y="935181"/>
            <a:ext cx="4114800" cy="63592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5D3F36E3-ADD8-B614-6CF8-F3C8D89A6DC2}"/>
              </a:ext>
            </a:extLst>
          </p:cNvPr>
          <p:cNvSpPr txBox="1"/>
          <p:nvPr/>
        </p:nvSpPr>
        <p:spPr>
          <a:xfrm>
            <a:off x="840819" y="485402"/>
            <a:ext cx="10109200" cy="869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4000" b="1" spc="5" dirty="0">
                <a:solidFill>
                  <a:srgbClr val="0070C0"/>
                </a:solidFill>
                <a:latin typeface="Tahoma"/>
                <a:cs typeface="Tahoma"/>
              </a:rPr>
              <a:t>Решение проблемы</a:t>
            </a:r>
            <a:endParaRPr sz="4000" dirty="0">
              <a:solidFill>
                <a:srgbClr val="0070C0"/>
              </a:solidFill>
              <a:latin typeface="Inter"/>
              <a:cs typeface="Tahom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20F663-F1F5-E841-614A-B46D01614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372" y="2743311"/>
            <a:ext cx="4959144" cy="451757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AB9A2CD-16CF-029F-BE7B-0339B69CD6D9}"/>
              </a:ext>
            </a:extLst>
          </p:cNvPr>
          <p:cNvSpPr/>
          <p:nvPr/>
        </p:nvSpPr>
        <p:spPr>
          <a:xfrm>
            <a:off x="10058400" y="2970014"/>
            <a:ext cx="9144000" cy="33590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/>
              <a:t>Общие характеристики: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Длина: 100 мм;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Диаметр: 125 мм;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Рабочая частота: 1-50 Гц;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Напряжение: до 380В;</a:t>
            </a:r>
            <a:br>
              <a:rPr lang="ru-RU" sz="2400" b="1" dirty="0"/>
            </a:br>
            <a:r>
              <a:rPr lang="ru-RU" sz="2400" b="1" dirty="0"/>
              <a:t>Ток: до 30 А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AB503F6D-44BA-FFBD-2BC0-39ABABD92D2A}"/>
              </a:ext>
            </a:extLst>
          </p:cNvPr>
          <p:cNvSpPr txBox="1"/>
          <p:nvPr/>
        </p:nvSpPr>
        <p:spPr>
          <a:xfrm>
            <a:off x="4426094" y="1759343"/>
            <a:ext cx="6873767" cy="507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4180"/>
              </a:lnSpc>
            </a:pPr>
            <a:r>
              <a:rPr lang="ru-RU" sz="3200" b="1" dirty="0"/>
              <a:t>Линейный</a:t>
            </a:r>
            <a:r>
              <a:rPr lang="ru-RU" sz="3200" b="1" spc="450" dirty="0">
                <a:latin typeface="Tahoma"/>
                <a:cs typeface="Tahoma"/>
              </a:rPr>
              <a:t> </a:t>
            </a:r>
            <a:r>
              <a:rPr lang="ru-RU" sz="3200" b="1" dirty="0"/>
              <a:t>двигатель</a:t>
            </a: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93D6B7D5-B112-BFC3-C4E2-76B6E030085C}"/>
              </a:ext>
            </a:extLst>
          </p:cNvPr>
          <p:cNvSpPr txBox="1"/>
          <p:nvPr/>
        </p:nvSpPr>
        <p:spPr>
          <a:xfrm>
            <a:off x="840819" y="2523548"/>
            <a:ext cx="5284077" cy="43747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/>
              <a:t>Обеспечивает </a:t>
            </a:r>
            <a:r>
              <a:rPr lang="ru-RU" sz="2400" b="1" dirty="0"/>
              <a:t>возвратно-поступательное движение </a:t>
            </a:r>
            <a:r>
              <a:rPr lang="ru-RU" sz="2400" dirty="0"/>
              <a:t>без промежуточных компонентов, что 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в 5 раз </a:t>
            </a:r>
            <a:r>
              <a:rPr lang="ru-RU" sz="2400" dirty="0"/>
              <a:t>повышает надёжность и КПД 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до 50%</a:t>
            </a:r>
            <a:r>
              <a:rPr lang="ru-RU" sz="2400" dirty="0"/>
              <a:t>,</a:t>
            </a:r>
            <a:r>
              <a:rPr lang="ru-RU" sz="2400" b="1" dirty="0"/>
              <a:t> </a:t>
            </a:r>
            <a:r>
              <a:rPr lang="ru-RU" sz="2400" dirty="0"/>
              <a:t>имеет высокую точность позиционирования (</a:t>
            </a:r>
            <a:r>
              <a:rPr lang="ru-RU" sz="2400" b="1" dirty="0"/>
              <a:t>до 0,01 мм</a:t>
            </a:r>
            <a:r>
              <a:rPr lang="ru-RU" sz="2400" dirty="0"/>
              <a:t>), плавность хода и бесступенчатое регулирование скорости. </a:t>
            </a:r>
          </a:p>
        </p:txBody>
      </p:sp>
    </p:spTree>
    <p:extLst>
      <p:ext uri="{BB962C8B-B14F-4D97-AF65-F5344CB8AC3E}">
        <p14:creationId xmlns:p14="http://schemas.microsoft.com/office/powerpoint/2010/main" val="394960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0">
            <a:extLst>
              <a:ext uri="{FF2B5EF4-FFF2-40B4-BE49-F238E27FC236}">
                <a16:creationId xmlns:a16="http://schemas.microsoft.com/office/drawing/2014/main" id="{16589E72-C633-DF19-4274-E5034980FE85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34" name="object 3">
            <a:extLst>
              <a:ext uri="{FF2B5EF4-FFF2-40B4-BE49-F238E27FC236}">
                <a16:creationId xmlns:a16="http://schemas.microsoft.com/office/drawing/2014/main" id="{AD00002D-148B-7243-0F43-D04B180277C4}"/>
              </a:ext>
            </a:extLst>
          </p:cNvPr>
          <p:cNvSpPr txBox="1">
            <a:spLocks/>
          </p:cNvSpPr>
          <p:nvPr/>
        </p:nvSpPr>
        <p:spPr>
          <a:xfrm>
            <a:off x="1042071" y="413323"/>
            <a:ext cx="12299577" cy="999256"/>
          </a:xfrm>
          <a:prstGeom prst="rect">
            <a:avLst/>
          </a:prstGeom>
        </p:spPr>
        <p:txBody>
          <a:bodyPr vert="horz" wrap="square" lIns="0" tIns="141422" rIns="0" bIns="0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ts val="7665"/>
              </a:lnSpc>
            </a:pPr>
            <a:r>
              <a:rPr lang="ru-RU" sz="4000" b="1" spc="5" dirty="0">
                <a:solidFill>
                  <a:srgbClr val="0070C0"/>
                </a:solidFill>
                <a:latin typeface="Tahoma"/>
                <a:ea typeface="+mn-ea"/>
                <a:cs typeface="Tahoma"/>
              </a:rPr>
              <a:t>Сравнение с конкурентами</a:t>
            </a:r>
          </a:p>
        </p:txBody>
      </p:sp>
      <p:graphicFrame>
        <p:nvGraphicFramePr>
          <p:cNvPr id="35" name="Таблица 34">
            <a:extLst>
              <a:ext uri="{FF2B5EF4-FFF2-40B4-BE49-F238E27FC236}">
                <a16:creationId xmlns:a16="http://schemas.microsoft.com/office/drawing/2014/main" id="{5E8997CD-1A0C-9FA8-BE68-68E4E4336B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586796"/>
              </p:ext>
            </p:extLst>
          </p:nvPr>
        </p:nvGraphicFramePr>
        <p:xfrm>
          <a:off x="1301495" y="2050058"/>
          <a:ext cx="11780728" cy="5517056"/>
        </p:xfrm>
        <a:graphic>
          <a:graphicData uri="http://schemas.openxmlformats.org/drawingml/2006/table">
            <a:tbl>
              <a:tblPr firstRow="1" bandRow="1">
                <a:solidFill>
                  <a:srgbClr val="0070C0"/>
                </a:solidFill>
                <a:tableStyleId>{69CF1AB2-1976-4502-BF36-3FF5EA218861}</a:tableStyleId>
              </a:tblPr>
              <a:tblGrid>
                <a:gridCol w="2945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5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5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5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538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Показатели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Предлагаемый продукт линейный электрический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Конкурент №1 Пневматический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Конкурент №2 Электрический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884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КПД,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4884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Макс. Давление, (</a:t>
                      </a:r>
                      <a:r>
                        <a:rPr lang="ru-RU" sz="2000" b="0" dirty="0" err="1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м.в.ст</a:t>
                      </a:r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3104707"/>
                  </a:ext>
                </a:extLst>
              </a:tr>
              <a:tr h="62488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Наличие компрессора и </a:t>
                      </a:r>
                      <a:r>
                        <a:rPr lang="ru-RU" sz="2000" b="0" kern="1200" dirty="0" err="1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пневмолинии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Не требуется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Обязательно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Не требуется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4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Обслуживание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Редко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Регулярно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Регулярно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4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Производительность, </a:t>
                      </a:r>
                      <a:r>
                        <a:rPr lang="ru-RU" sz="2000" b="0" kern="1200" dirty="0" err="1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м.куб</a:t>
                      </a:r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/час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10-20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10-20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10-15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4199030"/>
                  </a:ext>
                </a:extLst>
              </a:tr>
              <a:tr h="624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Стоимость,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95 000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75 000 + 30 000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105 000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1563824"/>
                  </a:ext>
                </a:extLst>
              </a:tr>
              <a:tr h="624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Масса, 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 + 20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5958997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804E016-4A70-B03D-FF60-01D6F7C2B80B}"/>
              </a:ext>
            </a:extLst>
          </p:cNvPr>
          <p:cNvSpPr/>
          <p:nvPr/>
        </p:nvSpPr>
        <p:spPr>
          <a:xfrm>
            <a:off x="4243388" y="2050058"/>
            <a:ext cx="2950368" cy="551705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867251" y="722002"/>
            <a:ext cx="6734056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000" b="1" spc="5" dirty="0" err="1">
                <a:solidFill>
                  <a:srgbClr val="0070C0"/>
                </a:solidFill>
                <a:latin typeface="Tahoma"/>
                <a:cs typeface="Tahoma"/>
              </a:rPr>
              <a:t>Особенности</a:t>
            </a:r>
            <a:r>
              <a:rPr lang="en-US" sz="4000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000" b="1" spc="5" dirty="0" err="1">
                <a:solidFill>
                  <a:srgbClr val="0070C0"/>
                </a:solidFill>
                <a:latin typeface="Tahoma"/>
                <a:cs typeface="Tahoma"/>
              </a:rPr>
              <a:t>технологии</a:t>
            </a:r>
            <a:endParaRPr lang="en-US" sz="4000" b="1" spc="5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5" name="Text 3"/>
          <p:cNvSpPr/>
          <p:nvPr/>
        </p:nvSpPr>
        <p:spPr>
          <a:xfrm>
            <a:off x="1510303" y="2599671"/>
            <a:ext cx="2232065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400" b="1" dirty="0" err="1"/>
              <a:t>Высокая</a:t>
            </a:r>
            <a:r>
              <a:rPr lang="en-US" sz="2400" b="1" dirty="0"/>
              <a:t> </a:t>
            </a:r>
            <a:r>
              <a:rPr lang="en-US" sz="2400" b="1" dirty="0" err="1"/>
              <a:t>эффективность</a:t>
            </a:r>
            <a:endParaRPr lang="en-US" sz="2400" b="1" dirty="0"/>
          </a:p>
        </p:txBody>
      </p:sp>
      <p:sp>
        <p:nvSpPr>
          <p:cNvPr id="6" name="Text 4"/>
          <p:cNvSpPr/>
          <p:nvPr/>
        </p:nvSpPr>
        <p:spPr>
          <a:xfrm>
            <a:off x="1293793" y="3490436"/>
            <a:ext cx="2675301" cy="39094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2734"/>
              </a:lnSpc>
            </a:pPr>
            <a:r>
              <a:rPr lang="en-US" sz="2200" dirty="0"/>
              <a:t>Электрический линейный двигатель обладает более высоким КПД по сравнению с традиционными двигателями, что обеспечивает значительную экономию </a:t>
            </a:r>
            <a:r>
              <a:rPr lang="en-US" sz="2200" dirty="0" err="1"/>
              <a:t>электроэнергии</a:t>
            </a:r>
            <a:r>
              <a:rPr lang="en-US" sz="2200" dirty="0"/>
              <a:t>.</a:t>
            </a:r>
          </a:p>
        </p:txBody>
      </p:sp>
      <p:sp>
        <p:nvSpPr>
          <p:cNvPr id="7" name="Text 5"/>
          <p:cNvSpPr/>
          <p:nvPr/>
        </p:nvSpPr>
        <p:spPr>
          <a:xfrm>
            <a:off x="4718940" y="2599672"/>
            <a:ext cx="223206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Малые размеры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4447550" y="3143250"/>
            <a:ext cx="2675301" cy="35540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algn="ctr">
              <a:lnSpc>
                <a:spcPts val="2734"/>
              </a:lnSpc>
              <a:buNone/>
            </a:pPr>
            <a:r>
              <a:rPr lang="en-US" sz="2200" dirty="0" err="1"/>
              <a:t>Компактная</a:t>
            </a:r>
            <a:r>
              <a:rPr lang="en-US" sz="2200" dirty="0"/>
              <a:t> </a:t>
            </a:r>
            <a:r>
              <a:rPr lang="en-US" sz="2200" dirty="0" err="1"/>
              <a:t>конструкция</a:t>
            </a:r>
            <a:r>
              <a:rPr lang="en-US" sz="2200" dirty="0"/>
              <a:t> линейного двигателя позволяет уменьшить габариты и </a:t>
            </a:r>
            <a:r>
              <a:rPr lang="en-US" sz="2200" dirty="0" err="1"/>
              <a:t>вес</a:t>
            </a:r>
            <a:r>
              <a:rPr lang="en-US" sz="2200" dirty="0"/>
              <a:t> </a:t>
            </a:r>
            <a:r>
              <a:rPr lang="en-US" sz="2200" dirty="0" err="1"/>
              <a:t>мембранного</a:t>
            </a:r>
            <a:r>
              <a:rPr lang="en-US" sz="2200" dirty="0"/>
              <a:t> </a:t>
            </a:r>
            <a:r>
              <a:rPr lang="en-US" sz="2200" dirty="0" err="1"/>
              <a:t>насоса</a:t>
            </a:r>
            <a:r>
              <a:rPr lang="en-US" sz="2200" dirty="0"/>
              <a:t>.</a:t>
            </a:r>
          </a:p>
        </p:txBody>
      </p:sp>
      <p:sp>
        <p:nvSpPr>
          <p:cNvPr id="9" name="Text 7"/>
          <p:cNvSpPr/>
          <p:nvPr/>
        </p:nvSpPr>
        <p:spPr>
          <a:xfrm>
            <a:off x="7601308" y="2573893"/>
            <a:ext cx="223206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Плавный ход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7379690" y="3143250"/>
            <a:ext cx="2675301" cy="31986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2734"/>
              </a:lnSpc>
            </a:pPr>
            <a:r>
              <a:rPr lang="en-US" sz="2200" dirty="0"/>
              <a:t>Линейный двигатель </a:t>
            </a:r>
            <a:r>
              <a:rPr lang="en-US" sz="2200" dirty="0" err="1"/>
              <a:t>обеспечивает</a:t>
            </a:r>
            <a:r>
              <a:rPr lang="en-US" sz="2200" dirty="0"/>
              <a:t> </a:t>
            </a:r>
            <a:r>
              <a:rPr lang="en-US" sz="2200" dirty="0" err="1"/>
              <a:t>равномерное</a:t>
            </a:r>
            <a:r>
              <a:rPr lang="en-US" sz="2200" dirty="0"/>
              <a:t> и </a:t>
            </a:r>
            <a:r>
              <a:rPr lang="ru-RU" sz="2200" dirty="0"/>
              <a:t>мало</a:t>
            </a:r>
            <a:r>
              <a:rPr lang="en-US" sz="2200" dirty="0" err="1"/>
              <a:t>шумное</a:t>
            </a:r>
            <a:r>
              <a:rPr lang="en-US" sz="2200" dirty="0"/>
              <a:t> движение мембраны, что снижает вибрации и увеличивает срок </a:t>
            </a:r>
            <a:r>
              <a:rPr lang="en-US" sz="2200" dirty="0" err="1"/>
              <a:t>службы</a:t>
            </a:r>
            <a:r>
              <a:rPr lang="en-US" sz="2200" dirty="0"/>
              <a:t> </a:t>
            </a:r>
            <a:r>
              <a:rPr lang="en-US" sz="2200" dirty="0" err="1"/>
              <a:t>насоса</a:t>
            </a:r>
            <a:r>
              <a:rPr lang="en-US" sz="2200" dirty="0"/>
              <a:t>.</a:t>
            </a:r>
          </a:p>
        </p:txBody>
      </p:sp>
      <p:sp>
        <p:nvSpPr>
          <p:cNvPr id="11" name="Text 9"/>
          <p:cNvSpPr/>
          <p:nvPr/>
        </p:nvSpPr>
        <p:spPr>
          <a:xfrm>
            <a:off x="10976681" y="2546028"/>
            <a:ext cx="2232065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Простота управления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10755064" y="3465084"/>
            <a:ext cx="2675300" cy="39094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algn="ctr">
              <a:lnSpc>
                <a:spcPts val="2734"/>
              </a:lnSpc>
              <a:buNone/>
            </a:pPr>
            <a:r>
              <a:rPr lang="en-US" sz="2200" dirty="0"/>
              <a:t>Встроенная электронная система управления линейным двигателем позволяет легко программировать режимы работы насоса и точно </a:t>
            </a:r>
            <a:r>
              <a:rPr lang="en-US" sz="2200" dirty="0" err="1"/>
              <a:t>контролировать</a:t>
            </a:r>
            <a:r>
              <a:rPr lang="en-US" sz="2200" dirty="0"/>
              <a:t> </a:t>
            </a:r>
            <a:r>
              <a:rPr lang="en-US" sz="2200" dirty="0" err="1"/>
              <a:t>подачу</a:t>
            </a:r>
            <a:r>
              <a:rPr lang="en-US" sz="2200" dirty="0"/>
              <a:t>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A009846-3B3B-BEC2-C213-4B4ABB476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424" y="1910601"/>
            <a:ext cx="621821" cy="62182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3D55F78-1D0A-C3A7-068F-4880F78D9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164" y="1906478"/>
            <a:ext cx="621820" cy="62182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BAF0EBB-09C7-7445-77F8-1BF1985461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6429" y="1906478"/>
            <a:ext cx="621821" cy="62182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EDEF514-8CA1-4838-FA84-53D97588A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4290" y="1906477"/>
            <a:ext cx="621820" cy="6218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-959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01090" y="822781"/>
            <a:ext cx="7574994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5468"/>
              </a:lnSpc>
            </a:pPr>
            <a:r>
              <a:rPr lang="en-US" sz="4400" b="1" spc="5" dirty="0" err="1">
                <a:solidFill>
                  <a:srgbClr val="0070C0"/>
                </a:solidFill>
                <a:latin typeface="Tahoma"/>
                <a:cs typeface="Tahoma"/>
              </a:rPr>
              <a:t>Целевая</a:t>
            </a:r>
            <a:r>
              <a:rPr lang="en-US" sz="4400" b="1" spc="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n-US" sz="4400" b="1" spc="5" dirty="0" err="1">
                <a:solidFill>
                  <a:srgbClr val="0070C0"/>
                </a:solidFill>
                <a:latin typeface="Tahoma"/>
                <a:cs typeface="Tahoma"/>
              </a:rPr>
              <a:t>аудитория</a:t>
            </a:r>
            <a:endParaRPr lang="en-US" sz="4400" b="1" spc="5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090" y="1921361"/>
            <a:ext cx="555427" cy="5554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01090" y="2698958"/>
            <a:ext cx="2388632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000" b="1" dirty="0"/>
              <a:t>Производители </a:t>
            </a:r>
            <a:r>
              <a:rPr lang="en-US" sz="2000" b="1" dirty="0" err="1"/>
              <a:t>мембранных</a:t>
            </a:r>
            <a:r>
              <a:rPr lang="en-US" sz="2000" b="1" dirty="0"/>
              <a:t> </a:t>
            </a:r>
            <a:r>
              <a:rPr lang="en-US" sz="2000" b="1" dirty="0" err="1"/>
              <a:t>насосов</a:t>
            </a:r>
            <a:endParaRPr lang="en-US" sz="2000" b="1" dirty="0"/>
          </a:p>
        </p:txBody>
      </p:sp>
      <p:sp>
        <p:nvSpPr>
          <p:cNvPr id="7" name="Text 4"/>
          <p:cNvSpPr/>
          <p:nvPr/>
        </p:nvSpPr>
        <p:spPr>
          <a:xfrm>
            <a:off x="1101090" y="3873748"/>
            <a:ext cx="2388632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ru-RU" sz="2000" dirty="0"/>
              <a:t>Получат </a:t>
            </a:r>
            <a:r>
              <a:rPr lang="en-US" sz="2000" dirty="0" err="1"/>
              <a:t>выгоду</a:t>
            </a:r>
            <a:r>
              <a:rPr lang="en-US" sz="2000" dirty="0"/>
              <a:t> от внедрения нашей инновационной технологии в свою </a:t>
            </a:r>
            <a:r>
              <a:rPr lang="en-US" sz="2000" dirty="0" err="1"/>
              <a:t>продукцию</a:t>
            </a:r>
            <a:r>
              <a:rPr lang="en-US" sz="2000" dirty="0"/>
              <a:t>.</a:t>
            </a: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978" y="1921361"/>
            <a:ext cx="555427" cy="55542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822978" y="2698958"/>
            <a:ext cx="2388632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en-US" sz="2000" b="1" dirty="0" err="1"/>
              <a:t>Предприятия</a:t>
            </a:r>
            <a:r>
              <a:rPr lang="en-US" sz="2000" b="1" dirty="0"/>
              <a:t> </a:t>
            </a:r>
            <a:r>
              <a:rPr lang="en-US" sz="2000" b="1" dirty="0" err="1"/>
              <a:t>нефтепереработки</a:t>
            </a:r>
            <a:endParaRPr lang="en-US" sz="2000" b="1" dirty="0"/>
          </a:p>
        </p:txBody>
      </p:sp>
      <p:sp>
        <p:nvSpPr>
          <p:cNvPr id="10" name="Text 6"/>
          <p:cNvSpPr/>
          <p:nvPr/>
        </p:nvSpPr>
        <p:spPr>
          <a:xfrm>
            <a:off x="3818802" y="3750112"/>
            <a:ext cx="2388632" cy="35540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dirty="0" err="1"/>
              <a:t>Заинтересованы</a:t>
            </a:r>
            <a:r>
              <a:rPr lang="en-US" sz="2000" dirty="0"/>
              <a:t> в надежности и эффективности </a:t>
            </a:r>
            <a:r>
              <a:rPr lang="en-US" sz="2000" dirty="0" err="1"/>
              <a:t>оборудования</a:t>
            </a:r>
            <a:r>
              <a:rPr lang="en-US" sz="2000" dirty="0"/>
              <a:t>.</a:t>
            </a: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4865" y="1921361"/>
            <a:ext cx="555427" cy="55542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544865" y="2698958"/>
            <a:ext cx="2388632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>
              <a:lnSpc>
                <a:spcPts val="2734"/>
              </a:lnSpc>
              <a:buNone/>
            </a:pPr>
            <a:r>
              <a:rPr lang="en-US" sz="2000" b="1" dirty="0"/>
              <a:t>Предприятия </a:t>
            </a:r>
            <a:r>
              <a:rPr lang="en-US" sz="2000" b="1" dirty="0" err="1"/>
              <a:t>химической</a:t>
            </a:r>
            <a:r>
              <a:rPr lang="en-US" sz="2000" b="1" dirty="0"/>
              <a:t> </a:t>
            </a:r>
            <a:r>
              <a:rPr lang="en-US" sz="2000" b="1" dirty="0" err="1"/>
              <a:t>промышленности</a:t>
            </a:r>
            <a:endParaRPr lang="en-US" sz="2000" b="1" dirty="0"/>
          </a:p>
        </p:txBody>
      </p:sp>
      <p:sp>
        <p:nvSpPr>
          <p:cNvPr id="13" name="Text 8"/>
          <p:cNvSpPr/>
          <p:nvPr/>
        </p:nvSpPr>
        <p:spPr>
          <a:xfrm>
            <a:off x="6544865" y="3953043"/>
            <a:ext cx="2388632" cy="2843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99"/>
              </a:lnSpc>
            </a:pPr>
            <a:r>
              <a:rPr lang="ru-RU" sz="2000" dirty="0"/>
              <a:t>Получат </a:t>
            </a:r>
            <a:r>
              <a:rPr lang="en-US" sz="2000" dirty="0" err="1"/>
              <a:t>безопасно</a:t>
            </a:r>
            <a:r>
              <a:rPr lang="ru-RU" sz="2000" dirty="0"/>
              <a:t>е</a:t>
            </a:r>
            <a:r>
              <a:rPr lang="en-US" sz="2000" dirty="0"/>
              <a:t> и </a:t>
            </a:r>
            <a:r>
              <a:rPr lang="en-US" sz="2000" dirty="0" err="1"/>
              <a:t>долговечно</a:t>
            </a:r>
            <a:r>
              <a:rPr lang="ru-RU" sz="2000" dirty="0"/>
              <a:t>е</a:t>
            </a:r>
            <a:r>
              <a:rPr lang="en-US" sz="2000" dirty="0"/>
              <a:t> </a:t>
            </a:r>
            <a:r>
              <a:rPr lang="en-US" sz="2000" dirty="0" err="1"/>
              <a:t>оборудовани</a:t>
            </a:r>
            <a:r>
              <a:rPr lang="ru-RU" sz="2000" dirty="0"/>
              <a:t>е</a:t>
            </a:r>
            <a:r>
              <a:rPr lang="en-US" sz="2000" dirty="0"/>
              <a:t>.</a:t>
            </a:r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6753" y="1921361"/>
            <a:ext cx="555427" cy="55542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266753" y="2698958"/>
            <a:ext cx="23887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en-US" sz="2000" b="1" dirty="0" err="1"/>
              <a:t>Пищевая</a:t>
            </a:r>
            <a:r>
              <a:rPr lang="en-US" sz="2000" b="1" dirty="0"/>
              <a:t> </a:t>
            </a:r>
            <a:r>
              <a:rPr lang="en-US" sz="2000" b="1" dirty="0" err="1"/>
              <a:t>промышленность</a:t>
            </a:r>
            <a:endParaRPr lang="en-US" sz="2000" b="1" dirty="0"/>
          </a:p>
        </p:txBody>
      </p:sp>
      <p:sp>
        <p:nvSpPr>
          <p:cNvPr id="16" name="Text 10"/>
          <p:cNvSpPr/>
          <p:nvPr/>
        </p:nvSpPr>
        <p:spPr>
          <a:xfrm>
            <a:off x="9266753" y="3526561"/>
            <a:ext cx="2388751" cy="31986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>
              <a:lnSpc>
                <a:spcPts val="2799"/>
              </a:lnSpc>
              <a:buNone/>
            </a:pPr>
            <a:r>
              <a:rPr lang="ru-RU" sz="2000" dirty="0"/>
              <a:t>З</a:t>
            </a:r>
            <a:r>
              <a:rPr lang="en-US" sz="2000" dirty="0" err="1"/>
              <a:t>аинтересованы</a:t>
            </a:r>
            <a:r>
              <a:rPr lang="en-US" sz="2000" dirty="0"/>
              <a:t> в нашем решении </a:t>
            </a:r>
            <a:r>
              <a:rPr lang="en-US" sz="2000" dirty="0" err="1"/>
              <a:t>для</a:t>
            </a:r>
            <a:r>
              <a:rPr lang="en-US" sz="2000" dirty="0"/>
              <a:t> </a:t>
            </a:r>
            <a:r>
              <a:rPr lang="ru-RU" sz="2000" dirty="0"/>
              <a:t>поддержания</a:t>
            </a:r>
            <a:r>
              <a:rPr lang="en-US" sz="2000" dirty="0"/>
              <a:t> гигиены и безопасности </a:t>
            </a:r>
            <a:r>
              <a:rPr lang="en-US" sz="2000" dirty="0" err="1"/>
              <a:t>производства</a:t>
            </a:r>
            <a:r>
              <a:rPr lang="en-US" sz="2000" dirty="0"/>
              <a:t>.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7BA1953D-3C80-27A8-26EB-594B8FADC6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60" r="9208"/>
          <a:stretch/>
        </p:blipFill>
        <p:spPr bwMode="auto">
          <a:xfrm>
            <a:off x="11988640" y="-42761"/>
            <a:ext cx="2641760" cy="828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4184"/>
            <a:ext cx="14630400" cy="8229600"/>
          </a:xfrm>
          <a:prstGeom prst="rect">
            <a:avLst/>
          </a:prstGeom>
          <a:solidFill>
            <a:srgbClr val="F6F4F4"/>
          </a:solidFill>
          <a:ln>
            <a:noFill/>
          </a:ln>
        </p:spPr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0EF81A3C-065E-0A8E-6A6D-D533AF7213E1}"/>
              </a:ext>
            </a:extLst>
          </p:cNvPr>
          <p:cNvSpPr/>
          <p:nvPr/>
        </p:nvSpPr>
        <p:spPr>
          <a:xfrm>
            <a:off x="6420121" y="3104567"/>
            <a:ext cx="4549658" cy="4411251"/>
          </a:xfrm>
          <a:prstGeom prst="ellipse">
            <a:avLst/>
          </a:prstGeom>
          <a:solidFill>
            <a:srgbClr val="FFDDD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9E4CF54-2E7A-155A-7B13-147B5D3AE692}"/>
              </a:ext>
            </a:extLst>
          </p:cNvPr>
          <p:cNvSpPr/>
          <p:nvPr/>
        </p:nvSpPr>
        <p:spPr>
          <a:xfrm>
            <a:off x="6995637" y="4133789"/>
            <a:ext cx="3398625" cy="3382029"/>
          </a:xfrm>
          <a:prstGeom prst="ellipse">
            <a:avLst/>
          </a:prstGeom>
          <a:solidFill>
            <a:srgbClr val="FFB2A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EB6376A-F4C7-A532-0151-48DE9C2AE0E3}"/>
              </a:ext>
            </a:extLst>
          </p:cNvPr>
          <p:cNvSpPr/>
          <p:nvPr/>
        </p:nvSpPr>
        <p:spPr>
          <a:xfrm>
            <a:off x="7453510" y="5132738"/>
            <a:ext cx="2473891" cy="2373682"/>
          </a:xfrm>
          <a:prstGeom prst="ellipse">
            <a:avLst/>
          </a:prstGeom>
          <a:solidFill>
            <a:srgbClr val="FF88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16C01CB3-5B65-C20A-EAE5-DCA2819883C4}"/>
              </a:ext>
            </a:extLst>
          </p:cNvPr>
          <p:cNvSpPr/>
          <p:nvPr/>
        </p:nvSpPr>
        <p:spPr>
          <a:xfrm>
            <a:off x="7970208" y="6141083"/>
            <a:ext cx="1440493" cy="1365337"/>
          </a:xfrm>
          <a:prstGeom prst="ellipse">
            <a:avLst/>
          </a:prstGeom>
          <a:solidFill>
            <a:srgbClr val="FF5A4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587479F3-5A96-D7A9-2359-4B2EC80CFF7A}"/>
              </a:ext>
            </a:extLst>
          </p:cNvPr>
          <p:cNvCxnSpPr>
            <a:cxnSpLocks/>
          </p:cNvCxnSpPr>
          <p:nvPr/>
        </p:nvCxnSpPr>
        <p:spPr>
          <a:xfrm flipH="1">
            <a:off x="8721769" y="3681810"/>
            <a:ext cx="341454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794A92B1-DB0F-E400-FEAF-FB9B68E82B37}"/>
              </a:ext>
            </a:extLst>
          </p:cNvPr>
          <p:cNvCxnSpPr>
            <a:cxnSpLocks/>
          </p:cNvCxnSpPr>
          <p:nvPr/>
        </p:nvCxnSpPr>
        <p:spPr>
          <a:xfrm flipH="1">
            <a:off x="8721769" y="4698506"/>
            <a:ext cx="341454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B6337B6C-D2FD-B379-9D57-B5789DE3D710}"/>
              </a:ext>
            </a:extLst>
          </p:cNvPr>
          <p:cNvCxnSpPr>
            <a:cxnSpLocks/>
          </p:cNvCxnSpPr>
          <p:nvPr/>
        </p:nvCxnSpPr>
        <p:spPr>
          <a:xfrm flipH="1">
            <a:off x="8707222" y="5677624"/>
            <a:ext cx="341454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CEC9D324-9A9F-2FA0-1C36-B2576A3927CC}"/>
              </a:ext>
            </a:extLst>
          </p:cNvPr>
          <p:cNvCxnSpPr>
            <a:cxnSpLocks/>
          </p:cNvCxnSpPr>
          <p:nvPr/>
        </p:nvCxnSpPr>
        <p:spPr>
          <a:xfrm flipH="1">
            <a:off x="8707222" y="6821659"/>
            <a:ext cx="341454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65A0747-F9EE-9A7C-85E9-AFD2DE3CC01E}"/>
              </a:ext>
            </a:extLst>
          </p:cNvPr>
          <p:cNvSpPr txBox="1"/>
          <p:nvPr/>
        </p:nvSpPr>
        <p:spPr>
          <a:xfrm>
            <a:off x="12257728" y="3083463"/>
            <a:ext cx="192834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PAM</a:t>
            </a:r>
            <a:br>
              <a:rPr lang="en-US" sz="3200" b="1" dirty="0"/>
            </a:br>
            <a:r>
              <a:rPr lang="ru-RU" sz="3200" dirty="0"/>
              <a:t>$6,5 млрд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BA9D04-E68D-D5A0-B138-657A3CBBBD89}"/>
              </a:ext>
            </a:extLst>
          </p:cNvPr>
          <p:cNvSpPr txBox="1"/>
          <p:nvPr/>
        </p:nvSpPr>
        <p:spPr>
          <a:xfrm>
            <a:off x="12257728" y="4188860"/>
            <a:ext cx="192834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TAM</a:t>
            </a:r>
          </a:p>
          <a:p>
            <a:r>
              <a:rPr lang="ru-RU" sz="3200" dirty="0"/>
              <a:t>$</a:t>
            </a:r>
            <a:r>
              <a:rPr lang="en-US" sz="3200" dirty="0"/>
              <a:t>6,</a:t>
            </a:r>
            <a:r>
              <a:rPr lang="ru-RU" sz="3200" dirty="0"/>
              <a:t>2</a:t>
            </a:r>
            <a:r>
              <a:rPr lang="en-US" sz="3200" dirty="0"/>
              <a:t> </a:t>
            </a:r>
            <a:r>
              <a:rPr lang="ru-RU" sz="3200" dirty="0"/>
              <a:t>млрд</a:t>
            </a:r>
            <a:endParaRPr lang="ru-RU" sz="32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5818A2-8A72-1581-A00A-678644FFB472}"/>
              </a:ext>
            </a:extLst>
          </p:cNvPr>
          <p:cNvSpPr txBox="1"/>
          <p:nvPr/>
        </p:nvSpPr>
        <p:spPr>
          <a:xfrm>
            <a:off x="12257728" y="5171025"/>
            <a:ext cx="18181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SAM</a:t>
            </a:r>
          </a:p>
          <a:p>
            <a:r>
              <a:rPr lang="ru-RU" sz="3200" dirty="0"/>
              <a:t>$111 млн</a:t>
            </a:r>
            <a:endParaRPr lang="ru-RU" sz="32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CFAFFB-E4BB-8B14-F41A-68495611AB39}"/>
              </a:ext>
            </a:extLst>
          </p:cNvPr>
          <p:cNvSpPr txBox="1"/>
          <p:nvPr/>
        </p:nvSpPr>
        <p:spPr>
          <a:xfrm>
            <a:off x="12247023" y="6236884"/>
            <a:ext cx="17123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SOM</a:t>
            </a:r>
          </a:p>
          <a:p>
            <a:r>
              <a:rPr lang="ru-RU" sz="3200" dirty="0"/>
              <a:t>$5,5 млн</a:t>
            </a:r>
            <a:endParaRPr lang="ru-RU" sz="3200" b="1" dirty="0"/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A66B2FEE-B575-4ACE-D45E-FBC00965B11E}"/>
              </a:ext>
            </a:extLst>
          </p:cNvPr>
          <p:cNvSpPr/>
          <p:nvPr/>
        </p:nvSpPr>
        <p:spPr>
          <a:xfrm>
            <a:off x="867251" y="722002"/>
            <a:ext cx="6734056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000" b="1" spc="5" dirty="0">
                <a:solidFill>
                  <a:srgbClr val="0070C0"/>
                </a:solidFill>
                <a:latin typeface="Tahoma"/>
                <a:cs typeface="Tahoma"/>
              </a:rPr>
              <a:t>Оценка рынка мембранных насосов</a:t>
            </a:r>
            <a:endParaRPr lang="en-US" sz="4000" b="1" spc="5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B9242DBD-22A6-25C2-1AB5-B1A3FF22B6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1383474"/>
              </p:ext>
            </p:extLst>
          </p:nvPr>
        </p:nvGraphicFramePr>
        <p:xfrm>
          <a:off x="780275" y="2049670"/>
          <a:ext cx="5249008" cy="4995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68351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0">
            <a:extLst>
              <a:ext uri="{FF2B5EF4-FFF2-40B4-BE49-F238E27FC236}">
                <a16:creationId xmlns:a16="http://schemas.microsoft.com/office/drawing/2014/main" id="{2D726456-1230-80A5-638A-CAC3242B7285}"/>
              </a:ext>
            </a:extLst>
          </p:cNvPr>
          <p:cNvSpPr/>
          <p:nvPr/>
        </p:nvSpPr>
        <p:spPr>
          <a:xfrm>
            <a:off x="5399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A3E1FAB8-2CD2-3EC6-77B5-1BD4C677EE81}"/>
              </a:ext>
            </a:extLst>
          </p:cNvPr>
          <p:cNvSpPr/>
          <p:nvPr/>
        </p:nvSpPr>
        <p:spPr>
          <a:xfrm>
            <a:off x="737165" y="4572226"/>
            <a:ext cx="2171347" cy="211117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800" dirty="0"/>
              <a:t>Линейный привод (</a:t>
            </a:r>
            <a:r>
              <a:rPr lang="ru-RU" sz="1800" dirty="0" err="1"/>
              <a:t>Линер</a:t>
            </a:r>
            <a:r>
              <a:rPr lang="ru-RU" sz="1800" dirty="0"/>
              <a:t>) – 15 тыс. руб.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2DD071E7-54D4-C46F-8763-716B1F335349}"/>
              </a:ext>
            </a:extLst>
          </p:cNvPr>
          <p:cNvSpPr/>
          <p:nvPr/>
        </p:nvSpPr>
        <p:spPr>
          <a:xfrm>
            <a:off x="826193" y="1856731"/>
            <a:ext cx="2176603" cy="21111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Корпус насоса (Китай) – 10 тыс. руб.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9164150A-6362-EA23-983D-1030E8D53177}"/>
              </a:ext>
            </a:extLst>
          </p:cNvPr>
          <p:cNvSpPr/>
          <p:nvPr/>
        </p:nvSpPr>
        <p:spPr>
          <a:xfrm>
            <a:off x="6195212" y="3273248"/>
            <a:ext cx="2176603" cy="211117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800" dirty="0"/>
              <a:t>Мембранный насос с ЛД – 45 тыс. руб.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1593B3FD-4A62-5D74-3404-520304346E32}"/>
              </a:ext>
            </a:extLst>
          </p:cNvPr>
          <p:cNvSpPr/>
          <p:nvPr/>
        </p:nvSpPr>
        <p:spPr>
          <a:xfrm>
            <a:off x="3446893" y="1537675"/>
            <a:ext cx="2176603" cy="211117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800" dirty="0"/>
              <a:t>Управление ЛД (</a:t>
            </a:r>
            <a:r>
              <a:rPr lang="ru-RU" sz="1800" dirty="0" err="1"/>
              <a:t>Линер</a:t>
            </a:r>
            <a:r>
              <a:rPr lang="ru-RU" sz="1800" dirty="0"/>
              <a:t>) – 8 тыс. руб.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33F0AE42-B9E2-F1C5-1F9B-1821F8CEEF83}"/>
              </a:ext>
            </a:extLst>
          </p:cNvPr>
          <p:cNvSpPr/>
          <p:nvPr/>
        </p:nvSpPr>
        <p:spPr>
          <a:xfrm>
            <a:off x="3446649" y="5450851"/>
            <a:ext cx="2176603" cy="211117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800" dirty="0"/>
              <a:t>Сборка (</a:t>
            </a:r>
            <a:r>
              <a:rPr lang="ru-RU" sz="1800" dirty="0" err="1"/>
              <a:t>Линер</a:t>
            </a:r>
            <a:r>
              <a:rPr lang="ru-RU" sz="1800" dirty="0"/>
              <a:t>) – 3 тыс. руб.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247CE655-8051-14BE-2229-57F9F947C906}"/>
              </a:ext>
            </a:extLst>
          </p:cNvPr>
          <p:cNvSpPr/>
          <p:nvPr/>
        </p:nvSpPr>
        <p:spPr>
          <a:xfrm>
            <a:off x="11915045" y="5275430"/>
            <a:ext cx="2176603" cy="211117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Облачное хранилище, данные со </a:t>
            </a:r>
            <a:r>
              <a:rPr lang="en-US" dirty="0"/>
              <a:t>SCADA</a:t>
            </a:r>
            <a:endParaRPr lang="ru-RU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8BD7C3A1-7517-9A26-7534-C8C3E476EA63}"/>
              </a:ext>
            </a:extLst>
          </p:cNvPr>
          <p:cNvSpPr/>
          <p:nvPr/>
        </p:nvSpPr>
        <p:spPr>
          <a:xfrm>
            <a:off x="9435325" y="4860329"/>
            <a:ext cx="2176603" cy="211117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Торговые площадки – Озон и т.д.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CB2F73B8-5A73-7A53-2EFD-6CD4AB85E8ED}"/>
              </a:ext>
            </a:extLst>
          </p:cNvPr>
          <p:cNvSpPr/>
          <p:nvPr/>
        </p:nvSpPr>
        <p:spPr>
          <a:xfrm>
            <a:off x="9435326" y="1491058"/>
            <a:ext cx="2176603" cy="211117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Физ.лица</a:t>
            </a:r>
            <a:r>
              <a:rPr lang="ru-RU" dirty="0"/>
              <a:t> </a:t>
            </a:r>
            <a:r>
              <a:rPr lang="ru-RU" dirty="0" err="1"/>
              <a:t>Юр.лица</a:t>
            </a:r>
            <a:endParaRPr lang="ru-RU" dirty="0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61414279-5BD4-582D-D9CF-78EC9F34357F}"/>
              </a:ext>
            </a:extLst>
          </p:cNvPr>
          <p:cNvSpPr/>
          <p:nvPr/>
        </p:nvSpPr>
        <p:spPr>
          <a:xfrm>
            <a:off x="11915044" y="1086988"/>
            <a:ext cx="2176603" cy="211117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Сервис (ТО и ЗИП)</a:t>
            </a:r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A3B85BE6-5CC4-FBBE-BFF1-853A01741D35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5634823" y="2546646"/>
            <a:ext cx="1648691" cy="7266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E39CB456-1322-E463-AFA5-131FE2C76279}"/>
              </a:ext>
            </a:extLst>
          </p:cNvPr>
          <p:cNvCxnSpPr>
            <a:cxnSpLocks/>
            <a:stCxn id="31" idx="5"/>
          </p:cNvCxnSpPr>
          <p:nvPr/>
        </p:nvCxnSpPr>
        <p:spPr>
          <a:xfrm>
            <a:off x="2684040" y="3658732"/>
            <a:ext cx="3511172" cy="6653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91C0116C-ED6F-CE38-738C-E6DAB45C382C}"/>
              </a:ext>
            </a:extLst>
          </p:cNvPr>
          <p:cNvCxnSpPr>
            <a:cxnSpLocks/>
            <a:stCxn id="30" idx="6"/>
            <a:endCxn id="32" idx="1"/>
          </p:cNvCxnSpPr>
          <p:nvPr/>
        </p:nvCxnSpPr>
        <p:spPr>
          <a:xfrm flipV="1">
            <a:off x="2908512" y="4328836"/>
            <a:ext cx="3286700" cy="12989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5756EDE7-66B5-BCC0-F902-0BAE0B0E922C}"/>
              </a:ext>
            </a:extLst>
          </p:cNvPr>
          <p:cNvCxnSpPr>
            <a:cxnSpLocks/>
            <a:stCxn id="34" idx="6"/>
            <a:endCxn id="32" idx="2"/>
          </p:cNvCxnSpPr>
          <p:nvPr/>
        </p:nvCxnSpPr>
        <p:spPr>
          <a:xfrm flipV="1">
            <a:off x="5623252" y="5384423"/>
            <a:ext cx="1660262" cy="11220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" name="object 3">
            <a:extLst>
              <a:ext uri="{FF2B5EF4-FFF2-40B4-BE49-F238E27FC236}">
                <a16:creationId xmlns:a16="http://schemas.microsoft.com/office/drawing/2014/main" id="{11570A99-D4C9-7F7E-672B-7306F7D4E7B1}"/>
              </a:ext>
            </a:extLst>
          </p:cNvPr>
          <p:cNvSpPr txBox="1"/>
          <p:nvPr/>
        </p:nvSpPr>
        <p:spPr>
          <a:xfrm>
            <a:off x="836591" y="355263"/>
            <a:ext cx="10109200" cy="845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4000" b="1" dirty="0">
                <a:solidFill>
                  <a:srgbClr val="0070C0"/>
                </a:solidFill>
                <a:latin typeface="Tahoma"/>
                <a:cs typeface="Tahoma"/>
              </a:rPr>
              <a:t>Модель производства и сбыта</a:t>
            </a:r>
          </a:p>
        </p:txBody>
      </p:sp>
      <p:cxnSp>
        <p:nvCxnSpPr>
          <p:cNvPr id="135" name="Прямая со стрелкой 134">
            <a:extLst>
              <a:ext uri="{FF2B5EF4-FFF2-40B4-BE49-F238E27FC236}">
                <a16:creationId xmlns:a16="http://schemas.microsoft.com/office/drawing/2014/main" id="{857B5387-1CC2-9097-7E86-F5F8E1A2EDDA}"/>
              </a:ext>
            </a:extLst>
          </p:cNvPr>
          <p:cNvCxnSpPr>
            <a:cxnSpLocks/>
            <a:stCxn id="38" idx="2"/>
            <a:endCxn id="37" idx="6"/>
          </p:cNvCxnSpPr>
          <p:nvPr/>
        </p:nvCxnSpPr>
        <p:spPr>
          <a:xfrm flipH="1">
            <a:off x="11611929" y="2142576"/>
            <a:ext cx="303115" cy="4040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7" name="Прямая со стрелкой 136">
            <a:extLst>
              <a:ext uri="{FF2B5EF4-FFF2-40B4-BE49-F238E27FC236}">
                <a16:creationId xmlns:a16="http://schemas.microsoft.com/office/drawing/2014/main" id="{AF2CB995-06F5-1258-B09C-F3D81DA76181}"/>
              </a:ext>
            </a:extLst>
          </p:cNvPr>
          <p:cNvCxnSpPr>
            <a:cxnSpLocks/>
            <a:stCxn id="35" idx="2"/>
            <a:endCxn id="36" idx="6"/>
          </p:cNvCxnSpPr>
          <p:nvPr/>
        </p:nvCxnSpPr>
        <p:spPr>
          <a:xfrm flipH="1" flipV="1">
            <a:off x="11611928" y="5915917"/>
            <a:ext cx="303117" cy="4151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9" name="Прямая со стрелкой 138">
            <a:extLst>
              <a:ext uri="{FF2B5EF4-FFF2-40B4-BE49-F238E27FC236}">
                <a16:creationId xmlns:a16="http://schemas.microsoft.com/office/drawing/2014/main" id="{0B861224-ADB1-2B45-55E2-E854A84E9B21}"/>
              </a:ext>
            </a:extLst>
          </p:cNvPr>
          <p:cNvCxnSpPr>
            <a:cxnSpLocks/>
            <a:endCxn id="37" idx="2"/>
          </p:cNvCxnSpPr>
          <p:nvPr/>
        </p:nvCxnSpPr>
        <p:spPr>
          <a:xfrm flipV="1">
            <a:off x="8383142" y="2546646"/>
            <a:ext cx="1052184" cy="16299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2" name="Прямая со стрелкой 141">
            <a:extLst>
              <a:ext uri="{FF2B5EF4-FFF2-40B4-BE49-F238E27FC236}">
                <a16:creationId xmlns:a16="http://schemas.microsoft.com/office/drawing/2014/main" id="{5845E522-C294-24A2-D8B0-3150E7400B00}"/>
              </a:ext>
            </a:extLst>
          </p:cNvPr>
          <p:cNvCxnSpPr>
            <a:cxnSpLocks/>
            <a:endCxn id="36" idx="2"/>
          </p:cNvCxnSpPr>
          <p:nvPr/>
        </p:nvCxnSpPr>
        <p:spPr>
          <a:xfrm>
            <a:off x="8383142" y="4176634"/>
            <a:ext cx="1052183" cy="17392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>
            <a:extLst>
              <a:ext uri="{FF2B5EF4-FFF2-40B4-BE49-F238E27FC236}">
                <a16:creationId xmlns:a16="http://schemas.microsoft.com/office/drawing/2014/main" id="{0F95A4F4-09FB-DEF0-C725-BEF9AE8513B4}"/>
              </a:ext>
            </a:extLst>
          </p:cNvPr>
          <p:cNvCxnSpPr>
            <a:cxnSpLocks/>
            <a:stCxn id="37" idx="4"/>
            <a:endCxn id="36" idx="0"/>
          </p:cNvCxnSpPr>
          <p:nvPr/>
        </p:nvCxnSpPr>
        <p:spPr>
          <a:xfrm flipH="1">
            <a:off x="10523627" y="3602233"/>
            <a:ext cx="1" cy="125809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8B61F97C-C7C1-D4A0-A2EE-714630DE2071}"/>
              </a:ext>
            </a:extLst>
          </p:cNvPr>
          <p:cNvSpPr txBox="1"/>
          <p:nvPr/>
        </p:nvSpPr>
        <p:spPr>
          <a:xfrm>
            <a:off x="11960947" y="3725957"/>
            <a:ext cx="6062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/>
              <a:t>+</a:t>
            </a:r>
          </a:p>
        </p:txBody>
      </p:sp>
      <p:pic>
        <p:nvPicPr>
          <p:cNvPr id="171" name="Рисунок 170">
            <a:extLst>
              <a:ext uri="{FF2B5EF4-FFF2-40B4-BE49-F238E27FC236}">
                <a16:creationId xmlns:a16="http://schemas.microsoft.com/office/drawing/2014/main" id="{56ECCB21-1534-4FF4-0DB8-728FE4369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588" y="3691863"/>
            <a:ext cx="845873" cy="845873"/>
          </a:xfrm>
          <a:prstGeom prst="rect">
            <a:avLst/>
          </a:prstGeom>
        </p:spPr>
      </p:pic>
      <p:pic>
        <p:nvPicPr>
          <p:cNvPr id="174" name="Рисунок 173">
            <a:extLst>
              <a:ext uri="{FF2B5EF4-FFF2-40B4-BE49-F238E27FC236}">
                <a16:creationId xmlns:a16="http://schemas.microsoft.com/office/drawing/2014/main" id="{5DF4AEE7-7605-E647-3C7E-7D4B24DFB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9958" y="4058309"/>
            <a:ext cx="845873" cy="84587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72382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06FAE0-F47A-14EA-1B4B-FA55D24BDA67}"/>
              </a:ext>
            </a:extLst>
          </p:cNvPr>
          <p:cNvSpPr txBox="1"/>
          <p:nvPr/>
        </p:nvSpPr>
        <p:spPr bwMode="auto">
          <a:xfrm>
            <a:off x="1293167" y="4306092"/>
            <a:ext cx="26756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Кужлев М.П.</a:t>
            </a:r>
          </a:p>
          <a:p>
            <a:r>
              <a:rPr lang="ru-RU" sz="2000" dirty="0"/>
              <a:t>магистрант ЭТФ, каф. </a:t>
            </a:r>
            <a:r>
              <a:rPr lang="ru-RU" sz="2000" dirty="0" err="1"/>
              <a:t>ЭТиЭМ</a:t>
            </a:r>
            <a:r>
              <a:rPr lang="ru-RU" sz="2000" dirty="0"/>
              <a:t> </a:t>
            </a:r>
          </a:p>
          <a:p>
            <a:r>
              <a:rPr lang="ru-RU" sz="2000" dirty="0"/>
              <a:t>– руководитель проекта, участник БР2022-2024, </a:t>
            </a:r>
            <a:r>
              <a:rPr lang="ru-RU" sz="2000" dirty="0" err="1"/>
              <a:t>грантообладатель</a:t>
            </a:r>
            <a:r>
              <a:rPr lang="ru-RU" sz="2000" dirty="0"/>
              <a:t> конкурса СТАРТ-1, автор 3 научных публикации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5067A-149A-1C1E-8901-4986ADD6A970}"/>
              </a:ext>
            </a:extLst>
          </p:cNvPr>
          <p:cNvSpPr txBox="1"/>
          <p:nvPr/>
        </p:nvSpPr>
        <p:spPr bwMode="auto">
          <a:xfrm>
            <a:off x="7807483" y="4306092"/>
            <a:ext cx="26756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Опарин Д.А.</a:t>
            </a:r>
          </a:p>
          <a:p>
            <a:r>
              <a:rPr lang="ru-RU" sz="2000" dirty="0" err="1"/>
              <a:t>ст.преподаватель</a:t>
            </a:r>
            <a:r>
              <a:rPr lang="ru-RU" sz="2000" dirty="0"/>
              <a:t> каф. </a:t>
            </a:r>
            <a:r>
              <a:rPr lang="ru-RU" sz="2000" dirty="0" err="1"/>
              <a:t>ЭТиЭМ</a:t>
            </a:r>
            <a:r>
              <a:rPr lang="ru-RU" sz="2000" dirty="0"/>
              <a:t>, ЭТФ</a:t>
            </a:r>
          </a:p>
          <a:p>
            <a:r>
              <a:rPr lang="ru-RU" sz="2000" dirty="0"/>
              <a:t>– научный руководитель проекта, автор 7 научных публикаций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67D839-CBFD-8B4D-E32C-681CF6A40AAB}"/>
              </a:ext>
            </a:extLst>
          </p:cNvPr>
          <p:cNvSpPr txBox="1"/>
          <p:nvPr/>
        </p:nvSpPr>
        <p:spPr bwMode="auto">
          <a:xfrm>
            <a:off x="4579082" y="4306092"/>
            <a:ext cx="26756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Веснин М.А.</a:t>
            </a:r>
          </a:p>
          <a:p>
            <a:r>
              <a:rPr lang="ru-RU" sz="2000" dirty="0"/>
              <a:t>– инженер-технолог, интегратор, маркетолог. </a:t>
            </a:r>
          </a:p>
          <a:p>
            <a:r>
              <a:rPr lang="ru-RU" sz="2000" dirty="0"/>
              <a:t>Автор 10 патентов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25547FF0-34CF-5598-0E77-086F6F1F13C5}"/>
              </a:ext>
            </a:extLst>
          </p:cNvPr>
          <p:cNvSpPr/>
          <p:nvPr/>
        </p:nvSpPr>
        <p:spPr bwMode="auto">
          <a:xfrm>
            <a:off x="1293167" y="2834202"/>
            <a:ext cx="1252910" cy="1280597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637669E8-EAB7-6567-8E24-D9FB47DCFF88}"/>
              </a:ext>
            </a:extLst>
          </p:cNvPr>
          <p:cNvSpPr/>
          <p:nvPr/>
        </p:nvSpPr>
        <p:spPr bwMode="auto">
          <a:xfrm>
            <a:off x="4579082" y="2834201"/>
            <a:ext cx="1252910" cy="1280597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895711E7-A32B-4C17-950A-73ABAC35F32C}"/>
              </a:ext>
            </a:extLst>
          </p:cNvPr>
          <p:cNvSpPr/>
          <p:nvPr/>
        </p:nvSpPr>
        <p:spPr bwMode="auto">
          <a:xfrm>
            <a:off x="7807483" y="2834203"/>
            <a:ext cx="1252910" cy="1280597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0A9C7BE-8CA8-F36A-966D-73EDE77959A4}"/>
              </a:ext>
            </a:extLst>
          </p:cNvPr>
          <p:cNvSpPr/>
          <p:nvPr/>
        </p:nvSpPr>
        <p:spPr>
          <a:xfrm>
            <a:off x="11035884" y="2834203"/>
            <a:ext cx="1252910" cy="1280597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A413E4A6-67F8-4D4C-AD06-69E3515CD10B}"/>
              </a:ext>
            </a:extLst>
          </p:cNvPr>
          <p:cNvSpPr txBox="1"/>
          <p:nvPr/>
        </p:nvSpPr>
        <p:spPr>
          <a:xfrm>
            <a:off x="939219" y="317701"/>
            <a:ext cx="10109200" cy="845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4000" b="1" dirty="0">
                <a:solidFill>
                  <a:srgbClr val="0070C0"/>
                </a:solidFill>
                <a:latin typeface="Tahoma"/>
                <a:cs typeface="Tahoma"/>
              </a:rPr>
              <a:t>Команда проекта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BEB9E9-55F5-A6A5-27C9-4E035E3B9F30}"/>
              </a:ext>
            </a:extLst>
          </p:cNvPr>
          <p:cNvSpPr txBox="1"/>
          <p:nvPr/>
        </p:nvSpPr>
        <p:spPr bwMode="auto">
          <a:xfrm>
            <a:off x="11035884" y="4306092"/>
            <a:ext cx="26756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Илькаев А.А.</a:t>
            </a:r>
          </a:p>
          <a:p>
            <a:r>
              <a:rPr lang="ru-RU" sz="2000" dirty="0"/>
              <a:t>магистрант ЭТФ, каф. </a:t>
            </a:r>
            <a:r>
              <a:rPr lang="ru-RU" sz="2000" dirty="0" err="1"/>
              <a:t>ЭТиЭМ</a:t>
            </a:r>
            <a:r>
              <a:rPr lang="ru-RU" sz="2000" dirty="0"/>
              <a:t> – инженер-конструктор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B65517-F88F-4DA9-B739-D4295419F7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36482" y="935978"/>
            <a:ext cx="1405855" cy="14058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973280" y="548772"/>
            <a:ext cx="11840845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2700" indent="0">
              <a:lnSpc>
                <a:spcPts val="7665"/>
              </a:lnSpc>
              <a:buNone/>
            </a:pPr>
            <a:r>
              <a:rPr lang="en-US" sz="4000" b="1" dirty="0">
                <a:solidFill>
                  <a:srgbClr val="0070C0"/>
                </a:solidFill>
                <a:latin typeface="Tahoma"/>
                <a:cs typeface="Tahoma"/>
              </a:rPr>
              <a:t>Уровень готовности проекта и </a:t>
            </a:r>
            <a:r>
              <a:rPr lang="en-US" sz="4000" b="1" dirty="0" err="1">
                <a:solidFill>
                  <a:srgbClr val="0070C0"/>
                </a:solidFill>
                <a:latin typeface="Tahoma"/>
                <a:cs typeface="Tahoma"/>
              </a:rPr>
              <a:t>команды</a:t>
            </a:r>
            <a:endParaRPr lang="en-US" sz="40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5" name="Text 3"/>
          <p:cNvSpPr/>
          <p:nvPr/>
        </p:nvSpPr>
        <p:spPr>
          <a:xfrm>
            <a:off x="2037993" y="2616994"/>
            <a:ext cx="3295888" cy="7331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774"/>
              </a:lnSpc>
              <a:buNone/>
            </a:pPr>
            <a:r>
              <a:rPr lang="en-US" sz="5774" b="1" kern="0" spc="-1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TRL 4</a:t>
            </a:r>
            <a:endParaRPr lang="en-US" sz="5774" dirty="0"/>
          </a:p>
        </p:txBody>
      </p:sp>
      <p:sp>
        <p:nvSpPr>
          <p:cNvPr id="6" name="Text 4"/>
          <p:cNvSpPr/>
          <p:nvPr/>
        </p:nvSpPr>
        <p:spPr>
          <a:xfrm>
            <a:off x="2297192" y="362783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ru-RU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 прототип привода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5667137" y="2616994"/>
            <a:ext cx="3296007" cy="7331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774"/>
              </a:lnSpc>
              <a:buNone/>
            </a:pPr>
            <a:r>
              <a:rPr lang="en-US" sz="5774" b="1" kern="0" spc="-1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&gt;</a:t>
            </a:r>
            <a:r>
              <a:rPr lang="ru-RU" sz="5774" b="1" kern="0" spc="-1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</a:t>
            </a:r>
            <a:endParaRPr lang="en-US" sz="5774" dirty="0"/>
          </a:p>
        </p:txBody>
      </p:sp>
      <p:sp>
        <p:nvSpPr>
          <p:cNvPr id="9" name="Text 7"/>
          <p:cNvSpPr/>
          <p:nvPr/>
        </p:nvSpPr>
        <p:spPr>
          <a:xfrm>
            <a:off x="5926336" y="362783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ru-RU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Научных работ</a:t>
            </a:r>
            <a:endParaRPr lang="en-US" sz="2187" dirty="0"/>
          </a:p>
        </p:txBody>
      </p:sp>
      <p:sp>
        <p:nvSpPr>
          <p:cNvPr id="11" name="Text 9"/>
          <p:cNvSpPr/>
          <p:nvPr/>
        </p:nvSpPr>
        <p:spPr>
          <a:xfrm>
            <a:off x="9296400" y="2616994"/>
            <a:ext cx="3296007" cy="7331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774"/>
              </a:lnSpc>
              <a:buNone/>
            </a:pPr>
            <a:r>
              <a:rPr lang="en-US" sz="5774" b="1" kern="0" spc="-1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&gt; </a:t>
            </a:r>
            <a:r>
              <a:rPr lang="ru-RU" sz="5774" b="1" kern="0" spc="-1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5774" dirty="0"/>
          </a:p>
        </p:txBody>
      </p:sp>
      <p:sp>
        <p:nvSpPr>
          <p:cNvPr id="12" name="Text 10"/>
          <p:cNvSpPr/>
          <p:nvPr/>
        </p:nvSpPr>
        <p:spPr>
          <a:xfrm>
            <a:off x="9555599" y="362783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ru-RU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Исследований</a:t>
            </a:r>
            <a:endParaRPr lang="en-US" sz="2187" dirty="0"/>
          </a:p>
        </p:txBody>
      </p:sp>
      <p:sp>
        <p:nvSpPr>
          <p:cNvPr id="14" name="Text 12"/>
          <p:cNvSpPr/>
          <p:nvPr/>
        </p:nvSpPr>
        <p:spPr>
          <a:xfrm>
            <a:off x="1511900" y="4879420"/>
            <a:ext cx="10554414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200" dirty="0" err="1"/>
              <a:t>Наша</a:t>
            </a:r>
            <a:r>
              <a:rPr lang="en-US" sz="2200" dirty="0"/>
              <a:t> </a:t>
            </a:r>
            <a:r>
              <a:rPr lang="en-US" sz="2200" dirty="0" err="1"/>
              <a:t>команда</a:t>
            </a:r>
            <a:r>
              <a:rPr lang="en-US" sz="2200" dirty="0"/>
              <a:t> </a:t>
            </a:r>
            <a:r>
              <a:rPr lang="en-US" sz="2200" dirty="0" err="1"/>
              <a:t>обладает</a:t>
            </a:r>
            <a:r>
              <a:rPr lang="en-US" sz="2200" dirty="0"/>
              <a:t> </a:t>
            </a:r>
            <a:r>
              <a:rPr lang="en-US" sz="2200" dirty="0" err="1"/>
              <a:t>многолетним</a:t>
            </a:r>
            <a:r>
              <a:rPr lang="en-US" sz="2200" dirty="0"/>
              <a:t> </a:t>
            </a:r>
            <a:r>
              <a:rPr lang="en-US" sz="2200" dirty="0" err="1"/>
              <a:t>опытом</a:t>
            </a:r>
            <a:r>
              <a:rPr lang="en-US" sz="2200" dirty="0"/>
              <a:t> </a:t>
            </a:r>
            <a:r>
              <a:rPr lang="ru-RU" sz="2200" dirty="0"/>
              <a:t>и </a:t>
            </a:r>
            <a:r>
              <a:rPr lang="en-US" sz="2200" dirty="0" err="1"/>
              <a:t>глубокими</a:t>
            </a:r>
            <a:r>
              <a:rPr lang="en-US" sz="2200" dirty="0"/>
              <a:t> </a:t>
            </a:r>
            <a:r>
              <a:rPr lang="en-US" sz="2200" dirty="0" err="1"/>
              <a:t>знаниями</a:t>
            </a:r>
            <a:r>
              <a:rPr lang="en-US" sz="2200" dirty="0"/>
              <a:t> в </a:t>
            </a:r>
            <a:r>
              <a:rPr lang="en-US" sz="2200" dirty="0" err="1"/>
              <a:t>области</a:t>
            </a:r>
            <a:r>
              <a:rPr lang="en-US" sz="2200" dirty="0"/>
              <a:t> </a:t>
            </a:r>
            <a:r>
              <a:rPr lang="en-US" sz="2200" dirty="0" err="1"/>
              <a:t>электромеханики</a:t>
            </a:r>
            <a:r>
              <a:rPr lang="en-US" sz="2200" dirty="0"/>
              <a:t> и </a:t>
            </a:r>
            <a:r>
              <a:rPr lang="en-US" sz="2200" dirty="0" err="1"/>
              <a:t>линейных</a:t>
            </a:r>
            <a:r>
              <a:rPr lang="en-US" sz="2200" dirty="0"/>
              <a:t> </a:t>
            </a:r>
            <a:r>
              <a:rPr lang="en-US" sz="2200" dirty="0" err="1"/>
              <a:t>двигателей</a:t>
            </a:r>
            <a:r>
              <a:rPr lang="en-US" sz="2200" dirty="0"/>
              <a:t>. </a:t>
            </a:r>
            <a:r>
              <a:rPr lang="ru-RU" sz="2200" dirty="0"/>
              <a:t> </a:t>
            </a:r>
          </a:p>
          <a:p>
            <a:pPr marL="0" indent="0">
              <a:lnSpc>
                <a:spcPts val="2799"/>
              </a:lnSpc>
              <a:buNone/>
            </a:pPr>
            <a:r>
              <a:rPr lang="ru-RU" sz="2200" dirty="0"/>
              <a:t>На данный момент проведены численные и экспериментальные исследования: </a:t>
            </a:r>
          </a:p>
          <a:p>
            <a:pPr marL="342900" indent="-342900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2200" dirty="0"/>
              <a:t>магнитных материалов и моделей;</a:t>
            </a:r>
          </a:p>
          <a:p>
            <a:pPr marL="342900" indent="-342900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2200" dirty="0"/>
              <a:t>моделей материалов для линейных подшипников;</a:t>
            </a:r>
          </a:p>
          <a:p>
            <a:pPr marL="342900" indent="-342900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2200" dirty="0"/>
              <a:t>тестирование в шаговом режиме</a:t>
            </a:r>
          </a:p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BA05D349-211B-E606-1808-7FF4F1E0D76C}"/>
              </a:ext>
            </a:extLst>
          </p:cNvPr>
          <p:cNvSpPr txBox="1"/>
          <p:nvPr/>
        </p:nvSpPr>
        <p:spPr>
          <a:xfrm>
            <a:off x="-1718252" y="528303"/>
            <a:ext cx="10185400" cy="8826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7665"/>
              </a:lnSpc>
            </a:pPr>
            <a:r>
              <a:rPr lang="ru-RU" sz="4000" b="1" spc="10" dirty="0">
                <a:solidFill>
                  <a:srgbClr val="0070C0"/>
                </a:solidFill>
                <a:latin typeface="Tahoma"/>
                <a:cs typeface="Tahoma"/>
              </a:rPr>
              <a:t>Дорожная карта</a:t>
            </a:r>
            <a:endParaRPr sz="4000" dirty="0">
              <a:solidFill>
                <a:srgbClr val="0070C0"/>
              </a:solidFill>
              <a:latin typeface="Inter"/>
              <a:cs typeface="Tahoma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B560D08-F42E-2D7A-5A3E-46F67078D3A9}"/>
              </a:ext>
            </a:extLst>
          </p:cNvPr>
          <p:cNvCxnSpPr>
            <a:cxnSpLocks/>
          </p:cNvCxnSpPr>
          <p:nvPr/>
        </p:nvCxnSpPr>
        <p:spPr bwMode="auto">
          <a:xfrm>
            <a:off x="911423" y="2674020"/>
            <a:ext cx="1310493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вал 28">
            <a:extLst>
              <a:ext uri="{FF2B5EF4-FFF2-40B4-BE49-F238E27FC236}">
                <a16:creationId xmlns:a16="http://schemas.microsoft.com/office/drawing/2014/main" id="{6560AD3F-ACC3-3984-3B7C-887378F405AD}"/>
              </a:ext>
            </a:extLst>
          </p:cNvPr>
          <p:cNvSpPr/>
          <p:nvPr/>
        </p:nvSpPr>
        <p:spPr bwMode="auto">
          <a:xfrm>
            <a:off x="1822846" y="2045023"/>
            <a:ext cx="1238399" cy="1205061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latin typeface="Bahnschrift Light" panose="020B0502040204020203" pitchFamily="34" charset="0"/>
              </a:rPr>
              <a:t>03.22</a:t>
            </a:r>
            <a:endParaRPr lang="ru-RU" u="sng" dirty="0">
              <a:latin typeface="Bahnschrift Light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0B9EB2-5054-B060-71BF-4A7489BD1D77}"/>
              </a:ext>
            </a:extLst>
          </p:cNvPr>
          <p:cNvSpPr txBox="1"/>
          <p:nvPr/>
        </p:nvSpPr>
        <p:spPr bwMode="auto">
          <a:xfrm>
            <a:off x="1390799" y="3227480"/>
            <a:ext cx="2167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Проведение анализа рынка и конкурентов. Тестирование гипотезы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46341CF7-D8E4-E66E-22FF-B643DFF607C3}"/>
              </a:ext>
            </a:extLst>
          </p:cNvPr>
          <p:cNvSpPr/>
          <p:nvPr/>
        </p:nvSpPr>
        <p:spPr bwMode="auto">
          <a:xfrm>
            <a:off x="3983086" y="2045023"/>
            <a:ext cx="1238399" cy="1205061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latin typeface="Bahnschrift Light" panose="020B0502040204020203" pitchFamily="34" charset="0"/>
              </a:rPr>
              <a:t>05.22</a:t>
            </a:r>
            <a:endParaRPr lang="ru-RU" u="sng" dirty="0">
              <a:latin typeface="Bahnschrift Light" panose="020B0502040204020203" pitchFamily="34" charset="0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538A6375-DD79-431E-AA9A-F99525D5B1C7}"/>
              </a:ext>
            </a:extLst>
          </p:cNvPr>
          <p:cNvSpPr/>
          <p:nvPr/>
        </p:nvSpPr>
        <p:spPr bwMode="auto">
          <a:xfrm>
            <a:off x="6215334" y="2045023"/>
            <a:ext cx="1238399" cy="1205061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latin typeface="Bahnschrift Light" panose="020B0502040204020203" pitchFamily="34" charset="0"/>
              </a:rPr>
              <a:t>07.22</a:t>
            </a:r>
            <a:endParaRPr lang="ru-RU" u="sng" dirty="0">
              <a:latin typeface="Bahnschrift Light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6013C1-1B97-A6BB-5D8F-7B35E69BE723}"/>
              </a:ext>
            </a:extLst>
          </p:cNvPr>
          <p:cNvSpPr txBox="1"/>
          <p:nvPr/>
        </p:nvSpPr>
        <p:spPr bwMode="auto">
          <a:xfrm>
            <a:off x="5783287" y="3211906"/>
            <a:ext cx="2167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Коммуникация с потенциальными заказчиками. Разработка технического задания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184C280A-1A60-40BF-610D-436B83E0C1F1}"/>
              </a:ext>
            </a:extLst>
          </p:cNvPr>
          <p:cNvSpPr/>
          <p:nvPr/>
        </p:nvSpPr>
        <p:spPr bwMode="auto">
          <a:xfrm>
            <a:off x="8591598" y="2030214"/>
            <a:ext cx="1238399" cy="1205061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latin typeface="Bahnschrift Light" panose="020B0502040204020203" pitchFamily="34" charset="0"/>
              </a:rPr>
              <a:t>10.22</a:t>
            </a:r>
            <a:endParaRPr lang="ru-RU" u="sng" dirty="0">
              <a:latin typeface="Bahnschrift Light" panose="020B050204020402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BAFECE8-16B1-0BCF-C6A5-49FDF4149B3F}"/>
              </a:ext>
            </a:extLst>
          </p:cNvPr>
          <p:cNvSpPr txBox="1"/>
          <p:nvPr/>
        </p:nvSpPr>
        <p:spPr bwMode="auto">
          <a:xfrm>
            <a:off x="8159551" y="3205581"/>
            <a:ext cx="2167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Регистрация </a:t>
            </a:r>
            <a:r>
              <a:rPr lang="ru-RU" sz="1400" dirty="0" err="1"/>
              <a:t>юр.лица</a:t>
            </a:r>
            <a:r>
              <a:rPr lang="ru-RU" sz="1400" dirty="0"/>
              <a:t>. Заключение договора с фондом</a:t>
            </a: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000A7084-D156-672C-361D-66BE88B708D5}"/>
              </a:ext>
            </a:extLst>
          </p:cNvPr>
          <p:cNvSpPr/>
          <p:nvPr/>
        </p:nvSpPr>
        <p:spPr bwMode="auto">
          <a:xfrm>
            <a:off x="10895854" y="2030214"/>
            <a:ext cx="1238399" cy="1205061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latin typeface="Bahnschrift Light" panose="020B0502040204020203" pitchFamily="34" charset="0"/>
              </a:rPr>
              <a:t>12.22</a:t>
            </a:r>
            <a:endParaRPr lang="ru-RU" u="sng" dirty="0">
              <a:latin typeface="Bahnschrift Light" panose="020B050204020402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918D5D-5F6F-9EEB-8C00-19A45B29389A}"/>
              </a:ext>
            </a:extLst>
          </p:cNvPr>
          <p:cNvSpPr txBox="1"/>
          <p:nvPr/>
        </p:nvSpPr>
        <p:spPr bwMode="auto">
          <a:xfrm>
            <a:off x="10463807" y="3205581"/>
            <a:ext cx="2167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Проведение математических расчетов. Создание 3</a:t>
            </a:r>
            <a:r>
              <a:rPr lang="en-US" sz="1400" dirty="0"/>
              <a:t>D</a:t>
            </a:r>
            <a:r>
              <a:rPr lang="ru-RU" sz="1400" dirty="0"/>
              <a:t>-модели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A545650C-52E2-1E47-201B-D6ABC95B7589}"/>
              </a:ext>
            </a:extLst>
          </p:cNvPr>
          <p:cNvCxnSpPr>
            <a:cxnSpLocks/>
          </p:cNvCxnSpPr>
          <p:nvPr/>
        </p:nvCxnSpPr>
        <p:spPr bwMode="auto">
          <a:xfrm>
            <a:off x="911423" y="5050284"/>
            <a:ext cx="1310493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Овал 38">
            <a:extLst>
              <a:ext uri="{FF2B5EF4-FFF2-40B4-BE49-F238E27FC236}">
                <a16:creationId xmlns:a16="http://schemas.microsoft.com/office/drawing/2014/main" id="{A1AB77D3-7D11-6BAE-469E-D7474032311D}"/>
              </a:ext>
            </a:extLst>
          </p:cNvPr>
          <p:cNvSpPr/>
          <p:nvPr/>
        </p:nvSpPr>
        <p:spPr bwMode="auto">
          <a:xfrm>
            <a:off x="1246782" y="4450074"/>
            <a:ext cx="1238399" cy="1205061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latin typeface="Bahnschrift Light" panose="020B0502040204020203" pitchFamily="34" charset="0"/>
              </a:rPr>
              <a:t>04.23</a:t>
            </a:r>
            <a:endParaRPr lang="ru-RU" u="sng" dirty="0">
              <a:latin typeface="Bahnschrift Light" panose="020B050204020402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1F284F9-2379-2681-CE21-606DD2F764F8}"/>
              </a:ext>
            </a:extLst>
          </p:cNvPr>
          <p:cNvSpPr txBox="1"/>
          <p:nvPr/>
        </p:nvSpPr>
        <p:spPr bwMode="auto">
          <a:xfrm>
            <a:off x="814735" y="5624047"/>
            <a:ext cx="2167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Разработка конструкторской документации. Закуп материалов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3AB71A69-0B55-7497-EFD6-B9123AEA341B}"/>
              </a:ext>
            </a:extLst>
          </p:cNvPr>
          <p:cNvSpPr/>
          <p:nvPr/>
        </p:nvSpPr>
        <p:spPr bwMode="auto">
          <a:xfrm>
            <a:off x="3263006" y="4421287"/>
            <a:ext cx="1238399" cy="1205061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latin typeface="Bahnschrift Light" panose="020B0502040204020203" pitchFamily="34" charset="0"/>
              </a:rPr>
              <a:t>07.23</a:t>
            </a:r>
            <a:endParaRPr lang="ru-RU" u="sng" dirty="0">
              <a:latin typeface="Bahnschrift Light" panose="020B050204020402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7F9AC49-C0BB-9713-CD4A-291DEE3F8FB9}"/>
              </a:ext>
            </a:extLst>
          </p:cNvPr>
          <p:cNvSpPr txBox="1"/>
          <p:nvPr/>
        </p:nvSpPr>
        <p:spPr bwMode="auto">
          <a:xfrm>
            <a:off x="2830959" y="5603744"/>
            <a:ext cx="2167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Сборка прототипа двигателя. Первый запуск, тестирование продукта</a:t>
            </a: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34DC3E30-DA54-38B9-3851-A5B0B6D95DE8}"/>
              </a:ext>
            </a:extLst>
          </p:cNvPr>
          <p:cNvSpPr/>
          <p:nvPr/>
        </p:nvSpPr>
        <p:spPr bwMode="auto">
          <a:xfrm>
            <a:off x="5351238" y="4421287"/>
            <a:ext cx="1238399" cy="1205061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latin typeface="Bahnschrift Light" panose="020B0502040204020203" pitchFamily="34" charset="0"/>
              </a:rPr>
              <a:t>01.24</a:t>
            </a:r>
            <a:endParaRPr lang="ru-RU" u="sng" dirty="0">
              <a:latin typeface="Bahnschrift Light" panose="020B050204020402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4155847-698F-019C-A73A-E8B27021C721}"/>
              </a:ext>
            </a:extLst>
          </p:cNvPr>
          <p:cNvSpPr txBox="1"/>
          <p:nvPr/>
        </p:nvSpPr>
        <p:spPr bwMode="auto">
          <a:xfrm>
            <a:off x="4919191" y="5595260"/>
            <a:ext cx="2167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Закуп материалов. Разработка системы управления. Регистрация РИД</a:t>
            </a: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935CE21D-B450-6E66-9B22-DFBD5A37C07D}"/>
              </a:ext>
            </a:extLst>
          </p:cNvPr>
          <p:cNvSpPr/>
          <p:nvPr/>
        </p:nvSpPr>
        <p:spPr bwMode="auto">
          <a:xfrm>
            <a:off x="7439470" y="4414197"/>
            <a:ext cx="1238399" cy="1205061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rgbClr val="00B050"/>
                </a:solidFill>
                <a:latin typeface="Bahnschrift Light" panose="020B0502040204020203" pitchFamily="34" charset="0"/>
              </a:rPr>
              <a:t>04.24</a:t>
            </a:r>
            <a:endParaRPr lang="ru-RU" b="1" u="sng" dirty="0">
              <a:solidFill>
                <a:srgbClr val="00B05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A580498-A9CE-70E2-F7CD-33E3164495A5}"/>
              </a:ext>
            </a:extLst>
          </p:cNvPr>
          <p:cNvSpPr txBox="1"/>
          <p:nvPr/>
        </p:nvSpPr>
        <p:spPr bwMode="auto">
          <a:xfrm>
            <a:off x="7007423" y="5596654"/>
            <a:ext cx="2167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Сбор обратной связи, формирование </a:t>
            </a:r>
            <a:r>
              <a:rPr lang="ru-RU" sz="1400" dirty="0" err="1"/>
              <a:t>тех.задания</a:t>
            </a:r>
            <a:r>
              <a:rPr lang="ru-RU" sz="1400" dirty="0"/>
              <a:t> на доработку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29EB0F20-6A51-2F3A-87EC-6CD91A2EC3C2}"/>
              </a:ext>
            </a:extLst>
          </p:cNvPr>
          <p:cNvSpPr/>
          <p:nvPr/>
        </p:nvSpPr>
        <p:spPr bwMode="auto">
          <a:xfrm>
            <a:off x="9527702" y="4428832"/>
            <a:ext cx="1238399" cy="1205061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latin typeface="Bahnschrift Light" panose="020B0502040204020203" pitchFamily="34" charset="0"/>
              </a:rPr>
              <a:t>07.24</a:t>
            </a:r>
            <a:endParaRPr lang="ru-RU" u="sng" dirty="0">
              <a:latin typeface="Bahnschrift Light" panose="020B050204020402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3F8626F-1193-3985-0D37-B0085228E3EB}"/>
              </a:ext>
            </a:extLst>
          </p:cNvPr>
          <p:cNvSpPr txBox="1"/>
          <p:nvPr/>
        </p:nvSpPr>
        <p:spPr bwMode="auto">
          <a:xfrm>
            <a:off x="9095655" y="5611289"/>
            <a:ext cx="2167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Разработка продуктовой линейки. Коммуникация с заказчиками</a:t>
            </a: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8CD3ED9E-BB94-0C0F-6763-30E833FB5C60}"/>
              </a:ext>
            </a:extLst>
          </p:cNvPr>
          <p:cNvSpPr/>
          <p:nvPr/>
        </p:nvSpPr>
        <p:spPr bwMode="auto">
          <a:xfrm>
            <a:off x="11682069" y="4389927"/>
            <a:ext cx="1238399" cy="1205061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latin typeface="Bahnschrift Light" panose="020B0502040204020203" pitchFamily="34" charset="0"/>
              </a:rPr>
              <a:t>12.24</a:t>
            </a:r>
            <a:endParaRPr lang="ru-RU" u="sng" dirty="0">
              <a:latin typeface="Bahnschrift Light" panose="020B050204020402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A8832E2-30F0-C8EE-9D2D-26FFF5FEB758}"/>
              </a:ext>
            </a:extLst>
          </p:cNvPr>
          <p:cNvSpPr txBox="1"/>
          <p:nvPr/>
        </p:nvSpPr>
        <p:spPr bwMode="auto">
          <a:xfrm>
            <a:off x="11250022" y="5589352"/>
            <a:ext cx="2167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Коммерциализация</a:t>
            </a:r>
            <a:r>
              <a:rPr lang="ru-RU" sz="1200" dirty="0"/>
              <a:t>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C5213CE-E09F-DB3F-FEF4-5C126AE2C677}"/>
              </a:ext>
            </a:extLst>
          </p:cNvPr>
          <p:cNvSpPr txBox="1"/>
          <p:nvPr/>
        </p:nvSpPr>
        <p:spPr bwMode="auto">
          <a:xfrm>
            <a:off x="3594173" y="3249090"/>
            <a:ext cx="20162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Разработка бизнес-стратегии. Подача заявки на Старт-1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E4AB9D8D-C78D-4284-B76A-D3379AC59CCB}"/>
              </a:ext>
            </a:extLst>
          </p:cNvPr>
          <p:cNvSpPr/>
          <p:nvPr/>
        </p:nvSpPr>
        <p:spPr bwMode="auto">
          <a:xfrm>
            <a:off x="9527701" y="4428831"/>
            <a:ext cx="1238399" cy="1205061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rgbClr val="00B050"/>
                </a:solidFill>
                <a:latin typeface="Bahnschrift Light" panose="020B0502040204020203" pitchFamily="34" charset="0"/>
              </a:rPr>
              <a:t>09.24</a:t>
            </a:r>
            <a:endParaRPr lang="ru-RU" b="1" u="sng" dirty="0">
              <a:solidFill>
                <a:srgbClr val="00B05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F7308124-BB7B-4A01-BBD6-6D9574A1E128}"/>
              </a:ext>
            </a:extLst>
          </p:cNvPr>
          <p:cNvSpPr/>
          <p:nvPr/>
        </p:nvSpPr>
        <p:spPr bwMode="auto">
          <a:xfrm>
            <a:off x="7420755" y="4406228"/>
            <a:ext cx="1270752" cy="1227665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latin typeface="Bahnschrift Light" panose="020B0502040204020203" pitchFamily="34" charset="0"/>
              </a:rPr>
              <a:t>07.24</a:t>
            </a:r>
            <a:endParaRPr lang="ru-RU" u="sng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373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BA05D349-211B-E606-1808-7FF4F1E0D76C}"/>
              </a:ext>
            </a:extLst>
          </p:cNvPr>
          <p:cNvSpPr txBox="1"/>
          <p:nvPr/>
        </p:nvSpPr>
        <p:spPr>
          <a:xfrm>
            <a:off x="2222500" y="3232186"/>
            <a:ext cx="10185400" cy="8826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7665"/>
              </a:lnSpc>
            </a:pPr>
            <a:r>
              <a:rPr lang="ru-RU" sz="4400" b="1" spc="10" dirty="0">
                <a:solidFill>
                  <a:srgbClr val="0070C0"/>
                </a:solidFill>
                <a:latin typeface="Tahoma"/>
                <a:cs typeface="Tahoma"/>
              </a:rPr>
              <a:t>Спасибо за внимание!</a:t>
            </a:r>
            <a:endParaRPr sz="4400" dirty="0">
              <a:solidFill>
                <a:srgbClr val="0070C0"/>
              </a:solidFill>
              <a:latin typeface="Inter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67920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775</Words>
  <Application>Microsoft Office PowerPoint</Application>
  <PresentationFormat>Произвольный</PresentationFormat>
  <Paragraphs>164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Bahnschrift Light</vt:lpstr>
      <vt:lpstr>Bahnschrift SemiBold</vt:lpstr>
      <vt:lpstr>Calibri</vt:lpstr>
      <vt:lpstr>Inter</vt:lpstr>
      <vt:lpstr>Tahoma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11</cp:revision>
  <dcterms:created xsi:type="dcterms:W3CDTF">2024-05-27T16:33:20Z</dcterms:created>
  <dcterms:modified xsi:type="dcterms:W3CDTF">2024-09-30T05:17:18Z</dcterms:modified>
</cp:coreProperties>
</file>