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76" r:id="rId7"/>
    <p:sldId id="259" r:id="rId8"/>
    <p:sldId id="261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5" r:id="rId17"/>
    <p:sldId id="264" r:id="rId18"/>
    <p:sldId id="267" r:id="rId19"/>
  </p:sldIdLst>
  <p:sldSz cx="12192000" cy="6858000"/>
  <p:notesSz cx="6858000" cy="9144000"/>
  <p:defaultTextStyle>
    <a:defPPr marL="0" marR="0" lvl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</a:defRPr>
    </a:defPPr>
    <a:lvl1pPr marL="0" marR="0" lvl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1pPr>
    <a:lvl2pPr marL="0" marR="0" lvl="1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2pPr>
    <a:lvl3pPr marL="0" marR="0" lvl="2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3pPr>
    <a:lvl4pPr marL="0" marR="0" lvl="3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4pPr>
    <a:lvl5pPr marL="0" marR="0" lvl="4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5pPr>
    <a:lvl6pPr marL="0" marR="0" lvl="5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6pPr>
    <a:lvl7pPr marL="0" marR="0" lvl="6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7pPr>
    <a:lvl8pPr marL="0" marR="0" lvl="7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8pPr>
    <a:lvl9pPr marL="0" marR="0" lvl="8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80" userDrawn="1">
          <p15:clr>
            <a:srgbClr val="A4A3A4"/>
          </p15:clr>
        </p15:guide>
        <p15:guide id="2" pos="415" userDrawn="1">
          <p15:clr>
            <a:srgbClr val="A4A3A4"/>
          </p15:clr>
        </p15:guide>
        <p15:guide id="3" orient="horz" pos="15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99CC"/>
    <a:srgbClr val="99CCFF"/>
    <a:srgbClr val="FFC000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5" d="100"/>
          <a:sy n="75" d="100"/>
        </p:scale>
        <p:origin x="48" y="48"/>
      </p:cViewPr>
      <p:guideLst>
        <p:guide orient="horz" pos="2180"/>
        <p:guide pos="415"/>
        <p:guide orient="horz" pos="15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 panose="020B0604020202020204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/>
                <a:gridCol w="1785431"/>
                <a:gridCol w="1785431"/>
                <a:gridCol w="1785431"/>
                <a:gridCol w="1785431"/>
                <a:gridCol w="1785431"/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F00FF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38100">
              <a:lnSpc>
                <a:spcPts val="1270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51" name="Текст 2"/>
          <p:cNvSpPr txBox="1"/>
          <p:nvPr/>
        </p:nvSpPr>
        <p:spPr>
          <a:xfrm>
            <a:off x="-233680" y="1164590"/>
            <a:ext cx="6457315" cy="452945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algn="ctr" defTabSz="877570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altLang="ko-KR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ru-RU" altLang="ko-KR" sz="2800" dirty="0" err="1">
                <a:latin typeface="+mj-lt"/>
                <a:cs typeface="Arial" panose="020B0604020202020204" pitchFamily="34" charset="0"/>
                <a:sym typeface="+mn-ea"/>
              </a:rPr>
              <a:t>BioSonic</a:t>
            </a:r>
            <a:r>
              <a:rPr lang="ru-RU" altLang="ko-KR" sz="28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ru-RU" altLang="ko-KR" sz="2800" dirty="0" err="1">
                <a:latin typeface="+mj-lt"/>
                <a:cs typeface="Arial" panose="020B0604020202020204" pitchFamily="34" charset="0"/>
                <a:sym typeface="+mn-ea"/>
              </a:rPr>
              <a:t>Cleaner</a:t>
            </a:r>
            <a:r>
              <a:rPr lang="ru-RU" altLang="ko-KR" sz="2800" dirty="0">
                <a:latin typeface="+mj-lt"/>
                <a:cs typeface="Arial" panose="020B0604020202020204" pitchFamily="34" charset="0"/>
                <a:sym typeface="+mn-ea"/>
              </a:rPr>
              <a:t> Pro -инновационный гибридный инструмент</a:t>
            </a:r>
            <a:endParaRPr sz="2800" b="1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Квадрат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 dirty="0"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>
            <a:fillRect/>
          </a:stretch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947" y="379603"/>
            <a:ext cx="1392607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l"/>
            <a:r>
              <a:rPr lang="ru-RU" sz="1600" b="1" cap="all" dirty="0">
                <a:solidFill>
                  <a:schemeClr val="tx1"/>
                </a:solidFill>
                <a:latin typeface="Gilroy-Bold"/>
              </a:rPr>
              <a:t>О ПРОЕКТЕ</a:t>
            </a:r>
            <a:endParaRPr lang="ru-RU" sz="1600" b="1" cap="all" dirty="0">
              <a:solidFill>
                <a:schemeClr val="tx1"/>
              </a:solidFill>
              <a:latin typeface="Gilroy-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691895"/>
            <a:ext cx="2624455" cy="97790"/>
            <a:chOff x="0" y="691895"/>
            <a:chExt cx="2624455" cy="97790"/>
          </a:xfrm>
        </p:grpSpPr>
        <p:sp>
          <p:nvSpPr>
            <p:cNvPr id="4" name="object 4"/>
            <p:cNvSpPr/>
            <p:nvPr/>
          </p:nvSpPr>
          <p:spPr>
            <a:xfrm>
              <a:off x="0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5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673608" y="691895"/>
              <a:ext cx="320040" cy="97790"/>
            </a:xfrm>
            <a:custGeom>
              <a:avLst/>
              <a:gdLst/>
              <a:ahLst/>
              <a:cxnLst/>
              <a:rect l="l" t="t" r="r" b="b"/>
              <a:pathLst>
                <a:path w="320040" h="97790">
                  <a:moveTo>
                    <a:pt x="0" y="97536"/>
                  </a:moveTo>
                  <a:lnTo>
                    <a:pt x="320039" y="97536"/>
                  </a:lnTo>
                  <a:lnTo>
                    <a:pt x="320039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C48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993647" y="691895"/>
              <a:ext cx="337185" cy="97790"/>
            </a:xfrm>
            <a:custGeom>
              <a:avLst/>
              <a:gdLst/>
              <a:ahLst/>
              <a:cxnLst/>
              <a:rect l="l" t="t" r="r" b="b"/>
              <a:pathLst>
                <a:path w="337184" h="97790">
                  <a:moveTo>
                    <a:pt x="0" y="97536"/>
                  </a:moveTo>
                  <a:lnTo>
                    <a:pt x="336804" y="97536"/>
                  </a:lnTo>
                  <a:lnTo>
                    <a:pt x="336804" y="0"/>
                  </a:lnTo>
                  <a:lnTo>
                    <a:pt x="0" y="0"/>
                  </a:lnTo>
                  <a:lnTo>
                    <a:pt x="0" y="97536"/>
                  </a:lnTo>
                  <a:close/>
                </a:path>
              </a:pathLst>
            </a:custGeom>
            <a:solidFill>
              <a:srgbClr val="FBAE1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330452" y="691895"/>
              <a:ext cx="1294130" cy="97790"/>
            </a:xfrm>
            <a:custGeom>
              <a:avLst/>
              <a:gdLst/>
              <a:ahLst/>
              <a:cxnLst/>
              <a:rect l="l" t="t" r="r" b="b"/>
              <a:pathLst>
                <a:path w="1294130" h="97790">
                  <a:moveTo>
                    <a:pt x="1293875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293875" y="97536"/>
                  </a:lnTo>
                  <a:lnTo>
                    <a:pt x="1293875" y="0"/>
                  </a:lnTo>
                  <a:close/>
                </a:path>
              </a:pathLst>
            </a:custGeom>
            <a:solidFill>
              <a:srgbClr val="B5D7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6365747"/>
            <a:ext cx="535305" cy="492759"/>
          </a:xfrm>
          <a:custGeom>
            <a:avLst/>
            <a:gdLst/>
            <a:ahLst/>
            <a:cxnLst/>
            <a:rect l="l" t="t" r="r" b="b"/>
            <a:pathLst>
              <a:path w="535305" h="492759">
                <a:moveTo>
                  <a:pt x="534924" y="492249"/>
                </a:moveTo>
                <a:lnTo>
                  <a:pt x="534924" y="0"/>
                </a:lnTo>
                <a:lnTo>
                  <a:pt x="0" y="0"/>
                </a:lnTo>
                <a:lnTo>
                  <a:pt x="0" y="492249"/>
                </a:lnTo>
                <a:lnTo>
                  <a:pt x="534924" y="492249"/>
                </a:lnTo>
                <a:close/>
              </a:path>
            </a:pathLst>
          </a:custGeom>
          <a:solidFill>
            <a:srgbClr val="8F00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7097771" y="1619196"/>
            <a:ext cx="3865090" cy="4357527"/>
            <a:chOff x="3973067" y="1629155"/>
            <a:chExt cx="1295400" cy="1295400"/>
          </a:xfrm>
        </p:grpSpPr>
        <p:sp>
          <p:nvSpPr>
            <p:cNvPr id="12" name="object 12"/>
            <p:cNvSpPr/>
            <p:nvPr/>
          </p:nvSpPr>
          <p:spPr>
            <a:xfrm>
              <a:off x="3973067" y="1629155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4062983" y="1716023"/>
              <a:ext cx="1118870" cy="1120140"/>
            </a:xfrm>
            <a:custGeom>
              <a:avLst/>
              <a:gdLst/>
              <a:ahLst/>
              <a:cxnLst/>
              <a:rect l="l" t="t" r="r" b="b"/>
              <a:pathLst>
                <a:path w="1118870" h="1120139">
                  <a:moveTo>
                    <a:pt x="1118615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1118615" y="1120139"/>
                  </a:lnTo>
                  <a:lnTo>
                    <a:pt x="11186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983120" y="5684151"/>
            <a:ext cx="2245360" cy="108683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995"/>
              </a:spcBef>
            </a:pPr>
            <a:br>
              <a:rPr lang="ru-RU" b="1" spc="-25"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</a:rPr>
            </a:br>
            <a:r>
              <a:rPr lang="ru-RU" spc="-25"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</a:rPr>
              <a:t>Полина Горелова</a:t>
            </a:r>
            <a:endParaRPr lang="ru-RU" spc="-25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</a:endParaRPr>
          </a:p>
          <a:p>
            <a:pPr marL="5715" algn="ctr">
              <a:lnSpc>
                <a:spcPct val="100000"/>
              </a:lnSpc>
              <a:spcBef>
                <a:spcPts val="995"/>
              </a:spcBef>
            </a:pPr>
            <a:r>
              <a:rPr lang="ru-RU" spc="-25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</a:rPr>
              <a:t>Участник</a:t>
            </a:r>
            <a:endParaRPr lang="ru-RU" spc="-25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330453" y="1619196"/>
            <a:ext cx="3865090" cy="4357527"/>
            <a:chOff x="967740" y="1626869"/>
            <a:chExt cx="1295400" cy="1295400"/>
          </a:xfrm>
        </p:grpSpPr>
        <p:sp>
          <p:nvSpPr>
            <p:cNvPr id="24" name="object 24"/>
            <p:cNvSpPr/>
            <p:nvPr/>
          </p:nvSpPr>
          <p:spPr>
            <a:xfrm>
              <a:off x="967740" y="1626869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1295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295400" y="1295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AB3C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1055370" y="1714499"/>
              <a:ext cx="1120140" cy="1120140"/>
            </a:xfrm>
            <a:custGeom>
              <a:avLst/>
              <a:gdLst/>
              <a:ahLst/>
              <a:cxnLst/>
              <a:rect l="l" t="t" r="r" b="b"/>
              <a:pathLst>
                <a:path w="1120139" h="1120139">
                  <a:moveTo>
                    <a:pt x="1120139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1120139" y="1120139"/>
                  </a:lnTo>
                  <a:lnTo>
                    <a:pt x="112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702539" y="5872844"/>
            <a:ext cx="2857347" cy="810478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0"/>
              </a:spcBef>
            </a:pPr>
            <a:r>
              <a:rPr lang="ru-RU" spc="-7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</a:rPr>
              <a:t>Фарида </a:t>
            </a:r>
            <a:r>
              <a:rPr lang="ru-RU" spc="-7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</a:rPr>
              <a:t>Хисайнова</a:t>
            </a:r>
            <a:endParaRPr lang="ru-RU" spc="-7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</a:endParaRPr>
          </a:p>
          <a:p>
            <a:pPr algn="ctr">
              <a:lnSpc>
                <a:spcPct val="100000"/>
              </a:lnSpc>
              <a:spcBef>
                <a:spcPts val="1000"/>
              </a:spcBef>
            </a:pPr>
            <a:r>
              <a:rPr lang="ru-RU" spc="-7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/>
              </a:rPr>
              <a:t>Лидер</a:t>
            </a:r>
            <a:endParaRPr dirty="0">
              <a:latin typeface="Cambria" panose="02040503050406030204" pitchFamily="18" charset="0"/>
              <a:ea typeface="Cambria" panose="02040503050406030204" pitchFamily="18" charset="0"/>
              <a:cs typeface="Lucida Sans Unicode" panose="020B0602030504020204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2821" y="6537909"/>
            <a:ext cx="17081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70"/>
              </a:lnSpc>
            </a:pPr>
            <a:fld id="{81D60167-4931-47E6-BA6A-407CBD079E47}" type="slidenum">
              <a:rPr lang="ru-RU" sz="1200" spc="-15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</a:fld>
            <a:endParaRPr lang="ru-RU" sz="1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6" name="Текст 2"/>
          <p:cNvSpPr txBox="1"/>
          <p:nvPr/>
        </p:nvSpPr>
        <p:spPr>
          <a:xfrm>
            <a:off x="336583" y="881277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КОМАНДА</a:t>
            </a:r>
            <a:endParaRPr sz="3600" b="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583160" y="1913970"/>
            <a:ext cx="3342167" cy="37679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54" y="1911408"/>
            <a:ext cx="3338377" cy="377054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30604" y="2045772"/>
            <a:ext cx="606539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2" name="Текст 2"/>
          <p:cNvSpPr txBox="1"/>
          <p:nvPr/>
        </p:nvSpPr>
        <p:spPr>
          <a:xfrm>
            <a:off x="336583" y="1199888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ПРОБЛЕМА</a:t>
            </a:r>
            <a:endParaRPr sz="3600" b="1" dirty="0"/>
          </a:p>
        </p:txBody>
      </p:sp>
      <p:sp>
        <p:nvSpPr>
          <p:cNvPr id="15" name="Прямоугольник"/>
          <p:cNvSpPr/>
          <p:nvPr/>
        </p:nvSpPr>
        <p:spPr>
          <a:xfrm>
            <a:off x="6102343" y="-2825"/>
            <a:ext cx="6108071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lang="ru-RU" dirty="0">
              <a:solidFill>
                <a:schemeClr val="bg1"/>
              </a:solidFill>
            </a:endParaRPr>
          </a:p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lang="ru-RU" dirty="0">
              <a:solidFill>
                <a:schemeClr val="bg1"/>
              </a:solidFill>
            </a:endParaRPr>
          </a:p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lang="ru-RU" dirty="0">
              <a:solidFill>
                <a:schemeClr val="bg1"/>
              </a:solidFill>
            </a:endParaRPr>
          </a:p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Текст 2"/>
          <p:cNvSpPr txBox="1"/>
          <p:nvPr/>
        </p:nvSpPr>
        <p:spPr>
          <a:xfrm>
            <a:off x="6477660" y="1245577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solidFill>
                  <a:schemeClr val="bg1"/>
                </a:solidFill>
              </a:rPr>
              <a:t>РЕШЕНИЕ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18" name="Текст 2"/>
          <p:cNvSpPr txBox="1"/>
          <p:nvPr/>
        </p:nvSpPr>
        <p:spPr>
          <a:xfrm>
            <a:off x="6330321" y="2045772"/>
            <a:ext cx="516509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35417" y="380947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8341" y="1999448"/>
            <a:ext cx="5476373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Проблема проекта</a:t>
            </a:r>
            <a:endParaRPr lang="ru-RU" dirty="0"/>
          </a:p>
          <a:p>
            <a:r>
              <a:rPr lang="ru-RU" dirty="0"/>
              <a:t>Существующие методы профессиональной чистки зубов не обеспечивают полного удаления биопленки и </a:t>
            </a:r>
            <a:r>
              <a:rPr lang="ru-RU" dirty="0" err="1"/>
              <a:t>поддесневого</a:t>
            </a:r>
            <a:r>
              <a:rPr lang="ru-RU" dirty="0"/>
              <a:t> налёта.</a:t>
            </a:r>
            <a:endParaRPr lang="ru-RU" dirty="0"/>
          </a:p>
          <a:p>
            <a:r>
              <a:rPr lang="ru-RU" dirty="0"/>
              <a:t>В итоге снижается эффективность лечения и профилактики заболеваний пародонта.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30321" y="1999448"/>
            <a:ext cx="5542725" cy="1477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Разработан инновационный гибридный инструмент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BioSonic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Cleaner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Pro, который объединяет современные технологии стоматологии и искусственного интеллекта.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Что он делает: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20769" y="6351159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/>
          <p:cNvSpPr txBox="1"/>
          <p:nvPr/>
        </p:nvSpPr>
        <p:spPr>
          <a:xfrm>
            <a:off x="30604" y="2045772"/>
            <a:ext cx="6065396" cy="40010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2000" dirty="0"/>
          </a:p>
        </p:txBody>
      </p:sp>
      <p:sp>
        <p:nvSpPr>
          <p:cNvPr id="12" name="Текст 2"/>
          <p:cNvSpPr txBox="1"/>
          <p:nvPr/>
        </p:nvSpPr>
        <p:spPr>
          <a:xfrm>
            <a:off x="336583" y="1199888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ВСТАВКА ИЗ СТАТЬИ</a:t>
            </a:r>
            <a:endParaRPr sz="3600" b="1" dirty="0"/>
          </a:p>
        </p:txBody>
      </p:sp>
      <p:sp>
        <p:nvSpPr>
          <p:cNvPr id="15" name="Прямоугольник"/>
          <p:cNvSpPr/>
          <p:nvPr/>
        </p:nvSpPr>
        <p:spPr>
          <a:xfrm>
            <a:off x="6083929" y="-5459"/>
            <a:ext cx="6108071" cy="6860825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6" name="Прямоугольник"/>
          <p:cNvSpPr/>
          <p:nvPr/>
        </p:nvSpPr>
        <p:spPr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17" name="Текст 2"/>
          <p:cNvSpPr txBox="1"/>
          <p:nvPr/>
        </p:nvSpPr>
        <p:spPr>
          <a:xfrm>
            <a:off x="6477660" y="1199888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solidFill>
                  <a:schemeClr val="bg1"/>
                </a:solidFill>
              </a:rPr>
              <a:t>АКТУАЛЬНОСТЬ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18" name="Текст 2"/>
          <p:cNvSpPr txBox="1"/>
          <p:nvPr/>
        </p:nvSpPr>
        <p:spPr>
          <a:xfrm>
            <a:off x="6330321" y="1944807"/>
            <a:ext cx="5165096" cy="369125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Заболевания пародонта – глобальная проблема, поражающая до 50% взрослого населения мира (ВОЗ).</a:t>
            </a:r>
            <a:endParaRPr lang="ru-RU" sz="18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Ключевой этиологический фактор: зубная биопленка и </a:t>
            </a:r>
            <a:r>
              <a:rPr lang="ru-RU" sz="1800" dirty="0" err="1">
                <a:solidFill>
                  <a:schemeClr val="bg1"/>
                </a:solidFill>
                <a:latin typeface="+mn-ea"/>
                <a:cs typeface="+mn-ea"/>
              </a:rPr>
              <a:t>поддесневой</a:t>
            </a: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 налет, которые сложно удалить полностью.</a:t>
            </a:r>
            <a:endParaRPr lang="ru-RU" sz="18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Недостатки существующих методов:</a:t>
            </a:r>
            <a:endParaRPr lang="ru-RU" sz="18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Неполное удаление биопленки.</a:t>
            </a:r>
            <a:endParaRPr lang="ru-RU" sz="18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Риск травмирования мягких тканей и поверхности корня.</a:t>
            </a:r>
            <a:endParaRPr lang="ru-RU" sz="18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Отсутствие визуального контроля в </a:t>
            </a:r>
            <a:r>
              <a:rPr lang="ru-RU" sz="1800" dirty="0" err="1">
                <a:solidFill>
                  <a:schemeClr val="bg1"/>
                </a:solidFill>
                <a:latin typeface="+mn-ea"/>
                <a:cs typeface="+mn-ea"/>
              </a:rPr>
              <a:t>поддесневой</a:t>
            </a: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 области.</a:t>
            </a:r>
            <a:endParaRPr lang="ru-RU" sz="18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>
                <a:solidFill>
                  <a:schemeClr val="bg1"/>
                </a:solidFill>
                <a:latin typeface="+mn-ea"/>
                <a:cs typeface="+mn-ea"/>
              </a:rPr>
              <a:t>Субъективность в оценке качества чистки.</a:t>
            </a:r>
            <a:endParaRPr sz="18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35417" y="380947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3282" y="2045772"/>
            <a:ext cx="5224064" cy="2031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Вставка из статьи: «Механическое удаление биопленки остается "золотым стандартом", однако его эффективность ограничена сложностью доступа в глубокие пародонтальные карманы и отсутствием визуального контроля.» (J </a:t>
            </a:r>
            <a:r>
              <a:rPr lang="ru-RU" dirty="0" err="1"/>
              <a:t>Clin</a:t>
            </a:r>
            <a:r>
              <a:rPr lang="ru-RU" dirty="0"/>
              <a:t> </a:t>
            </a:r>
            <a:r>
              <a:rPr lang="ru-RU" dirty="0" err="1"/>
              <a:t>Periodontol</a:t>
            </a:r>
            <a:r>
              <a:rPr lang="ru-RU" dirty="0"/>
              <a:t>, 2021)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/>
          <p:cNvSpPr/>
          <p:nvPr/>
        </p:nvSpPr>
        <p:spPr>
          <a:xfrm>
            <a:off x="6116702" y="-7621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lang="ru-RU" sz="12000" dirty="0"/>
          </a:p>
        </p:txBody>
      </p:sp>
      <p:sp>
        <p:nvSpPr>
          <p:cNvPr id="21" name="Текст 2"/>
          <p:cNvSpPr txBox="1"/>
          <p:nvPr/>
        </p:nvSpPr>
        <p:spPr>
          <a:xfrm>
            <a:off x="6928610" y="-16608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  <a:endParaRPr dirty="0"/>
          </a:p>
        </p:txBody>
      </p:sp>
      <p:sp>
        <p:nvSpPr>
          <p:cNvPr id="22" name="Текст 2"/>
          <p:cNvSpPr txBox="1"/>
          <p:nvPr/>
        </p:nvSpPr>
        <p:spPr>
          <a:xfrm>
            <a:off x="6740499" y="2135211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3</a:t>
            </a:r>
            <a:endParaRPr dirty="0"/>
          </a:p>
        </p:txBody>
      </p:sp>
      <p:sp>
        <p:nvSpPr>
          <p:cNvPr id="23" name="Текст 2"/>
          <p:cNvSpPr txBox="1"/>
          <p:nvPr/>
        </p:nvSpPr>
        <p:spPr>
          <a:xfrm>
            <a:off x="9980915" y="74103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  <a:endParaRPr dirty="0"/>
          </a:p>
        </p:txBody>
      </p:sp>
      <p:sp>
        <p:nvSpPr>
          <p:cNvPr id="24" name="Текст 2"/>
          <p:cNvSpPr txBox="1"/>
          <p:nvPr/>
        </p:nvSpPr>
        <p:spPr>
          <a:xfrm>
            <a:off x="10197670" y="3751069"/>
            <a:ext cx="759794" cy="193898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endParaRPr dirty="0"/>
          </a:p>
        </p:txBody>
      </p:sp>
      <p:sp>
        <p:nvSpPr>
          <p:cNvPr id="25" name="Текст 2"/>
          <p:cNvSpPr txBox="1"/>
          <p:nvPr/>
        </p:nvSpPr>
        <p:spPr>
          <a:xfrm>
            <a:off x="6369189" y="3462000"/>
            <a:ext cx="2568890" cy="73866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Разработать оптический </a:t>
            </a:r>
            <a:r>
              <a:rPr lang="ru-RU" sz="1400" dirty="0" err="1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микродатчик</a:t>
            </a:r>
            <a:r>
              <a:rPr lang="ru-RU" sz="14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для визуализации.</a:t>
            </a:r>
            <a:endParaRPr sz="1100" dirty="0">
              <a:latin typeface="+mn-lt"/>
              <a:ea typeface="Cambria" panose="02040503050406030204" pitchFamily="18" charset="0"/>
            </a:endParaRPr>
          </a:p>
        </p:txBody>
      </p:sp>
      <p:sp>
        <p:nvSpPr>
          <p:cNvPr id="26" name="Текст 2"/>
          <p:cNvSpPr txBox="1"/>
          <p:nvPr/>
        </p:nvSpPr>
        <p:spPr>
          <a:xfrm>
            <a:off x="6417497" y="1215721"/>
            <a:ext cx="2472273" cy="95410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Разработать и протестировать прототип "умной" ультразвуковой насадки.</a:t>
            </a:r>
            <a:endParaRPr lang="ru-RU" sz="1400" dirty="0">
              <a:latin typeface="+mn-lt"/>
              <a:ea typeface="Cambria" panose="02040503050406030204" pitchFamily="18" charset="0"/>
            </a:endParaRPr>
          </a:p>
        </p:txBody>
      </p:sp>
      <p:sp>
        <p:nvSpPr>
          <p:cNvPr id="27" name="Текст 2"/>
          <p:cNvSpPr txBox="1"/>
          <p:nvPr/>
        </p:nvSpPr>
        <p:spPr>
          <a:xfrm>
            <a:off x="9234169" y="2170034"/>
            <a:ext cx="2958069" cy="116954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sz="14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Интегрировать систему </a:t>
            </a:r>
            <a:r>
              <a:rPr lang="ru-RU" sz="1400" dirty="0" err="1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микроинфузии</a:t>
            </a:r>
            <a:r>
              <a:rPr lang="ru-RU" sz="14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антисептика и адаптивного давления. Внедрить систему документирования и анализа.</a:t>
            </a:r>
            <a:endParaRPr lang="ru-RU" sz="1400" dirty="0"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Текст 2"/>
          <p:cNvSpPr txBox="1"/>
          <p:nvPr/>
        </p:nvSpPr>
        <p:spPr>
          <a:xfrm>
            <a:off x="10266423" y="5438847"/>
            <a:ext cx="1895301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endParaRPr sz="1400" dirty="0"/>
          </a:p>
        </p:txBody>
      </p:sp>
      <p:sp>
        <p:nvSpPr>
          <p:cNvPr id="29" name="Соединительная линия уступом 2"/>
          <p:cNvSpPr/>
          <p:nvPr/>
        </p:nvSpPr>
        <p:spPr>
          <a:xfrm>
            <a:off x="7936169" y="557408"/>
            <a:ext cx="1828805" cy="1152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30" name="Соединительная линия уступом 26"/>
          <p:cNvSpPr/>
          <p:nvPr/>
        </p:nvSpPr>
        <p:spPr>
          <a:xfrm flipH="1">
            <a:off x="7936169" y="2013009"/>
            <a:ext cx="1722276" cy="878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/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1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8" name="Текст 2"/>
          <p:cNvSpPr txBox="1"/>
          <p:nvPr/>
        </p:nvSpPr>
        <p:spPr>
          <a:xfrm>
            <a:off x="336583" y="1953838"/>
            <a:ext cx="4989789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ea typeface="Cambria" panose="02040503050406030204" pitchFamily="18" charset="0"/>
            </a:endParaRPr>
          </a:p>
        </p:txBody>
      </p:sp>
      <p:sp>
        <p:nvSpPr>
          <p:cNvPr id="19" name="Текст 2"/>
          <p:cNvSpPr txBox="1"/>
          <p:nvPr/>
        </p:nvSpPr>
        <p:spPr>
          <a:xfrm>
            <a:off x="311992" y="957366"/>
            <a:ext cx="6518934" cy="646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ЦЕЛЬ ПРОЕКТА</a:t>
            </a:r>
            <a:endParaRPr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077841" y="3350875"/>
            <a:ext cx="948332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2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</a:t>
            </a:r>
            <a:endParaRPr kumimoji="0" lang="ru-RU" sz="120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44208" y="4248002"/>
            <a:ext cx="948332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5</a:t>
            </a:r>
            <a:endParaRPr kumimoji="0" lang="ru-RU" sz="12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64149" y="4925621"/>
            <a:ext cx="2876310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Cambria" panose="02040503050406030204" pitchFamily="18" charset="0"/>
                <a:cs typeface="Times New Roman" panose="02020603050405020304" pitchFamily="18" charset="0"/>
                <a:sym typeface="Helvetica"/>
              </a:rPr>
              <a:t>Создать программный интерфейс и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Cambria" panose="020405030504060302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Cambria" panose="02040503050406030204" pitchFamily="18" charset="0"/>
                <a:cs typeface="Times New Roman" panose="02020603050405020304" pitchFamily="18" charset="0"/>
                <a:sym typeface="Helvetica"/>
              </a:rPr>
              <a:t>алгоритмы адаптивного управления.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76543" y="5880098"/>
            <a:ext cx="2592441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Cambria" panose="02040503050406030204" pitchFamily="18" charset="0"/>
                <a:cs typeface="Times New Roman" panose="02020603050405020304" pitchFamily="18" charset="0"/>
                <a:sym typeface="Helvetica"/>
              </a:rPr>
              <a:t>Внедрить систему документирования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Cambria" panose="020405030504060302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Cambria" panose="02040503050406030204" pitchFamily="18" charset="0"/>
                <a:cs typeface="Times New Roman" panose="02020603050405020304" pitchFamily="18" charset="0"/>
                <a:sym typeface="Helvetica"/>
              </a:rPr>
              <a:t> и анализа.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4158" y="3139264"/>
            <a:ext cx="2017951" cy="1377815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662" y="4579147"/>
            <a:ext cx="1908213" cy="109737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36221" y="1783652"/>
            <a:ext cx="5743996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Разработка и внедрение инновационного гибридного </a:t>
            </a:r>
            <a:r>
              <a:rPr lang="ru-RU" dirty="0" err="1"/>
              <a:t>инструмета</a:t>
            </a:r>
            <a:r>
              <a:rPr lang="ru-RU" dirty="0"/>
              <a:t> </a:t>
            </a:r>
            <a:r>
              <a:rPr lang="ru-RU" dirty="0" err="1"/>
              <a:t>BioSonic</a:t>
            </a:r>
            <a:r>
              <a:rPr lang="ru-RU" dirty="0"/>
              <a:t> </a:t>
            </a:r>
            <a:r>
              <a:rPr lang="ru-RU" dirty="0" err="1"/>
              <a:t>Cleaner</a:t>
            </a:r>
            <a:r>
              <a:rPr lang="ru-RU" dirty="0"/>
              <a:t> Pro для повышения эффективности и безопасности профессиональной чистки зубов.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336521" y="942961"/>
            <a:ext cx="9365538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Концепция </a:t>
            </a:r>
            <a:r>
              <a:rPr lang="en-US" sz="3600" b="1" dirty="0" err="1"/>
              <a:t>BioSonic</a:t>
            </a:r>
            <a:r>
              <a:rPr lang="en-US" sz="3600" b="1" dirty="0"/>
              <a:t> Cleaner Pro</a:t>
            </a:r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0" y="6359477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171213" y="174364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955" y="1974471"/>
            <a:ext cx="6680885" cy="2031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Гибридный подход — это синергия 4-х ключевых технологий в одном инструменте:</a:t>
            </a:r>
            <a:endParaRPr lang="ru-RU" dirty="0"/>
          </a:p>
          <a:p>
            <a:endParaRPr lang="ru-RU" dirty="0"/>
          </a:p>
          <a:p>
            <a:r>
              <a:rPr lang="ru-RU" dirty="0"/>
              <a:t>1. Умный ультразвук (деструкция биопленки)</a:t>
            </a:r>
            <a:endParaRPr lang="ru-RU" dirty="0"/>
          </a:p>
          <a:p>
            <a:r>
              <a:rPr lang="ru-RU" dirty="0"/>
              <a:t>2. Локальная антисептика (</a:t>
            </a:r>
            <a:r>
              <a:rPr lang="ru-RU" dirty="0" err="1"/>
              <a:t>микроинфузия</a:t>
            </a:r>
            <a:r>
              <a:rPr lang="ru-RU" dirty="0"/>
              <a:t>)</a:t>
            </a:r>
            <a:endParaRPr lang="ru-RU" dirty="0"/>
          </a:p>
          <a:p>
            <a:r>
              <a:rPr lang="ru-RU" dirty="0"/>
              <a:t>3. Визуальный контроль (оптический датчик)</a:t>
            </a:r>
            <a:endParaRPr lang="ru-RU" dirty="0"/>
          </a:p>
          <a:p>
            <a:r>
              <a:rPr lang="ru-RU" dirty="0"/>
              <a:t>4. Тактильная безопасность (адаптивное давление)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618" y="3429000"/>
            <a:ext cx="5557053" cy="293047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alphaModFix amt="82000"/>
          </a:blip>
          <a:stretch>
            <a:fillRect/>
          </a:stretch>
        </p:blipFill>
        <p:spPr>
          <a:xfrm>
            <a:off x="8722090" y="3473039"/>
            <a:ext cx="3298697" cy="3189170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271129" y="845967"/>
            <a:ext cx="9365538" cy="175432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Прототип "умной" насадки: Материалы и технологии</a:t>
            </a:r>
            <a:endParaRPr lang="ru-RU" sz="3600" b="1" dirty="0"/>
          </a:p>
          <a:p>
            <a:pPr algn="l"/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0" y="6359477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171213" y="174364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145" y="2205355"/>
            <a:ext cx="9782175" cy="34150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Корпус насадки: Медицинский титан (Ti-6Al-4V) с биосовместимым PVD-покрытием для стойкости к  истиранию.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Рабочая часть: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Материал: </a:t>
            </a:r>
            <a:r>
              <a:rPr lang="ru-RU" dirty="0" err="1"/>
              <a:t>Пьезокерамика</a:t>
            </a:r>
            <a:r>
              <a:rPr lang="ru-RU" dirty="0"/>
              <a:t> на основе </a:t>
            </a:r>
            <a:r>
              <a:rPr lang="ru-RU" dirty="0" err="1"/>
              <a:t>цирконата</a:t>
            </a:r>
            <a:r>
              <a:rPr lang="ru-RU" dirty="0"/>
              <a:t>-титаната свинца (PZT) для генерации ультразвука.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Покрытие: </a:t>
            </a:r>
            <a:r>
              <a:rPr lang="ru-RU" dirty="0" err="1"/>
              <a:t>Наноалмазное</a:t>
            </a:r>
            <a:r>
              <a:rPr lang="ru-RU" dirty="0"/>
              <a:t> напыление для увеличения срока службы.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Канал для антисептика: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Материал: Устойчивый к химикатам полимер (PEEK) с интегрированным микро-насосом.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Оптический датчик: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Материал: Сапфировое стекло для защиты от царапин.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ru-RU" dirty="0"/>
              <a:t>Компоненты: Миниатюрная CMOS-матрица и светодиоды полного спектра.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271129" y="1122965"/>
            <a:ext cx="9365538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Задача 1. Ультразвук нового поколения</a:t>
            </a:r>
            <a:endParaRPr lang="ru-RU" sz="3600" b="1" dirty="0"/>
          </a:p>
          <a:p>
            <a:pPr algn="l"/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0" y="6359477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171213" y="174364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213" y="1907790"/>
            <a:ext cx="11567433" cy="31381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dirty="0">
                <a:solidFill>
                  <a:srgbClr val="9933FF"/>
                </a:solidFill>
              </a:rPr>
              <a:t>Оптимизированные параметры:</a:t>
            </a:r>
            <a:endParaRPr lang="ru-RU" dirty="0">
              <a:solidFill>
                <a:srgbClr val="9933FF"/>
              </a:solidFill>
            </a:endParaRPr>
          </a:p>
          <a:p>
            <a:pPr algn="l"/>
            <a:r>
              <a:rPr lang="ru-RU" dirty="0"/>
              <a:t>Частота: 25-30 кГц (сбалансированное разрушение камня и биопленки).</a:t>
            </a:r>
            <a:endParaRPr lang="ru-RU" dirty="0"/>
          </a:p>
          <a:p>
            <a:pPr algn="l"/>
            <a:r>
              <a:rPr lang="ru-RU" dirty="0"/>
              <a:t>Амплитуда: 10-50 мкм (регулируемая, щадящий режим).</a:t>
            </a:r>
            <a:endParaRPr lang="ru-RU" dirty="0"/>
          </a:p>
          <a:p>
            <a:pPr algn="l"/>
            <a:r>
              <a:rPr lang="ru-RU" dirty="0"/>
              <a:t>Эффект кавитации: Контролируемая кавитация для разрушения биопленки без повреждения твердых тканей.</a:t>
            </a:r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>
                <a:solidFill>
                  <a:srgbClr val="9933FF"/>
                </a:solidFill>
              </a:rPr>
              <a:t>Вставка из статьи: </a:t>
            </a:r>
            <a:endParaRPr lang="ru-RU" dirty="0">
              <a:solidFill>
                <a:srgbClr val="9933FF"/>
              </a:solidFill>
            </a:endParaRPr>
          </a:p>
          <a:p>
            <a:pPr algn="l"/>
            <a:r>
              <a:rPr lang="ru-RU" dirty="0">
                <a:solidFill>
                  <a:srgbClr val="9933FF"/>
                </a:solidFill>
              </a:rPr>
              <a:t>«Исследования </a:t>
            </a:r>
            <a:r>
              <a:rPr lang="ru-RU" dirty="0" err="1">
                <a:solidFill>
                  <a:srgbClr val="9933FF"/>
                </a:solidFill>
              </a:rPr>
              <a:t>in</a:t>
            </a:r>
            <a:r>
              <a:rPr lang="ru-RU" dirty="0">
                <a:solidFill>
                  <a:srgbClr val="9933FF"/>
                </a:solidFill>
              </a:rPr>
              <a:t> </a:t>
            </a:r>
            <a:r>
              <a:rPr lang="ru-RU" dirty="0" err="1">
                <a:solidFill>
                  <a:srgbClr val="9933FF"/>
                </a:solidFill>
              </a:rPr>
              <a:t>vitro</a:t>
            </a:r>
            <a:r>
              <a:rPr lang="ru-RU" dirty="0">
                <a:solidFill>
                  <a:srgbClr val="9933FF"/>
                </a:solidFill>
              </a:rPr>
              <a:t> показали, что ультразвуковые колебания с частотой 28 кГц и низкой амплитудой эффективно разрушают матрикс биопленки Streptococcus </a:t>
            </a:r>
            <a:r>
              <a:rPr lang="ru-RU" dirty="0" err="1">
                <a:solidFill>
                  <a:srgbClr val="9933FF"/>
                </a:solidFill>
              </a:rPr>
              <a:t>mutans</a:t>
            </a:r>
            <a:r>
              <a:rPr lang="ru-RU" dirty="0">
                <a:solidFill>
                  <a:srgbClr val="9933FF"/>
                </a:solidFill>
              </a:rPr>
              <a:t>, снижая ее жизнеспособность на 99.8%.» (</a:t>
            </a:r>
            <a:r>
              <a:rPr lang="ru-RU" dirty="0" err="1">
                <a:solidFill>
                  <a:srgbClr val="9933FF"/>
                </a:solidFill>
              </a:rPr>
              <a:t>Dental</a:t>
            </a:r>
            <a:r>
              <a:rPr lang="ru-RU" dirty="0">
                <a:solidFill>
                  <a:srgbClr val="9933FF"/>
                </a:solidFill>
              </a:rPr>
              <a:t> </a:t>
            </a:r>
            <a:r>
              <a:rPr lang="ru-RU" dirty="0" err="1">
                <a:solidFill>
                  <a:srgbClr val="9933FF"/>
                </a:solidFill>
              </a:rPr>
              <a:t>Materials</a:t>
            </a:r>
            <a:r>
              <a:rPr lang="ru-RU" dirty="0">
                <a:solidFill>
                  <a:srgbClr val="9933FF"/>
                </a:solidFill>
              </a:rPr>
              <a:t> Journal, 2022)</a:t>
            </a:r>
            <a:endParaRPr lang="ru-RU" dirty="0">
              <a:solidFill>
                <a:srgbClr val="9933FF"/>
              </a:solidFill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339" y="1122170"/>
            <a:ext cx="5445189" cy="5661399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271129" y="845967"/>
            <a:ext cx="9365538" cy="175432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Задача 1. Система </a:t>
            </a:r>
            <a:r>
              <a:rPr lang="ru-RU" sz="3600" b="1" dirty="0" err="1"/>
              <a:t>микроинфузии</a:t>
            </a:r>
            <a:r>
              <a:rPr lang="ru-RU" sz="3600" b="1" dirty="0"/>
              <a:t> антисептика</a:t>
            </a:r>
            <a:endParaRPr lang="ru-RU" sz="3600" b="1" dirty="0"/>
          </a:p>
          <a:p>
            <a:pPr algn="l"/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0" y="6359477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171213" y="174364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5072" y="2243763"/>
            <a:ext cx="4940952" cy="34150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dirty="0">
                <a:solidFill>
                  <a:srgbClr val="9933FF"/>
                </a:solidFill>
              </a:rPr>
              <a:t>Принцип работы: </a:t>
            </a:r>
            <a:endParaRPr lang="ru-RU" dirty="0">
              <a:solidFill>
                <a:srgbClr val="9933FF"/>
              </a:solidFill>
            </a:endParaRPr>
          </a:p>
          <a:p>
            <a:pPr algn="l"/>
            <a:r>
              <a:rPr lang="ru-RU" dirty="0"/>
              <a:t>Подача антисептика (0.05% хлоргексидин, гипохлорит) непосредственно через </a:t>
            </a:r>
            <a:r>
              <a:rPr lang="ru-RU" dirty="0" err="1"/>
              <a:t>микроканалы</a:t>
            </a:r>
            <a:r>
              <a:rPr lang="ru-RU" dirty="0"/>
              <a:t> в рабочей части.</a:t>
            </a:r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>
                <a:solidFill>
                  <a:srgbClr val="9933FF"/>
                </a:solidFill>
              </a:rPr>
              <a:t>Преимущества:</a:t>
            </a:r>
            <a:endParaRPr lang="ru-RU" dirty="0">
              <a:solidFill>
                <a:srgbClr val="9933FF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-"/>
            </a:pPr>
            <a:r>
              <a:rPr lang="ru-RU" dirty="0"/>
              <a:t>Мгновенная антимикробная обработка   зоны обработки.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-"/>
            </a:pPr>
            <a:r>
              <a:rPr lang="ru-RU" dirty="0"/>
              <a:t>Охлаждение тканей.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-"/>
            </a:pPr>
            <a:r>
              <a:rPr lang="ru-RU" dirty="0"/>
              <a:t>Вымывание разрушенных </a:t>
            </a:r>
            <a:r>
              <a:rPr lang="ru-RU" dirty="0" err="1"/>
              <a:t>deposits</a:t>
            </a:r>
            <a:r>
              <a:rPr lang="ru-RU" dirty="0"/>
              <a:t>.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-"/>
            </a:pPr>
            <a:r>
              <a:rPr lang="ru-RU" dirty="0"/>
              <a:t>Дозирование: Контролируется </a:t>
            </a:r>
            <a:r>
              <a:rPr lang="ru-RU" dirty="0" err="1"/>
              <a:t>программно</a:t>
            </a:r>
            <a:r>
              <a:rPr lang="ru-RU" dirty="0"/>
              <a:t> (мл/мин).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7895" y="353712"/>
            <a:ext cx="3707608" cy="37076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2030" y="3159586"/>
            <a:ext cx="3789680" cy="3789680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198755" y="1007745"/>
            <a:ext cx="8708390" cy="119761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Задача 1 Оптический </a:t>
            </a:r>
            <a:r>
              <a:rPr lang="ru-RU" sz="3600" b="1" dirty="0" err="1"/>
              <a:t>микродатчик</a:t>
            </a:r>
            <a:endParaRPr lang="ru-RU" sz="3600" b="1" dirty="0"/>
          </a:p>
          <a:p>
            <a:pPr algn="l"/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-1" y="6359477"/>
            <a:ext cx="542262" cy="506843"/>
            <a:chOff x="-1" y="0"/>
            <a:chExt cx="542260" cy="506841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270908" y="205606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129" y="2055980"/>
            <a:ext cx="5824871" cy="34150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9933FF"/>
                </a:solidFill>
              </a:rPr>
              <a:t>Характеристики:</a:t>
            </a:r>
            <a:endParaRPr lang="ru-RU" dirty="0">
              <a:solidFill>
                <a:srgbClr val="9933FF"/>
              </a:solidFill>
            </a:endParaRPr>
          </a:p>
          <a:p>
            <a:endParaRPr lang="ru-RU" dirty="0">
              <a:solidFill>
                <a:srgbClr val="9933FF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Увеличение до 100x.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Разрешение 1080p.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Светодиодная подсветка с регулируемой цветовой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температурой.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Функционал: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Визуализация </a:t>
            </a:r>
            <a:r>
              <a:rPr lang="ru-RU" dirty="0" err="1"/>
              <a:t>поддесневой</a:t>
            </a:r>
            <a:r>
              <a:rPr lang="ru-RU" dirty="0"/>
              <a:t> области в реальном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 времени.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Контроль качества удаления налета.</a:t>
            </a: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dirty="0"/>
              <a:t> Точное позиционирование инструмента.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271129" y="1122965"/>
            <a:ext cx="9365538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Задача 1. Функция адаптивного давления</a:t>
            </a:r>
            <a:endParaRPr lang="ru-RU" sz="3600" b="1" dirty="0"/>
          </a:p>
          <a:p>
            <a:pPr algn="l"/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0" y="6359477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171213" y="174364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34" y="2205671"/>
            <a:ext cx="7802828" cy="2306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00050" indent="-400050" algn="l">
              <a:buFont typeface="+mj-lt"/>
              <a:buAutoNum type="romanUcPeriod"/>
            </a:pPr>
            <a:r>
              <a:rPr lang="ru-RU" dirty="0"/>
              <a:t>Технология: Микроэлектромеханическая система (MEMS) с тензометрическими датчиками.</a:t>
            </a:r>
            <a:endParaRPr lang="ru-RU" dirty="0"/>
          </a:p>
          <a:p>
            <a:pPr marL="400050" indent="-400050" algn="l">
              <a:buFont typeface="+mj-lt"/>
              <a:buAutoNum type="romanUcPeriod"/>
            </a:pPr>
            <a:r>
              <a:rPr lang="ru-RU" dirty="0"/>
              <a:t>Принцип работы: Датчики постоянно измеряют давление на ткани.</a:t>
            </a:r>
            <a:endParaRPr lang="ru-RU" dirty="0"/>
          </a:p>
          <a:p>
            <a:pPr marL="400050" indent="-400050" algn="l">
              <a:buFont typeface="+mj-lt"/>
              <a:buAutoNum type="romanUcPeriod"/>
            </a:pPr>
            <a:r>
              <a:rPr lang="ru-RU" dirty="0"/>
              <a:t>При превышении порога (например, &gt;0.5 Н) система автоматически снижает амплитуду вибрации или подает тактильный/звуковой сигнал врачу.</a:t>
            </a:r>
            <a:endParaRPr lang="ru-RU" dirty="0"/>
          </a:p>
          <a:p>
            <a:pPr marL="400050" indent="-400050" algn="l">
              <a:buFont typeface="+mj-lt"/>
              <a:buAutoNum type="romanUcPeriod"/>
            </a:pPr>
            <a:r>
              <a:rPr lang="ru-RU" dirty="0"/>
              <a:t>Результат: Исключение ятрогенных повреждений десны и цемента корня.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271129" y="845967"/>
            <a:ext cx="9365538" cy="175432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Задача 2. Разработка программного интерфейса</a:t>
            </a:r>
            <a:endParaRPr lang="ru-RU" sz="3600" b="1" dirty="0"/>
          </a:p>
          <a:p>
            <a:pPr algn="l"/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0" y="6359477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171213" y="174364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128" y="2261690"/>
            <a:ext cx="5730279" cy="25844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Эргономичный интерфейс на базе планшета/монитора: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Главный экран с видео в реальном времени.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Панель управления параметрами (мощность, подача жидкости, запись).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Режимы работы: "Пародонт", "Эмаль", "Детский", "Ручной".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Интуитивное управление: Сенсорный экран, голосовые команды (опционально).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9331" y="2021847"/>
            <a:ext cx="7096125" cy="45910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271129" y="845967"/>
            <a:ext cx="9365538" cy="1754322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Задача 2. Алгоритмы адаптивного управления</a:t>
            </a:r>
            <a:endParaRPr lang="ru-RU" sz="3600" b="1" dirty="0"/>
          </a:p>
          <a:p>
            <a:pPr algn="l"/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0" y="6359477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171213" y="174364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34" y="2233413"/>
            <a:ext cx="11509067" cy="31381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 "Искусственный интеллект" </a:t>
            </a:r>
            <a:r>
              <a:rPr lang="ru-RU" dirty="0" err="1"/>
              <a:t>BioSonic</a:t>
            </a:r>
            <a:r>
              <a:rPr lang="ru-RU" dirty="0"/>
              <a:t> </a:t>
            </a:r>
            <a:r>
              <a:rPr lang="ru-RU" dirty="0" err="1"/>
              <a:t>Cleaner</a:t>
            </a:r>
            <a:r>
              <a:rPr lang="ru-RU" dirty="0"/>
              <a:t> Pro:</a:t>
            </a:r>
            <a:endParaRPr lang="ru-RU" dirty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Анализ в реальном времени: Данные с оптического датчика и сенсора давления.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Автоматическая настройка: Алгоритм распознает тип ткани (камень, биопленка, цемент, эмаль) и подбирает оптимальные параметры.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Машинное обучение: Система со временем накапливает данные и улучшает свои рекомендации.</a:t>
            </a:r>
            <a:endParaRPr lang="ru-RU" dirty="0"/>
          </a:p>
          <a:p>
            <a:endParaRPr lang="ru-RU" dirty="0">
              <a:solidFill>
                <a:srgbClr val="9933FF"/>
              </a:solidFill>
            </a:endParaRPr>
          </a:p>
          <a:p>
            <a:endParaRPr lang="ru-RU" dirty="0">
              <a:solidFill>
                <a:srgbClr val="9933FF"/>
              </a:solidFill>
            </a:endParaRPr>
          </a:p>
          <a:p>
            <a:r>
              <a:rPr lang="ru-RU" dirty="0">
                <a:solidFill>
                  <a:srgbClr val="9933FF"/>
                </a:solidFill>
              </a:rPr>
              <a:t>Вставка из статьи: «Применение алгоритмов машинного обучения для классификации типа зубных отложений по визуальным признакам демонстрирует точность свыше 94%, что открывает путь к созданию автоматизированных систем чистки.» (J </a:t>
            </a:r>
            <a:r>
              <a:rPr lang="ru-RU" dirty="0" err="1">
                <a:solidFill>
                  <a:srgbClr val="9933FF"/>
                </a:solidFill>
              </a:rPr>
              <a:t>of</a:t>
            </a:r>
            <a:r>
              <a:rPr lang="ru-RU" dirty="0">
                <a:solidFill>
                  <a:srgbClr val="9933FF"/>
                </a:solidFill>
              </a:rPr>
              <a:t> </a:t>
            </a:r>
            <a:r>
              <a:rPr lang="ru-RU" dirty="0" err="1">
                <a:solidFill>
                  <a:srgbClr val="9933FF"/>
                </a:solidFill>
              </a:rPr>
              <a:t>Dentistry</a:t>
            </a:r>
            <a:r>
              <a:rPr lang="ru-RU" dirty="0">
                <a:solidFill>
                  <a:srgbClr val="9933FF"/>
                </a:solidFill>
              </a:rPr>
              <a:t>, 2023)</a:t>
            </a:r>
            <a:endParaRPr lang="ru-RU" dirty="0">
              <a:solidFill>
                <a:srgbClr val="9933FF"/>
              </a:solidFill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3844" y="3018111"/>
            <a:ext cx="7111102" cy="3999995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О ПРОЕКТЕ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/>
          <p:cNvSpPr txBox="1"/>
          <p:nvPr/>
        </p:nvSpPr>
        <p:spPr>
          <a:xfrm>
            <a:off x="271145" y="847090"/>
            <a:ext cx="12143105" cy="175196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Задача 2. Система документирования</a:t>
            </a:r>
            <a:endParaRPr lang="ru-RU" sz="3600" b="1" dirty="0"/>
          </a:p>
          <a:p>
            <a:pPr algn="l"/>
            <a:endParaRPr lang="ru-RU" sz="3600" b="1" dirty="0"/>
          </a:p>
          <a:p>
            <a:pPr algn="l"/>
            <a:r>
              <a:rPr lang="ru-RU" sz="3600" b="1" dirty="0"/>
              <a:t>    </a:t>
            </a:r>
            <a:endParaRPr lang="ru-RU" sz="3600" b="1" dirty="0"/>
          </a:p>
        </p:txBody>
      </p:sp>
      <p:grpSp>
        <p:nvGrpSpPr>
          <p:cNvPr id="17" name="Прямоугольник 16"/>
          <p:cNvGrpSpPr/>
          <p:nvPr/>
        </p:nvGrpSpPr>
        <p:grpSpPr>
          <a:xfrm>
            <a:off x="0" y="6359477"/>
            <a:ext cx="542260" cy="506841"/>
            <a:chOff x="0" y="0"/>
            <a:chExt cx="542258" cy="506839"/>
          </a:xfrm>
          <a:solidFill>
            <a:srgbClr val="9F00FF"/>
          </a:solidFill>
        </p:grpSpPr>
        <p:sp>
          <p:nvSpPr>
            <p:cNvPr id="18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dirty="0"/>
            </a:p>
          </p:txBody>
        </p:sp>
        <p:sp>
          <p:nvSpPr>
            <p:cNvPr id="19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171213" y="1743641"/>
            <a:ext cx="11283489" cy="46166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400" b="1" dirty="0">
              <a:solidFill>
                <a:srgbClr val="8F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145" y="1600835"/>
            <a:ext cx="6908800" cy="2306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9933FF"/>
                </a:solidFill>
              </a:rPr>
              <a:t>Функционал:</a:t>
            </a:r>
            <a:endParaRPr lang="ru-RU" dirty="0">
              <a:solidFill>
                <a:srgbClr val="9933FF"/>
              </a:solidFill>
            </a:endParaRPr>
          </a:p>
          <a:p>
            <a:r>
              <a:rPr lang="ru-RU" dirty="0"/>
              <a:t>· Запись видео и фото "до/после".</a:t>
            </a:r>
            <a:endParaRPr lang="ru-RU" dirty="0"/>
          </a:p>
          <a:p>
            <a:r>
              <a:rPr lang="ru-RU" dirty="0"/>
              <a:t>· Автоматическое сохранение в карту пациента.</a:t>
            </a:r>
            <a:endParaRPr lang="ru-RU" dirty="0"/>
          </a:p>
          <a:p>
            <a:r>
              <a:rPr lang="ru-RU" dirty="0"/>
              <a:t>· Генерация отчетов для пациента и страховой  компании.</a:t>
            </a:r>
            <a:endParaRPr lang="ru-RU" dirty="0"/>
          </a:p>
          <a:p>
            <a:r>
              <a:rPr lang="ru-RU" dirty="0"/>
              <a:t>· Клинические преимущества:</a:t>
            </a:r>
            <a:endParaRPr lang="ru-RU" dirty="0"/>
          </a:p>
          <a:p>
            <a:r>
              <a:rPr lang="ru-RU" dirty="0"/>
              <a:t>· Для врача: Объективный контроль, анализ динамики.</a:t>
            </a:r>
            <a:endParaRPr lang="ru-RU" dirty="0"/>
          </a:p>
          <a:p>
            <a:r>
              <a:rPr lang="ru-RU" dirty="0"/>
              <a:t>· Для пациента: Мощный мотивационный инструмент, наглядность.</a:t>
            </a:r>
            <a:endParaRPr lang="ru-RU"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2-11-09 02.38.22.jpg" descr="2022-11-09 02.38.2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6499" y="-2"/>
            <a:ext cx="4880971" cy="685800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" name="Текст 2"/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b="1" cap="all" dirty="0">
                <a:solidFill>
                  <a:schemeClr val="tx1"/>
                </a:solidFill>
              </a:rPr>
              <a:t>ВОПЛОЩЕНИЕ ИДЕИ</a:t>
            </a:r>
            <a:endParaRPr sz="1600" b="1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/>
          <p:cNvSpPr txBox="1"/>
          <p:nvPr/>
        </p:nvSpPr>
        <p:spPr>
          <a:xfrm>
            <a:off x="264986" y="1701423"/>
            <a:ext cx="6710282" cy="375221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200" b="1" dirty="0">
                <a:solidFill>
                  <a:srgbClr val="9933FF"/>
                </a:solidFill>
              </a:rPr>
              <a:t>Заключение:</a:t>
            </a:r>
            <a:endParaRPr lang="ru-RU" sz="2200" b="1" dirty="0">
              <a:solidFill>
                <a:srgbClr val="9933FF"/>
              </a:solidFill>
            </a:endParaRPr>
          </a:p>
          <a:p>
            <a:pPr marL="285750" lvl="8" indent="-285750">
              <a:buFont typeface="Wingdings" panose="05000000000000000000" charset="0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 err="1"/>
              <a:t>BioSonic</a:t>
            </a:r>
            <a:r>
              <a:rPr lang="ru-RU" sz="1800" dirty="0"/>
              <a:t> </a:t>
            </a:r>
            <a:r>
              <a:rPr lang="ru-RU" sz="1800" dirty="0" err="1"/>
              <a:t>Cleaner</a:t>
            </a:r>
            <a:r>
              <a:rPr lang="ru-RU" sz="1800" dirty="0"/>
              <a:t> Pro – это комплексное решение, объединяющее последние достижения в стоматологии, материаловедении и IT.</a:t>
            </a:r>
            <a:endParaRPr lang="ru-RU" sz="1800" dirty="0"/>
          </a:p>
          <a:p>
            <a:pPr marL="285750" lvl="8" indent="-285750">
              <a:buFont typeface="Wingdings" panose="05000000000000000000" charset="0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/>
              <a:t>Внедрение данного инструмента позволит вывести профессиональную гигиену и лечение пародонта на качественно новый уровень.</a:t>
            </a:r>
            <a:endParaRPr lang="ru-RU" sz="1800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b="1" dirty="0">
                <a:solidFill>
                  <a:srgbClr val="9933FF"/>
                </a:solidFill>
              </a:rPr>
              <a:t>Перспективы развития:</a:t>
            </a:r>
            <a:endParaRPr lang="ru-RU" sz="1800" b="1" dirty="0">
              <a:solidFill>
                <a:srgbClr val="9933FF"/>
              </a:solidFill>
            </a:endParaRPr>
          </a:p>
          <a:p>
            <a:pPr marL="285750" lvl="8" indent="-285750">
              <a:buFont typeface="Wingdings" panose="05000000000000000000" charset="0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/>
              <a:t>Интеграция с системами CAD/CAM для планирования лечения.</a:t>
            </a:r>
            <a:endParaRPr lang="ru-RU" sz="1800" dirty="0"/>
          </a:p>
          <a:p>
            <a:pPr marL="285750" lvl="8" indent="-285750">
              <a:buFont typeface="Wingdings" panose="05000000000000000000" charset="0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/>
              <a:t>Разработка одноразовых стерильных насадок.</a:t>
            </a:r>
            <a:endParaRPr lang="ru-RU" sz="1800" dirty="0"/>
          </a:p>
          <a:p>
            <a:pPr marL="285750" lvl="8" indent="-285750">
              <a:buFont typeface="Wingdings" panose="05000000000000000000" charset="0"/>
              <a:buChar char="Ø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/>
              <a:t>Подключение к телемедицинским платформам для консультаций.</a:t>
            </a:r>
            <a:endParaRPr sz="1800" dirty="0"/>
          </a:p>
        </p:txBody>
      </p:sp>
      <p:sp>
        <p:nvSpPr>
          <p:cNvPr id="17" name="Текст 2"/>
          <p:cNvSpPr txBox="1"/>
          <p:nvPr/>
        </p:nvSpPr>
        <p:spPr>
          <a:xfrm>
            <a:off x="336550" y="972185"/>
            <a:ext cx="7434580" cy="64389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/>
              <a:t>Заключение и перспективы</a:t>
            </a:r>
            <a:endParaRPr lang="ru-RU" sz="3600" b="1" dirty="0"/>
          </a:p>
        </p:txBody>
      </p:sp>
      <p:grpSp>
        <p:nvGrpSpPr>
          <p:cNvPr id="19" name="Прямоугольник 16"/>
          <p:cNvGrpSpPr/>
          <p:nvPr/>
        </p:nvGrpSpPr>
        <p:grpSpPr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0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  <p:sp>
          <p:nvSpPr>
            <p:cNvPr id="21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1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2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95" name="Текст 2"/>
          <p:cNvSpPr txBox="1"/>
          <p:nvPr/>
        </p:nvSpPr>
        <p:spPr>
          <a:xfrm>
            <a:off x="298450" y="995045"/>
            <a:ext cx="5569585" cy="452945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lang="ru-RU" sz="6900" dirty="0"/>
              <a:t> ЗА ВНИМАНИЕ</a:t>
            </a:r>
            <a:r>
              <a:rPr dirty="0"/>
              <a:t>!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5966</Words>
  <Application>WPS Presentation</Application>
  <PresentationFormat>Широкоэкранный</PresentationFormat>
  <Paragraphs>235</Paragraphs>
  <Slides>16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SimSun</vt:lpstr>
      <vt:lpstr>Wingdings</vt:lpstr>
      <vt:lpstr>Helvetica</vt:lpstr>
      <vt:lpstr>Calibri</vt:lpstr>
      <vt:lpstr>Calibri Light</vt:lpstr>
      <vt:lpstr>Arial</vt:lpstr>
      <vt:lpstr>Gilroy-ExtraBold</vt:lpstr>
      <vt:lpstr>Liberation Mono</vt:lpstr>
      <vt:lpstr>Gilroy-Light</vt:lpstr>
      <vt:lpstr>Helvetica Neue</vt:lpstr>
      <vt:lpstr>Gilroy-Bold</vt:lpstr>
      <vt:lpstr>Cambria</vt:lpstr>
      <vt:lpstr>Lucida Sans Unicode</vt:lpstr>
      <vt:lpstr>Times New Roman</vt:lpstr>
      <vt:lpstr>Wingdings</vt:lpstr>
      <vt:lpstr>Microsoft YaHei</vt:lpstr>
      <vt:lpstr>Arial Unicode MS</vt:lpstr>
      <vt:lpstr>Calibri</vt:lpstr>
      <vt:lpstr>Helvetica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TBG</cp:lastModifiedBy>
  <cp:revision>16</cp:revision>
  <dcterms:created xsi:type="dcterms:W3CDTF">2025-10-26T18:44:00Z</dcterms:created>
  <dcterms:modified xsi:type="dcterms:W3CDTF">2025-10-26T19:40:01Z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CF1B65C11BE24EA4B7A147FBF68E2EFD_13</vt:lpwstr>
  </property>
  <property fmtid="{D5CDD505-2E9C-101B-9397-08002B2CF9AE}" pid="3" name="KSOProductBuildVer">
    <vt:lpwstr>1049-12.2.0.23131</vt:lpwstr>
  </property>
</Properties>
</file>