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61" r:id="rId5"/>
    <p:sldId id="275" r:id="rId6"/>
    <p:sldId id="272" r:id="rId7"/>
    <p:sldId id="273" r:id="rId8"/>
    <p:sldId id="264" r:id="rId9"/>
    <p:sldId id="267" r:id="rId10"/>
    <p:sldId id="266" r:id="rId11"/>
    <p:sldId id="268" r:id="rId12"/>
    <p:sldId id="262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00CC00"/>
    <a:srgbClr val="CCECFF"/>
    <a:srgbClr val="CC99FF"/>
    <a:srgbClr val="4472C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0" autoAdjust="0"/>
    <p:restoredTop sz="96237" autoAdjust="0"/>
  </p:normalViewPr>
  <p:slideViewPr>
    <p:cSldViewPr snapToGrid="0">
      <p:cViewPr varScale="1">
        <p:scale>
          <a:sx n="70" d="100"/>
          <a:sy n="70" d="100"/>
        </p:scale>
        <p:origin x="-120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 Объем продаж 2014 г.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Лист1!$A$2:$A$9</c:f>
              <c:strCache>
                <c:ptCount val="7"/>
                <c:pt idx="0">
                  <c:v>Франция </c:v>
                </c:pt>
                <c:pt idx="1">
                  <c:v>Германия</c:v>
                </c:pt>
                <c:pt idx="2">
                  <c:v>Италия </c:v>
                </c:pt>
                <c:pt idx="3">
                  <c:v>Нидерланды</c:v>
                </c:pt>
                <c:pt idx="4">
                  <c:v>Испания</c:v>
                </c:pt>
                <c:pt idx="5">
                  <c:v>США</c:v>
                </c:pt>
                <c:pt idx="6">
                  <c:v>Россия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233.1</c:v>
                </c:pt>
                <c:pt idx="1">
                  <c:v>324</c:v>
                </c:pt>
                <c:pt idx="2">
                  <c:v>273.2</c:v>
                </c:pt>
                <c:pt idx="3">
                  <c:v>57.2</c:v>
                </c:pt>
                <c:pt idx="4">
                  <c:v>200.8</c:v>
                </c:pt>
                <c:pt idx="5">
                  <c:v>2298.5</c:v>
                </c:pt>
                <c:pt idx="6">
                  <c:v>63.4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E9-4665-9EAD-4B37C559C1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Объем продаж 2018 г.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Лист1!$A$2:$A$9</c:f>
              <c:strCache>
                <c:ptCount val="7"/>
                <c:pt idx="0">
                  <c:v>Франция </c:v>
                </c:pt>
                <c:pt idx="1">
                  <c:v>Германия</c:v>
                </c:pt>
                <c:pt idx="2">
                  <c:v>Италия </c:v>
                </c:pt>
                <c:pt idx="3">
                  <c:v>Нидерланды</c:v>
                </c:pt>
                <c:pt idx="4">
                  <c:v>Испания</c:v>
                </c:pt>
                <c:pt idx="5">
                  <c:v>США</c:v>
                </c:pt>
                <c:pt idx="6">
                  <c:v>Россия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327.3</c:v>
                </c:pt>
                <c:pt idx="1">
                  <c:v>4.1159999999999908</c:v>
                </c:pt>
                <c:pt idx="2">
                  <c:v>326.5</c:v>
                </c:pt>
                <c:pt idx="3">
                  <c:v>60.2</c:v>
                </c:pt>
                <c:pt idx="4">
                  <c:v>247.5</c:v>
                </c:pt>
                <c:pt idx="5">
                  <c:v>2638.5</c:v>
                </c:pt>
                <c:pt idx="6">
                  <c:v>73.5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E9-4665-9EAD-4B37C559C1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Объем продаж 2022 г.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Лист1!$A$2:$A$9</c:f>
              <c:strCache>
                <c:ptCount val="7"/>
                <c:pt idx="0">
                  <c:v>Франция </c:v>
                </c:pt>
                <c:pt idx="1">
                  <c:v>Германия</c:v>
                </c:pt>
                <c:pt idx="2">
                  <c:v>Италия </c:v>
                </c:pt>
                <c:pt idx="3">
                  <c:v>Нидерланды</c:v>
                </c:pt>
                <c:pt idx="4">
                  <c:v>Испания</c:v>
                </c:pt>
                <c:pt idx="5">
                  <c:v>США</c:v>
                </c:pt>
                <c:pt idx="6">
                  <c:v>Россия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411.2</c:v>
                </c:pt>
                <c:pt idx="1">
                  <c:v>536.6</c:v>
                </c:pt>
                <c:pt idx="2">
                  <c:v>401</c:v>
                </c:pt>
                <c:pt idx="3">
                  <c:v>63.4</c:v>
                </c:pt>
                <c:pt idx="4">
                  <c:v>268.5</c:v>
                </c:pt>
                <c:pt idx="5">
                  <c:v>3253.7</c:v>
                </c:pt>
                <c:pt idx="6">
                  <c:v>114.5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E9-4665-9EAD-4B37C559C166}"/>
            </c:ext>
          </c:extLst>
        </c:ser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axId val="91191168"/>
        <c:axId val="91192704"/>
      </c:lineChart>
      <c:catAx>
        <c:axId val="911911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91192704"/>
        <c:crosses val="autoZero"/>
        <c:auto val="1"/>
        <c:lblAlgn val="ctr"/>
        <c:lblOffset val="100"/>
      </c:catAx>
      <c:valAx>
        <c:axId val="911927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9119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FE487B-47CB-474F-A8E8-608050FEF1DC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0E4D0AB-3A3E-41E5-BAA3-EE00ECC3650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ТАМ</a:t>
          </a:r>
        </a:p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362,7 млрд.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8B4EEF-15E9-4963-90F9-C8B3B70D9B3C}" type="parTrans" cxnId="{A256BF29-C6E7-4074-B5D4-5E9222DDEB99}">
      <dgm:prSet/>
      <dgm:spPr/>
      <dgm:t>
        <a:bodyPr/>
        <a:lstStyle/>
        <a:p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F18103-9842-4E93-8C26-D80C56ECAD37}" type="sibTrans" cxnId="{A256BF29-C6E7-4074-B5D4-5E9222DDEB99}">
      <dgm:prSet/>
      <dgm:spPr/>
      <dgm:t>
        <a:bodyPr/>
        <a:lstStyle/>
        <a:p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CE67A6-48CC-44CE-BD31-E2ABEFDEE14C}">
      <dgm:prSet phldrT="[Текст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SAM</a:t>
          </a:r>
        </a:p>
        <a:p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млрд.руб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7418B74-564F-4733-BFF4-4E082392621C}" type="parTrans" cxnId="{F7553BC0-70BC-478B-A527-325B3655DABE}">
      <dgm:prSet/>
      <dgm:spPr/>
      <dgm:t>
        <a:bodyPr/>
        <a:lstStyle/>
        <a:p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405C1F-AA24-450A-8380-B435E1F6FB39}" type="sibTrans" cxnId="{F7553BC0-70BC-478B-A527-325B3655DABE}">
      <dgm:prSet/>
      <dgm:spPr/>
      <dgm:t>
        <a:bodyPr/>
        <a:lstStyle/>
        <a:p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9BA64E8-92D7-41C5-8FB8-305CF08E2126}">
      <dgm:prSet phldrT="[Текст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SOM</a:t>
          </a:r>
        </a:p>
        <a:p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млн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.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9AB9B6A-3519-4298-80E8-AE36FCC85023}" type="parTrans" cxnId="{23825817-3F20-4FA0-A260-5B5CA1C9998B}">
      <dgm:prSet/>
      <dgm:spPr/>
      <dgm:t>
        <a:bodyPr/>
        <a:lstStyle/>
        <a:p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CAEC7B-2BF8-4770-8BDD-55E0AC7223AB}" type="sibTrans" cxnId="{23825817-3F20-4FA0-A260-5B5CA1C9998B}">
      <dgm:prSet/>
      <dgm:spPr/>
      <dgm:t>
        <a:bodyPr/>
        <a:lstStyle/>
        <a:p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DF79A6-6174-4875-BB70-F72322CE140C}" type="pres">
      <dgm:prSet presAssocID="{BBFE487B-47CB-474F-A8E8-608050FEF1DC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341393-1B0A-4A1A-BE62-65A430EA04DD}" type="pres">
      <dgm:prSet presAssocID="{BBFE487B-47CB-474F-A8E8-608050FEF1DC}" presName="comp1" presStyleCnt="0"/>
      <dgm:spPr/>
      <dgm:t>
        <a:bodyPr/>
        <a:lstStyle/>
        <a:p>
          <a:endParaRPr lang="ru-RU"/>
        </a:p>
      </dgm:t>
    </dgm:pt>
    <dgm:pt modelId="{8CB763F9-F6E6-4F41-8A0E-F8496D7945F4}" type="pres">
      <dgm:prSet presAssocID="{BBFE487B-47CB-474F-A8E8-608050FEF1DC}" presName="circle1" presStyleLbl="node1" presStyleIdx="0" presStyleCnt="3"/>
      <dgm:spPr/>
      <dgm:t>
        <a:bodyPr/>
        <a:lstStyle/>
        <a:p>
          <a:endParaRPr lang="ru-RU"/>
        </a:p>
      </dgm:t>
    </dgm:pt>
    <dgm:pt modelId="{4B915C93-9E84-465E-AC37-B32463FC5B8F}" type="pres">
      <dgm:prSet presAssocID="{BBFE487B-47CB-474F-A8E8-608050FEF1DC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5C9AF-62CA-4BB3-96DA-CF3B1D9BCA63}" type="pres">
      <dgm:prSet presAssocID="{BBFE487B-47CB-474F-A8E8-608050FEF1DC}" presName="comp2" presStyleCnt="0"/>
      <dgm:spPr/>
      <dgm:t>
        <a:bodyPr/>
        <a:lstStyle/>
        <a:p>
          <a:endParaRPr lang="ru-RU"/>
        </a:p>
      </dgm:t>
    </dgm:pt>
    <dgm:pt modelId="{47EA3BFB-0E63-4A6C-93ED-C6DE68572BC5}" type="pres">
      <dgm:prSet presAssocID="{BBFE487B-47CB-474F-A8E8-608050FEF1DC}" presName="circle2" presStyleLbl="node1" presStyleIdx="1" presStyleCnt="3"/>
      <dgm:spPr/>
      <dgm:t>
        <a:bodyPr/>
        <a:lstStyle/>
        <a:p>
          <a:endParaRPr lang="ru-RU"/>
        </a:p>
      </dgm:t>
    </dgm:pt>
    <dgm:pt modelId="{836F5DE8-0FCB-425C-A0EA-649A7CF435E2}" type="pres">
      <dgm:prSet presAssocID="{BBFE487B-47CB-474F-A8E8-608050FEF1DC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F77C0-A354-470F-890B-EF238C03FEB4}" type="pres">
      <dgm:prSet presAssocID="{BBFE487B-47CB-474F-A8E8-608050FEF1DC}" presName="comp3" presStyleCnt="0"/>
      <dgm:spPr/>
      <dgm:t>
        <a:bodyPr/>
        <a:lstStyle/>
        <a:p>
          <a:endParaRPr lang="ru-RU"/>
        </a:p>
      </dgm:t>
    </dgm:pt>
    <dgm:pt modelId="{FA5A9439-AB54-4307-81AD-3F852D49ADCA}" type="pres">
      <dgm:prSet presAssocID="{BBFE487B-47CB-474F-A8E8-608050FEF1DC}" presName="circle3" presStyleLbl="node1" presStyleIdx="2" presStyleCnt="3"/>
      <dgm:spPr/>
      <dgm:t>
        <a:bodyPr/>
        <a:lstStyle/>
        <a:p>
          <a:endParaRPr lang="ru-RU"/>
        </a:p>
      </dgm:t>
    </dgm:pt>
    <dgm:pt modelId="{A4FC42FA-8A2C-4041-9752-72EAC66D4AFA}" type="pres">
      <dgm:prSet presAssocID="{BBFE487B-47CB-474F-A8E8-608050FEF1DC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3B75DF-75D5-4CEE-BB69-837F4300E237}" type="presOf" srcId="{89BA64E8-92D7-41C5-8FB8-305CF08E2126}" destId="{A4FC42FA-8A2C-4041-9752-72EAC66D4AFA}" srcOrd="1" destOrd="0" presId="urn:microsoft.com/office/officeart/2005/8/layout/venn2"/>
    <dgm:cxn modelId="{AEF9E385-BF48-42B2-9E7B-69373B0F754A}" type="presOf" srcId="{40E4D0AB-3A3E-41E5-BAA3-EE00ECC36504}" destId="{4B915C93-9E84-465E-AC37-B32463FC5B8F}" srcOrd="1" destOrd="0" presId="urn:microsoft.com/office/officeart/2005/8/layout/venn2"/>
    <dgm:cxn modelId="{62B023F7-7AA6-4AFC-896F-3051E0D8D4CE}" type="presOf" srcId="{89BA64E8-92D7-41C5-8FB8-305CF08E2126}" destId="{FA5A9439-AB54-4307-81AD-3F852D49ADCA}" srcOrd="0" destOrd="0" presId="urn:microsoft.com/office/officeart/2005/8/layout/venn2"/>
    <dgm:cxn modelId="{F7553BC0-70BC-478B-A527-325B3655DABE}" srcId="{BBFE487B-47CB-474F-A8E8-608050FEF1DC}" destId="{9ACE67A6-48CC-44CE-BD31-E2ABEFDEE14C}" srcOrd="1" destOrd="0" parTransId="{07418B74-564F-4733-BFF4-4E082392621C}" sibTransId="{61405C1F-AA24-450A-8380-B435E1F6FB39}"/>
    <dgm:cxn modelId="{2F8F551A-2A8B-41DA-918C-DE774041356D}" type="presOf" srcId="{BBFE487B-47CB-474F-A8E8-608050FEF1DC}" destId="{42DF79A6-6174-4875-BB70-F72322CE140C}" srcOrd="0" destOrd="0" presId="urn:microsoft.com/office/officeart/2005/8/layout/venn2"/>
    <dgm:cxn modelId="{23825817-3F20-4FA0-A260-5B5CA1C9998B}" srcId="{BBFE487B-47CB-474F-A8E8-608050FEF1DC}" destId="{89BA64E8-92D7-41C5-8FB8-305CF08E2126}" srcOrd="2" destOrd="0" parTransId="{89AB9B6A-3519-4298-80E8-AE36FCC85023}" sibTransId="{76CAEC7B-2BF8-4770-8BDD-55E0AC7223AB}"/>
    <dgm:cxn modelId="{A256BF29-C6E7-4074-B5D4-5E9222DDEB99}" srcId="{BBFE487B-47CB-474F-A8E8-608050FEF1DC}" destId="{40E4D0AB-3A3E-41E5-BAA3-EE00ECC36504}" srcOrd="0" destOrd="0" parTransId="{408B4EEF-15E9-4963-90F9-C8B3B70D9B3C}" sibTransId="{8AF18103-9842-4E93-8C26-D80C56ECAD37}"/>
    <dgm:cxn modelId="{C885C1F6-8818-4F4C-A143-364EFB02A2F7}" type="presOf" srcId="{9ACE67A6-48CC-44CE-BD31-E2ABEFDEE14C}" destId="{836F5DE8-0FCB-425C-A0EA-649A7CF435E2}" srcOrd="1" destOrd="0" presId="urn:microsoft.com/office/officeart/2005/8/layout/venn2"/>
    <dgm:cxn modelId="{2BEB45D6-A73F-4E05-A995-8E20C2E05C72}" type="presOf" srcId="{9ACE67A6-48CC-44CE-BD31-E2ABEFDEE14C}" destId="{47EA3BFB-0E63-4A6C-93ED-C6DE68572BC5}" srcOrd="0" destOrd="0" presId="urn:microsoft.com/office/officeart/2005/8/layout/venn2"/>
    <dgm:cxn modelId="{5960FEB0-4BE0-4AE7-86C5-F27EFD93AB5A}" type="presOf" srcId="{40E4D0AB-3A3E-41E5-BAA3-EE00ECC36504}" destId="{8CB763F9-F6E6-4F41-8A0E-F8496D7945F4}" srcOrd="0" destOrd="0" presId="urn:microsoft.com/office/officeart/2005/8/layout/venn2"/>
    <dgm:cxn modelId="{2D3B5E93-D12B-4F56-9350-E3034C94810D}" type="presParOf" srcId="{42DF79A6-6174-4875-BB70-F72322CE140C}" destId="{8E341393-1B0A-4A1A-BE62-65A430EA04DD}" srcOrd="0" destOrd="0" presId="urn:microsoft.com/office/officeart/2005/8/layout/venn2"/>
    <dgm:cxn modelId="{05CAA0F0-A0C8-4E3E-8B7C-DD1F5F3552C3}" type="presParOf" srcId="{8E341393-1B0A-4A1A-BE62-65A430EA04DD}" destId="{8CB763F9-F6E6-4F41-8A0E-F8496D7945F4}" srcOrd="0" destOrd="0" presId="urn:microsoft.com/office/officeart/2005/8/layout/venn2"/>
    <dgm:cxn modelId="{E1F885B5-9E47-4F5F-BD14-F59C50220EB3}" type="presParOf" srcId="{8E341393-1B0A-4A1A-BE62-65A430EA04DD}" destId="{4B915C93-9E84-465E-AC37-B32463FC5B8F}" srcOrd="1" destOrd="0" presId="urn:microsoft.com/office/officeart/2005/8/layout/venn2"/>
    <dgm:cxn modelId="{6E2AC312-325A-42C7-9288-43D9A743364A}" type="presParOf" srcId="{42DF79A6-6174-4875-BB70-F72322CE140C}" destId="{B875C9AF-62CA-4BB3-96DA-CF3B1D9BCA63}" srcOrd="1" destOrd="0" presId="urn:microsoft.com/office/officeart/2005/8/layout/venn2"/>
    <dgm:cxn modelId="{9FA3E835-C0E1-41B8-A12D-D99EAD71990C}" type="presParOf" srcId="{B875C9AF-62CA-4BB3-96DA-CF3B1D9BCA63}" destId="{47EA3BFB-0E63-4A6C-93ED-C6DE68572BC5}" srcOrd="0" destOrd="0" presId="urn:microsoft.com/office/officeart/2005/8/layout/venn2"/>
    <dgm:cxn modelId="{CCEF64A9-04A1-4F24-9290-EFC4155A74BF}" type="presParOf" srcId="{B875C9AF-62CA-4BB3-96DA-CF3B1D9BCA63}" destId="{836F5DE8-0FCB-425C-A0EA-649A7CF435E2}" srcOrd="1" destOrd="0" presId="urn:microsoft.com/office/officeart/2005/8/layout/venn2"/>
    <dgm:cxn modelId="{797C557F-85F1-4DD6-89B0-CF7671848DD7}" type="presParOf" srcId="{42DF79A6-6174-4875-BB70-F72322CE140C}" destId="{488F77C0-A354-470F-890B-EF238C03FEB4}" srcOrd="2" destOrd="0" presId="urn:microsoft.com/office/officeart/2005/8/layout/venn2"/>
    <dgm:cxn modelId="{5B0D4B9F-CBBA-4E07-B2D3-2C9275CD5B78}" type="presParOf" srcId="{488F77C0-A354-470F-890B-EF238C03FEB4}" destId="{FA5A9439-AB54-4307-81AD-3F852D49ADCA}" srcOrd="0" destOrd="0" presId="urn:microsoft.com/office/officeart/2005/8/layout/venn2"/>
    <dgm:cxn modelId="{8ECB2F73-1A1C-4E70-B3D8-4E6FFDC5B2D6}" type="presParOf" srcId="{488F77C0-A354-470F-890B-EF238C03FEB4}" destId="{A4FC42FA-8A2C-4041-9752-72EAC66D4AFA}" srcOrd="1" destOrd="0" presId="urn:microsoft.com/office/officeart/2005/8/layout/ven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668820D-E82E-41E4-AA7D-87EB157A9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A437372-D483-4AEE-AB10-1A6C45BCD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21BDCE4-CAC9-46C1-B29A-6A0A2258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A117B67-A386-4594-AEF3-E0319DD1B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7673D0F-6370-4013-B0AC-56B3EB56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9974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AE367F-5F9C-40DA-AA4E-8A166FB8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7502E90-098B-487C-88DD-F73C1941D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7E433A4-E277-4120-B2F8-663401F1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89620F-325A-4633-B632-FB1673EC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D75C6B-DD83-456A-9F50-154C7F69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74630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446054-29DD-4E02-90B4-31E188FE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8688B68-9CAD-4E68-92DA-370D2EFCB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C5BC41-B97A-400A-B615-16A781AAF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B34FC5B-ABF2-4B45-8C7D-81FCC64DE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718204-90F3-4B8F-8034-CC2D71EE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3979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22CC48-A01F-432B-8F35-61C868E67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6A1E250-C3FE-4E26-9750-EDFB4525D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C267DFE-57E2-4562-B752-0115A9B98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DF060EA-B2B1-4AE4-9D24-88DC35CBE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2C768E5-8A3F-4919-AAAE-0FD7E841E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48716B7-9CE3-467F-84D2-BEC685BBD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6966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D7D12F-0583-4D3E-AF36-680081B1B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A12D0B3-F79C-4294-9A03-2E4CAC2DF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C269FA0-8A53-4475-A0C8-227B7BABC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11D6DC7-75B0-4A34-9A28-0C6E3098F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E24F279-9048-4457-9B78-BAEF72EA9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5AA9931-A423-4C5D-8350-029E1EAFA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06C66DF-F13D-487E-A738-E4C79550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FCA1F65-93C3-4B9D-BD49-109676DDB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96812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9F46BF-F87E-4249-98BF-AEAFD833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9EB21B9-6C60-4DC3-8D83-7C6C58F2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E090C55-AEF3-42E9-92DA-2428DAC87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0823B90-3434-432F-9DD7-143F823B4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228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40F1456-C73F-414F-9D2A-0878B16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6DAFE97-BDA6-4831-9490-A82052AE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047162B-370E-4ECA-B9E4-09C6EE931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2234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70041-94EB-40FB-90B2-6E3BEC44C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D7F253E-4618-41F1-B6C5-DEE65C459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8B86743-45B0-4C7C-8D63-91B93885F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2ED03BD-F1A6-4202-AEDB-090B2BF77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5F97BBD-F6CF-4151-B71E-40EF8C639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E33FDCD-FD07-4B27-BAFC-C915903A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36577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B6C3B1-DF69-43C6-8F0A-F61755D96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D99E0C8-2FE6-48D2-ABB8-7B8D9E43BB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28E8C1-8363-4F70-8010-69DF4AC14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678A7F1-98B7-43F7-B501-3074A7351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58FE868-1096-4DB7-8473-8B5B9DD6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A62B564-CC14-414B-879D-F141556B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36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FF0-D295-40A3-BB52-D8E8D4B16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F4D4BC6-F3F5-4511-BF47-341954379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D4E59C-A192-4801-BA31-34B3D208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1ED445-9336-4AD5-B562-BFD8E938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22EDFB-BE20-42F0-8496-9517CC031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9204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2E45F95-5F8E-46B0-852D-278781528A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3F96373-8ACE-466D-B0C2-024C254C9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5C6DF9E-B608-42EB-ABF6-B50457F8C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2034B8-457B-4219-8A1F-4AD1E1F4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8F763B-67A3-490F-B6CA-AB5554915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85721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A84EB-BD20-46E5-8666-967972AB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2597C8A-EF05-4BFF-A2C5-D3C793BE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3989248-BDD7-43E4-82AF-71DCB8BF1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1BC0-108A-4164-A1F2-15D450BE99FD}" type="datetimeFigureOut">
              <a:rPr lang="ru-RU" smtClean="0"/>
              <a:pPr/>
              <a:t>29.11.2023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4A7002-6915-4EB1-B0CA-34A61C67E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A88150-2C59-4E34-9815-15FD3FD9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79731-14B9-4818-9C99-9AFC99F1638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8858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diagramColors" Target="../diagrams/colors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17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32448" y="174280"/>
            <a:ext cx="3259552" cy="66837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608" t="5855" r="52594" b="5775"/>
          <a:stretch/>
        </p:blipFill>
        <p:spPr>
          <a:xfrm flipV="1">
            <a:off x="-18662" y="-95250"/>
            <a:ext cx="259579" cy="70056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8442" y="2795499"/>
            <a:ext cx="104017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Мобильное приложение </a:t>
            </a:r>
          </a:p>
          <a:p>
            <a:pPr algn="ctr"/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Безглютеновый рай </a:t>
            </a:r>
          </a:p>
          <a:p>
            <a:pPr algn="ctr"/>
            <a:endParaRPr lang="en-US" sz="6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641445" y="597516"/>
            <a:ext cx="5964071" cy="958328"/>
            <a:chOff x="463" y="342"/>
            <a:chExt cx="2876" cy="451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5" y="342"/>
              <a:ext cx="2874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9" name="Freeform 5"/>
            <p:cNvSpPr>
              <a:spLocks noEditPoints="1"/>
            </p:cNvSpPr>
            <p:nvPr/>
          </p:nvSpPr>
          <p:spPr bwMode="auto">
            <a:xfrm>
              <a:off x="463" y="342"/>
              <a:ext cx="445" cy="449"/>
            </a:xfrm>
            <a:custGeom>
              <a:avLst/>
              <a:gdLst/>
              <a:ahLst/>
              <a:cxnLst>
                <a:cxn ang="0">
                  <a:pos x="180" y="230"/>
                </a:cxn>
                <a:cxn ang="0">
                  <a:pos x="172" y="166"/>
                </a:cxn>
                <a:cxn ang="0">
                  <a:pos x="154" y="25"/>
                </a:cxn>
                <a:cxn ang="0">
                  <a:pos x="163" y="162"/>
                </a:cxn>
                <a:cxn ang="0">
                  <a:pos x="154" y="96"/>
                </a:cxn>
                <a:cxn ang="0">
                  <a:pos x="137" y="23"/>
                </a:cxn>
                <a:cxn ang="0">
                  <a:pos x="146" y="91"/>
                </a:cxn>
                <a:cxn ang="0">
                  <a:pos x="120" y="76"/>
                </a:cxn>
                <a:cxn ang="0">
                  <a:pos x="129" y="76"/>
                </a:cxn>
                <a:cxn ang="0">
                  <a:pos x="120" y="76"/>
                </a:cxn>
                <a:cxn ang="0">
                  <a:pos x="112" y="25"/>
                </a:cxn>
                <a:cxn ang="0">
                  <a:pos x="112" y="96"/>
                </a:cxn>
                <a:cxn ang="0">
                  <a:pos x="129" y="177"/>
                </a:cxn>
                <a:cxn ang="0">
                  <a:pos x="87" y="230"/>
                </a:cxn>
                <a:cxn ang="0">
                  <a:pos x="95" y="76"/>
                </a:cxn>
                <a:cxn ang="0">
                  <a:pos x="129" y="254"/>
                </a:cxn>
                <a:cxn ang="0">
                  <a:pos x="189" y="251"/>
                </a:cxn>
                <a:cxn ang="0">
                  <a:pos x="210" y="242"/>
                </a:cxn>
                <a:cxn ang="0">
                  <a:pos x="212" y="218"/>
                </a:cxn>
                <a:cxn ang="0">
                  <a:pos x="237" y="218"/>
                </a:cxn>
                <a:cxn ang="0">
                  <a:pos x="232" y="194"/>
                </a:cxn>
                <a:cxn ang="0">
                  <a:pos x="256" y="187"/>
                </a:cxn>
                <a:cxn ang="0">
                  <a:pos x="261" y="165"/>
                </a:cxn>
                <a:cxn ang="0">
                  <a:pos x="262" y="145"/>
                </a:cxn>
                <a:cxn ang="0">
                  <a:pos x="266" y="122"/>
                </a:cxn>
                <a:cxn ang="0">
                  <a:pos x="247" y="106"/>
                </a:cxn>
                <a:cxn ang="0">
                  <a:pos x="258" y="86"/>
                </a:cxn>
                <a:cxn ang="0">
                  <a:pos x="237" y="78"/>
                </a:cxn>
                <a:cxn ang="0">
                  <a:pos x="240" y="54"/>
                </a:cxn>
                <a:cxn ang="0">
                  <a:pos x="223" y="39"/>
                </a:cxn>
                <a:cxn ang="0">
                  <a:pos x="209" y="27"/>
                </a:cxn>
                <a:cxn ang="0">
                  <a:pos x="190" y="13"/>
                </a:cxn>
                <a:cxn ang="0">
                  <a:pos x="168" y="20"/>
                </a:cxn>
                <a:cxn ang="0">
                  <a:pos x="156" y="2"/>
                </a:cxn>
                <a:cxn ang="0">
                  <a:pos x="138" y="15"/>
                </a:cxn>
                <a:cxn ang="0">
                  <a:pos x="124" y="3"/>
                </a:cxn>
                <a:cxn ang="0">
                  <a:pos x="101" y="4"/>
                </a:cxn>
                <a:cxn ang="0">
                  <a:pos x="88" y="23"/>
                </a:cxn>
                <a:cxn ang="0">
                  <a:pos x="67" y="17"/>
                </a:cxn>
                <a:cxn ang="0">
                  <a:pos x="62" y="39"/>
                </a:cxn>
                <a:cxn ang="0">
                  <a:pos x="38" y="39"/>
                </a:cxn>
                <a:cxn ang="0">
                  <a:pos x="26" y="59"/>
                </a:cxn>
                <a:cxn ang="0">
                  <a:pos x="17" y="75"/>
                </a:cxn>
                <a:cxn ang="0">
                  <a:pos x="5" y="95"/>
                </a:cxn>
                <a:cxn ang="0">
                  <a:pos x="17" y="116"/>
                </a:cxn>
                <a:cxn ang="0">
                  <a:pos x="0" y="132"/>
                </a:cxn>
                <a:cxn ang="0">
                  <a:pos x="17" y="147"/>
                </a:cxn>
                <a:cxn ang="0">
                  <a:pos x="3" y="170"/>
                </a:cxn>
                <a:cxn ang="0">
                  <a:pos x="15" y="190"/>
                </a:cxn>
                <a:cxn ang="0">
                  <a:pos x="24" y="205"/>
                </a:cxn>
                <a:cxn ang="0">
                  <a:pos x="35" y="225"/>
                </a:cxn>
                <a:cxn ang="0">
                  <a:pos x="60" y="223"/>
                </a:cxn>
                <a:cxn ang="0">
                  <a:pos x="64" y="247"/>
                </a:cxn>
                <a:cxn ang="0">
                  <a:pos x="86" y="239"/>
                </a:cxn>
                <a:cxn ang="0">
                  <a:pos x="129" y="263"/>
                </a:cxn>
                <a:cxn ang="0">
                  <a:pos x="137" y="263"/>
                </a:cxn>
                <a:cxn ang="0">
                  <a:pos x="153" y="254"/>
                </a:cxn>
              </a:cxnLst>
              <a:rect l="0" t="0" r="r" b="b"/>
              <a:pathLst>
                <a:path w="266" h="266">
                  <a:moveTo>
                    <a:pt x="171" y="30"/>
                  </a:moveTo>
                  <a:cubicBezTo>
                    <a:pt x="174" y="31"/>
                    <a:pt x="177" y="32"/>
                    <a:pt x="180" y="33"/>
                  </a:cubicBezTo>
                  <a:cubicBezTo>
                    <a:pt x="180" y="230"/>
                    <a:pt x="180" y="230"/>
                    <a:pt x="180" y="230"/>
                  </a:cubicBezTo>
                  <a:cubicBezTo>
                    <a:pt x="137" y="254"/>
                    <a:pt x="137" y="254"/>
                    <a:pt x="137" y="254"/>
                  </a:cubicBezTo>
                  <a:cubicBezTo>
                    <a:pt x="137" y="187"/>
                    <a:pt x="137" y="187"/>
                    <a:pt x="137" y="187"/>
                  </a:cubicBezTo>
                  <a:cubicBezTo>
                    <a:pt x="155" y="177"/>
                    <a:pt x="155" y="176"/>
                    <a:pt x="172" y="166"/>
                  </a:cubicBezTo>
                  <a:lnTo>
                    <a:pt x="171" y="30"/>
                  </a:lnTo>
                  <a:close/>
                  <a:moveTo>
                    <a:pt x="154" y="76"/>
                  </a:moveTo>
                  <a:cubicBezTo>
                    <a:pt x="154" y="25"/>
                    <a:pt x="154" y="25"/>
                    <a:pt x="154" y="25"/>
                  </a:cubicBezTo>
                  <a:cubicBezTo>
                    <a:pt x="157" y="26"/>
                    <a:pt x="160" y="26"/>
                    <a:pt x="163" y="2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37" y="177"/>
                    <a:pt x="137" y="177"/>
                    <a:pt x="137" y="177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54" y="96"/>
                    <a:pt x="154" y="96"/>
                    <a:pt x="154" y="96"/>
                  </a:cubicBezTo>
                  <a:lnTo>
                    <a:pt x="154" y="76"/>
                  </a:lnTo>
                  <a:close/>
                  <a:moveTo>
                    <a:pt x="137" y="76"/>
                  </a:moveTo>
                  <a:cubicBezTo>
                    <a:pt x="137" y="23"/>
                    <a:pt x="137" y="23"/>
                    <a:pt x="137" y="23"/>
                  </a:cubicBezTo>
                  <a:cubicBezTo>
                    <a:pt x="140" y="23"/>
                    <a:pt x="143" y="23"/>
                    <a:pt x="146" y="24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91"/>
                    <a:pt x="146" y="91"/>
                    <a:pt x="146" y="91"/>
                  </a:cubicBezTo>
                  <a:cubicBezTo>
                    <a:pt x="137" y="97"/>
                    <a:pt x="137" y="97"/>
                    <a:pt x="137" y="97"/>
                  </a:cubicBezTo>
                  <a:lnTo>
                    <a:pt x="137" y="76"/>
                  </a:lnTo>
                  <a:close/>
                  <a:moveTo>
                    <a:pt x="120" y="76"/>
                  </a:moveTo>
                  <a:cubicBezTo>
                    <a:pt x="120" y="24"/>
                    <a:pt x="120" y="24"/>
                    <a:pt x="120" y="24"/>
                  </a:cubicBezTo>
                  <a:cubicBezTo>
                    <a:pt x="123" y="23"/>
                    <a:pt x="126" y="23"/>
                    <a:pt x="129" y="23"/>
                  </a:cubicBezTo>
                  <a:cubicBezTo>
                    <a:pt x="129" y="76"/>
                    <a:pt x="129" y="76"/>
                    <a:pt x="129" y="7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20" y="91"/>
                    <a:pt x="120" y="91"/>
                    <a:pt x="120" y="91"/>
                  </a:cubicBezTo>
                  <a:lnTo>
                    <a:pt x="120" y="76"/>
                  </a:lnTo>
                  <a:close/>
                  <a:moveTo>
                    <a:pt x="103" y="76"/>
                  </a:moveTo>
                  <a:cubicBezTo>
                    <a:pt x="103" y="27"/>
                    <a:pt x="103" y="27"/>
                    <a:pt x="103" y="27"/>
                  </a:cubicBezTo>
                  <a:cubicBezTo>
                    <a:pt x="106" y="26"/>
                    <a:pt x="109" y="26"/>
                    <a:pt x="112" y="25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9" y="177"/>
                    <a:pt x="129" y="177"/>
                    <a:pt x="129" y="177"/>
                  </a:cubicBezTo>
                  <a:cubicBezTo>
                    <a:pt x="103" y="162"/>
                    <a:pt x="103" y="162"/>
                    <a:pt x="103" y="162"/>
                  </a:cubicBezTo>
                  <a:lnTo>
                    <a:pt x="103" y="76"/>
                  </a:lnTo>
                  <a:close/>
                  <a:moveTo>
                    <a:pt x="87" y="230"/>
                  </a:moveTo>
                  <a:cubicBezTo>
                    <a:pt x="87" y="33"/>
                    <a:pt x="87" y="33"/>
                    <a:pt x="87" y="33"/>
                  </a:cubicBezTo>
                  <a:cubicBezTo>
                    <a:pt x="89" y="32"/>
                    <a:pt x="92" y="31"/>
                    <a:pt x="95" y="30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112" y="176"/>
                    <a:pt x="111" y="177"/>
                    <a:pt x="129" y="186"/>
                  </a:cubicBezTo>
                  <a:cubicBezTo>
                    <a:pt x="129" y="254"/>
                    <a:pt x="129" y="254"/>
                    <a:pt x="129" y="254"/>
                  </a:cubicBezTo>
                  <a:lnTo>
                    <a:pt x="87" y="230"/>
                  </a:lnTo>
                  <a:close/>
                  <a:moveTo>
                    <a:pt x="180" y="239"/>
                  </a:moveTo>
                  <a:cubicBezTo>
                    <a:pt x="189" y="251"/>
                    <a:pt x="189" y="251"/>
                    <a:pt x="189" y="251"/>
                  </a:cubicBezTo>
                  <a:cubicBezTo>
                    <a:pt x="190" y="252"/>
                    <a:pt x="192" y="253"/>
                    <a:pt x="194" y="252"/>
                  </a:cubicBezTo>
                  <a:cubicBezTo>
                    <a:pt x="197" y="251"/>
                    <a:pt x="200" y="249"/>
                    <a:pt x="202" y="247"/>
                  </a:cubicBezTo>
                  <a:cubicBezTo>
                    <a:pt x="205" y="246"/>
                    <a:pt x="208" y="244"/>
                    <a:pt x="210" y="242"/>
                  </a:cubicBezTo>
                  <a:cubicBezTo>
                    <a:pt x="212" y="241"/>
                    <a:pt x="213" y="239"/>
                    <a:pt x="212" y="237"/>
                  </a:cubicBezTo>
                  <a:cubicBezTo>
                    <a:pt x="206" y="223"/>
                    <a:pt x="206" y="223"/>
                    <a:pt x="206" y="223"/>
                  </a:cubicBezTo>
                  <a:cubicBezTo>
                    <a:pt x="208" y="221"/>
                    <a:pt x="210" y="219"/>
                    <a:pt x="212" y="218"/>
                  </a:cubicBezTo>
                  <a:cubicBezTo>
                    <a:pt x="225" y="226"/>
                    <a:pt x="225" y="226"/>
                    <a:pt x="225" y="226"/>
                  </a:cubicBezTo>
                  <a:cubicBezTo>
                    <a:pt x="227" y="227"/>
                    <a:pt x="229" y="227"/>
                    <a:pt x="231" y="225"/>
                  </a:cubicBezTo>
                  <a:cubicBezTo>
                    <a:pt x="233" y="223"/>
                    <a:pt x="235" y="221"/>
                    <a:pt x="237" y="218"/>
                  </a:cubicBezTo>
                  <a:cubicBezTo>
                    <a:pt x="239" y="216"/>
                    <a:pt x="241" y="213"/>
                    <a:pt x="243" y="211"/>
                  </a:cubicBezTo>
                  <a:cubicBezTo>
                    <a:pt x="244" y="209"/>
                    <a:pt x="244" y="207"/>
                    <a:pt x="243" y="205"/>
                  </a:cubicBezTo>
                  <a:cubicBezTo>
                    <a:pt x="232" y="194"/>
                    <a:pt x="232" y="194"/>
                    <a:pt x="232" y="194"/>
                  </a:cubicBezTo>
                  <a:cubicBezTo>
                    <a:pt x="234" y="191"/>
                    <a:pt x="235" y="189"/>
                    <a:pt x="236" y="186"/>
                  </a:cubicBezTo>
                  <a:cubicBezTo>
                    <a:pt x="251" y="190"/>
                    <a:pt x="251" y="190"/>
                    <a:pt x="251" y="190"/>
                  </a:cubicBezTo>
                  <a:cubicBezTo>
                    <a:pt x="253" y="190"/>
                    <a:pt x="255" y="189"/>
                    <a:pt x="256" y="187"/>
                  </a:cubicBezTo>
                  <a:cubicBezTo>
                    <a:pt x="257" y="185"/>
                    <a:pt x="259" y="182"/>
                    <a:pt x="260" y="179"/>
                  </a:cubicBezTo>
                  <a:cubicBezTo>
                    <a:pt x="261" y="176"/>
                    <a:pt x="262" y="173"/>
                    <a:pt x="263" y="170"/>
                  </a:cubicBezTo>
                  <a:cubicBezTo>
                    <a:pt x="263" y="168"/>
                    <a:pt x="262" y="166"/>
                    <a:pt x="261" y="165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48" y="154"/>
                    <a:pt x="249" y="150"/>
                    <a:pt x="249" y="147"/>
                  </a:cubicBezTo>
                  <a:cubicBezTo>
                    <a:pt x="262" y="145"/>
                    <a:pt x="262" y="145"/>
                    <a:pt x="262" y="145"/>
                  </a:cubicBezTo>
                  <a:cubicBezTo>
                    <a:pt x="264" y="145"/>
                    <a:pt x="266" y="143"/>
                    <a:pt x="266" y="141"/>
                  </a:cubicBezTo>
                  <a:cubicBezTo>
                    <a:pt x="266" y="138"/>
                    <a:pt x="266" y="135"/>
                    <a:pt x="266" y="132"/>
                  </a:cubicBezTo>
                  <a:cubicBezTo>
                    <a:pt x="266" y="128"/>
                    <a:pt x="266" y="125"/>
                    <a:pt x="266" y="122"/>
                  </a:cubicBezTo>
                  <a:cubicBezTo>
                    <a:pt x="266" y="120"/>
                    <a:pt x="264" y="118"/>
                    <a:pt x="262" y="118"/>
                  </a:cubicBezTo>
                  <a:cubicBezTo>
                    <a:pt x="249" y="116"/>
                    <a:pt x="249" y="116"/>
                    <a:pt x="249" y="116"/>
                  </a:cubicBezTo>
                  <a:cubicBezTo>
                    <a:pt x="249" y="113"/>
                    <a:pt x="248" y="109"/>
                    <a:pt x="247" y="106"/>
                  </a:cubicBezTo>
                  <a:cubicBezTo>
                    <a:pt x="259" y="100"/>
                    <a:pt x="259" y="100"/>
                    <a:pt x="259" y="100"/>
                  </a:cubicBezTo>
                  <a:cubicBezTo>
                    <a:pt x="261" y="99"/>
                    <a:pt x="262" y="97"/>
                    <a:pt x="261" y="95"/>
                  </a:cubicBezTo>
                  <a:cubicBezTo>
                    <a:pt x="260" y="92"/>
                    <a:pt x="259" y="89"/>
                    <a:pt x="258" y="86"/>
                  </a:cubicBezTo>
                  <a:cubicBezTo>
                    <a:pt x="257" y="83"/>
                    <a:pt x="256" y="80"/>
                    <a:pt x="254" y="77"/>
                  </a:cubicBezTo>
                  <a:cubicBezTo>
                    <a:pt x="253" y="75"/>
                    <a:pt x="251" y="74"/>
                    <a:pt x="250" y="75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5" y="75"/>
                    <a:pt x="234" y="72"/>
                    <a:pt x="232" y="69"/>
                  </a:cubicBezTo>
                  <a:cubicBezTo>
                    <a:pt x="240" y="59"/>
                    <a:pt x="240" y="59"/>
                    <a:pt x="240" y="59"/>
                  </a:cubicBezTo>
                  <a:cubicBezTo>
                    <a:pt x="242" y="58"/>
                    <a:pt x="242" y="56"/>
                    <a:pt x="240" y="54"/>
                  </a:cubicBezTo>
                  <a:cubicBezTo>
                    <a:pt x="239" y="51"/>
                    <a:pt x="237" y="49"/>
                    <a:pt x="235" y="46"/>
                  </a:cubicBezTo>
                  <a:cubicBezTo>
                    <a:pt x="232" y="44"/>
                    <a:pt x="230" y="42"/>
                    <a:pt x="228" y="39"/>
                  </a:cubicBezTo>
                  <a:cubicBezTo>
                    <a:pt x="227" y="38"/>
                    <a:pt x="224" y="38"/>
                    <a:pt x="223" y="39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0" y="43"/>
                    <a:pt x="207" y="41"/>
                    <a:pt x="204" y="39"/>
                  </a:cubicBezTo>
                  <a:cubicBezTo>
                    <a:pt x="209" y="27"/>
                    <a:pt x="209" y="27"/>
                    <a:pt x="209" y="27"/>
                  </a:cubicBezTo>
                  <a:cubicBezTo>
                    <a:pt x="209" y="25"/>
                    <a:pt x="209" y="23"/>
                    <a:pt x="207" y="22"/>
                  </a:cubicBezTo>
                  <a:cubicBezTo>
                    <a:pt x="205" y="20"/>
                    <a:pt x="202" y="19"/>
                    <a:pt x="199" y="17"/>
                  </a:cubicBezTo>
                  <a:cubicBezTo>
                    <a:pt x="196" y="16"/>
                    <a:pt x="193" y="14"/>
                    <a:pt x="190" y="13"/>
                  </a:cubicBezTo>
                  <a:cubicBezTo>
                    <a:pt x="189" y="12"/>
                    <a:pt x="187" y="12"/>
                    <a:pt x="185" y="14"/>
                  </a:cubicBezTo>
                  <a:cubicBezTo>
                    <a:pt x="178" y="23"/>
                    <a:pt x="178" y="23"/>
                    <a:pt x="178" y="23"/>
                  </a:cubicBezTo>
                  <a:cubicBezTo>
                    <a:pt x="175" y="22"/>
                    <a:pt x="171" y="21"/>
                    <a:pt x="168" y="20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9" y="6"/>
                    <a:pt x="167" y="4"/>
                    <a:pt x="165" y="4"/>
                  </a:cubicBezTo>
                  <a:cubicBezTo>
                    <a:pt x="162" y="3"/>
                    <a:pt x="159" y="2"/>
                    <a:pt x="156" y="2"/>
                  </a:cubicBezTo>
                  <a:cubicBezTo>
                    <a:pt x="153" y="1"/>
                    <a:pt x="150" y="1"/>
                    <a:pt x="146" y="0"/>
                  </a:cubicBezTo>
                  <a:cubicBezTo>
                    <a:pt x="144" y="0"/>
                    <a:pt x="143" y="1"/>
                    <a:pt x="142" y="3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37" y="15"/>
                    <a:pt x="135" y="14"/>
                    <a:pt x="133" y="14"/>
                  </a:cubicBezTo>
                  <a:cubicBezTo>
                    <a:pt x="131" y="14"/>
                    <a:pt x="129" y="15"/>
                    <a:pt x="128" y="15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1"/>
                    <a:pt x="122" y="0"/>
                    <a:pt x="120" y="0"/>
                  </a:cubicBezTo>
                  <a:cubicBezTo>
                    <a:pt x="117" y="1"/>
                    <a:pt x="113" y="1"/>
                    <a:pt x="110" y="2"/>
                  </a:cubicBezTo>
                  <a:cubicBezTo>
                    <a:pt x="107" y="2"/>
                    <a:pt x="104" y="3"/>
                    <a:pt x="101" y="4"/>
                  </a:cubicBezTo>
                  <a:cubicBezTo>
                    <a:pt x="99" y="4"/>
                    <a:pt x="98" y="6"/>
                    <a:pt x="98" y="8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5" y="21"/>
                    <a:pt x="91" y="22"/>
                    <a:pt x="88" y="2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2"/>
                    <a:pt x="77" y="12"/>
                    <a:pt x="76" y="13"/>
                  </a:cubicBezTo>
                  <a:cubicBezTo>
                    <a:pt x="73" y="14"/>
                    <a:pt x="70" y="16"/>
                    <a:pt x="67" y="17"/>
                  </a:cubicBezTo>
                  <a:cubicBezTo>
                    <a:pt x="64" y="19"/>
                    <a:pt x="62" y="20"/>
                    <a:pt x="59" y="22"/>
                  </a:cubicBezTo>
                  <a:cubicBezTo>
                    <a:pt x="57" y="23"/>
                    <a:pt x="57" y="25"/>
                    <a:pt x="57" y="27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59" y="41"/>
                    <a:pt x="56" y="43"/>
                    <a:pt x="54" y="45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2" y="38"/>
                    <a:pt x="40" y="38"/>
                    <a:pt x="38" y="39"/>
                  </a:cubicBezTo>
                  <a:cubicBezTo>
                    <a:pt x="36" y="42"/>
                    <a:pt x="34" y="44"/>
                    <a:pt x="32" y="46"/>
                  </a:cubicBezTo>
                  <a:cubicBezTo>
                    <a:pt x="30" y="49"/>
                    <a:pt x="28" y="51"/>
                    <a:pt x="26" y="54"/>
                  </a:cubicBezTo>
                  <a:cubicBezTo>
                    <a:pt x="24" y="56"/>
                    <a:pt x="25" y="58"/>
                    <a:pt x="26" y="5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72"/>
                    <a:pt x="31" y="75"/>
                    <a:pt x="29" y="7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5" y="74"/>
                    <a:pt x="13" y="75"/>
                    <a:pt x="12" y="77"/>
                  </a:cubicBezTo>
                  <a:cubicBezTo>
                    <a:pt x="10" y="80"/>
                    <a:pt x="9" y="83"/>
                    <a:pt x="8" y="86"/>
                  </a:cubicBezTo>
                  <a:cubicBezTo>
                    <a:pt x="7" y="89"/>
                    <a:pt x="6" y="92"/>
                    <a:pt x="5" y="95"/>
                  </a:cubicBezTo>
                  <a:cubicBezTo>
                    <a:pt x="5" y="97"/>
                    <a:pt x="5" y="99"/>
                    <a:pt x="7" y="100"/>
                  </a:cubicBezTo>
                  <a:cubicBezTo>
                    <a:pt x="19" y="106"/>
                    <a:pt x="19" y="106"/>
                    <a:pt x="19" y="106"/>
                  </a:cubicBezTo>
                  <a:cubicBezTo>
                    <a:pt x="18" y="109"/>
                    <a:pt x="17" y="113"/>
                    <a:pt x="17" y="116"/>
                  </a:cubicBezTo>
                  <a:cubicBezTo>
                    <a:pt x="4" y="118"/>
                    <a:pt x="4" y="118"/>
                    <a:pt x="4" y="118"/>
                  </a:cubicBezTo>
                  <a:cubicBezTo>
                    <a:pt x="2" y="118"/>
                    <a:pt x="0" y="120"/>
                    <a:pt x="0" y="122"/>
                  </a:cubicBezTo>
                  <a:cubicBezTo>
                    <a:pt x="0" y="125"/>
                    <a:pt x="0" y="128"/>
                    <a:pt x="0" y="132"/>
                  </a:cubicBezTo>
                  <a:cubicBezTo>
                    <a:pt x="0" y="135"/>
                    <a:pt x="0" y="138"/>
                    <a:pt x="0" y="141"/>
                  </a:cubicBezTo>
                  <a:cubicBezTo>
                    <a:pt x="0" y="143"/>
                    <a:pt x="2" y="145"/>
                    <a:pt x="4" y="145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7" y="150"/>
                    <a:pt x="18" y="154"/>
                    <a:pt x="19" y="157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4" y="166"/>
                    <a:pt x="3" y="168"/>
                    <a:pt x="3" y="170"/>
                  </a:cubicBezTo>
                  <a:cubicBezTo>
                    <a:pt x="4" y="173"/>
                    <a:pt x="5" y="176"/>
                    <a:pt x="6" y="179"/>
                  </a:cubicBezTo>
                  <a:cubicBezTo>
                    <a:pt x="7" y="182"/>
                    <a:pt x="9" y="185"/>
                    <a:pt x="10" y="187"/>
                  </a:cubicBezTo>
                  <a:cubicBezTo>
                    <a:pt x="11" y="189"/>
                    <a:pt x="13" y="190"/>
                    <a:pt x="15" y="190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1" y="189"/>
                    <a:pt x="32" y="191"/>
                    <a:pt x="34" y="194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2" y="207"/>
                    <a:pt x="22" y="209"/>
                    <a:pt x="23" y="211"/>
                  </a:cubicBezTo>
                  <a:cubicBezTo>
                    <a:pt x="25" y="213"/>
                    <a:pt x="27" y="216"/>
                    <a:pt x="29" y="218"/>
                  </a:cubicBezTo>
                  <a:cubicBezTo>
                    <a:pt x="31" y="221"/>
                    <a:pt x="33" y="223"/>
                    <a:pt x="35" y="225"/>
                  </a:cubicBezTo>
                  <a:cubicBezTo>
                    <a:pt x="37" y="227"/>
                    <a:pt x="39" y="227"/>
                    <a:pt x="41" y="226"/>
                  </a:cubicBezTo>
                  <a:cubicBezTo>
                    <a:pt x="54" y="218"/>
                    <a:pt x="54" y="218"/>
                    <a:pt x="54" y="218"/>
                  </a:cubicBezTo>
                  <a:cubicBezTo>
                    <a:pt x="56" y="219"/>
                    <a:pt x="58" y="221"/>
                    <a:pt x="60" y="223"/>
                  </a:cubicBezTo>
                  <a:cubicBezTo>
                    <a:pt x="54" y="237"/>
                    <a:pt x="54" y="237"/>
                    <a:pt x="54" y="237"/>
                  </a:cubicBezTo>
                  <a:cubicBezTo>
                    <a:pt x="53" y="239"/>
                    <a:pt x="54" y="241"/>
                    <a:pt x="56" y="242"/>
                  </a:cubicBezTo>
                  <a:cubicBezTo>
                    <a:pt x="58" y="244"/>
                    <a:pt x="61" y="246"/>
                    <a:pt x="64" y="247"/>
                  </a:cubicBezTo>
                  <a:cubicBezTo>
                    <a:pt x="67" y="249"/>
                    <a:pt x="69" y="251"/>
                    <a:pt x="72" y="252"/>
                  </a:cubicBezTo>
                  <a:cubicBezTo>
                    <a:pt x="74" y="253"/>
                    <a:pt x="76" y="252"/>
                    <a:pt x="77" y="251"/>
                  </a:cubicBezTo>
                  <a:cubicBezTo>
                    <a:pt x="86" y="239"/>
                    <a:pt x="86" y="239"/>
                    <a:pt x="86" y="239"/>
                  </a:cubicBezTo>
                  <a:cubicBezTo>
                    <a:pt x="97" y="245"/>
                    <a:pt x="97" y="245"/>
                    <a:pt x="97" y="245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29" y="263"/>
                    <a:pt x="129" y="263"/>
                    <a:pt x="129" y="263"/>
                  </a:cubicBezTo>
                  <a:cubicBezTo>
                    <a:pt x="129" y="264"/>
                    <a:pt x="129" y="264"/>
                    <a:pt x="129" y="264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7" y="263"/>
                    <a:pt x="137" y="263"/>
                    <a:pt x="137" y="263"/>
                  </a:cubicBezTo>
                  <a:cubicBezTo>
                    <a:pt x="137" y="263"/>
                    <a:pt x="137" y="263"/>
                    <a:pt x="137" y="263"/>
                  </a:cubicBezTo>
                  <a:cubicBezTo>
                    <a:pt x="139" y="262"/>
                    <a:pt x="139" y="262"/>
                    <a:pt x="139" y="262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53" y="254"/>
                    <a:pt x="153" y="254"/>
                    <a:pt x="153" y="254"/>
                  </a:cubicBezTo>
                  <a:lnTo>
                    <a:pt x="180" y="239"/>
                  </a:lnTo>
                  <a:close/>
                </a:path>
              </a:pathLst>
            </a:custGeom>
            <a:solidFill>
              <a:srgbClr val="0077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0" name="Freeform 6"/>
            <p:cNvSpPr>
              <a:spLocks noEditPoints="1"/>
            </p:cNvSpPr>
            <p:nvPr/>
          </p:nvSpPr>
          <p:spPr bwMode="auto">
            <a:xfrm>
              <a:off x="686" y="342"/>
              <a:ext cx="222" cy="223"/>
            </a:xfrm>
            <a:custGeom>
              <a:avLst/>
              <a:gdLst/>
              <a:ahLst/>
              <a:cxnLst>
                <a:cxn ang="0">
                  <a:pos x="4" y="76"/>
                </a:cxn>
                <a:cxn ang="0">
                  <a:pos x="4" y="23"/>
                </a:cxn>
                <a:cxn ang="0">
                  <a:pos x="13" y="24"/>
                </a:cxn>
                <a:cxn ang="0">
                  <a:pos x="13" y="76"/>
                </a:cxn>
                <a:cxn ang="0">
                  <a:pos x="13" y="91"/>
                </a:cxn>
                <a:cxn ang="0">
                  <a:pos x="4" y="97"/>
                </a:cxn>
                <a:cxn ang="0">
                  <a:pos x="4" y="76"/>
                </a:cxn>
                <a:cxn ang="0">
                  <a:pos x="133" y="132"/>
                </a:cxn>
                <a:cxn ang="0">
                  <a:pos x="133" y="132"/>
                </a:cxn>
                <a:cxn ang="0">
                  <a:pos x="133" y="122"/>
                </a:cxn>
                <a:cxn ang="0">
                  <a:pos x="129" y="118"/>
                </a:cxn>
                <a:cxn ang="0">
                  <a:pos x="116" y="116"/>
                </a:cxn>
                <a:cxn ang="0">
                  <a:pos x="114" y="106"/>
                </a:cxn>
                <a:cxn ang="0">
                  <a:pos x="126" y="100"/>
                </a:cxn>
                <a:cxn ang="0">
                  <a:pos x="128" y="95"/>
                </a:cxn>
                <a:cxn ang="0">
                  <a:pos x="125" y="86"/>
                </a:cxn>
                <a:cxn ang="0">
                  <a:pos x="121" y="77"/>
                </a:cxn>
                <a:cxn ang="0">
                  <a:pos x="117" y="75"/>
                </a:cxn>
                <a:cxn ang="0">
                  <a:pos x="104" y="78"/>
                </a:cxn>
                <a:cxn ang="0">
                  <a:pos x="99" y="69"/>
                </a:cxn>
                <a:cxn ang="0">
                  <a:pos x="107" y="59"/>
                </a:cxn>
                <a:cxn ang="0">
                  <a:pos x="107" y="54"/>
                </a:cxn>
                <a:cxn ang="0">
                  <a:pos x="102" y="46"/>
                </a:cxn>
                <a:cxn ang="0">
                  <a:pos x="95" y="39"/>
                </a:cxn>
                <a:cxn ang="0">
                  <a:pos x="90" y="39"/>
                </a:cxn>
                <a:cxn ang="0">
                  <a:pos x="79" y="45"/>
                </a:cxn>
                <a:cxn ang="0">
                  <a:pos x="71" y="39"/>
                </a:cxn>
                <a:cxn ang="0">
                  <a:pos x="76" y="27"/>
                </a:cxn>
                <a:cxn ang="0">
                  <a:pos x="74" y="22"/>
                </a:cxn>
                <a:cxn ang="0">
                  <a:pos x="66" y="17"/>
                </a:cxn>
                <a:cxn ang="0">
                  <a:pos x="57" y="13"/>
                </a:cxn>
                <a:cxn ang="0">
                  <a:pos x="52" y="14"/>
                </a:cxn>
                <a:cxn ang="0">
                  <a:pos x="45" y="23"/>
                </a:cxn>
                <a:cxn ang="0">
                  <a:pos x="35" y="20"/>
                </a:cxn>
                <a:cxn ang="0">
                  <a:pos x="35" y="8"/>
                </a:cxn>
                <a:cxn ang="0">
                  <a:pos x="32" y="4"/>
                </a:cxn>
                <a:cxn ang="0">
                  <a:pos x="23" y="2"/>
                </a:cxn>
                <a:cxn ang="0">
                  <a:pos x="13" y="0"/>
                </a:cxn>
                <a:cxn ang="0">
                  <a:pos x="9" y="3"/>
                </a:cxn>
                <a:cxn ang="0">
                  <a:pos x="5" y="15"/>
                </a:cxn>
                <a:cxn ang="0">
                  <a:pos x="0" y="14"/>
                </a:cxn>
                <a:cxn ang="0">
                  <a:pos x="0" y="23"/>
                </a:cxn>
                <a:cxn ang="0">
                  <a:pos x="0" y="76"/>
                </a:cxn>
                <a:cxn ang="0">
                  <a:pos x="0" y="132"/>
                </a:cxn>
                <a:cxn ang="0">
                  <a:pos x="4" y="132"/>
                </a:cxn>
                <a:cxn ang="0">
                  <a:pos x="4" y="106"/>
                </a:cxn>
                <a:cxn ang="0">
                  <a:pos x="21" y="96"/>
                </a:cxn>
                <a:cxn ang="0">
                  <a:pos x="21" y="76"/>
                </a:cxn>
                <a:cxn ang="0">
                  <a:pos x="21" y="25"/>
                </a:cxn>
                <a:cxn ang="0">
                  <a:pos x="30" y="27"/>
                </a:cxn>
                <a:cxn ang="0">
                  <a:pos x="30" y="76"/>
                </a:cxn>
                <a:cxn ang="0">
                  <a:pos x="30" y="132"/>
                </a:cxn>
                <a:cxn ang="0">
                  <a:pos x="39" y="132"/>
                </a:cxn>
                <a:cxn ang="0">
                  <a:pos x="38" y="30"/>
                </a:cxn>
                <a:cxn ang="0">
                  <a:pos x="47" y="33"/>
                </a:cxn>
                <a:cxn ang="0">
                  <a:pos x="47" y="132"/>
                </a:cxn>
                <a:cxn ang="0">
                  <a:pos x="133" y="132"/>
                </a:cxn>
              </a:cxnLst>
              <a:rect l="0" t="0" r="r" b="b"/>
              <a:pathLst>
                <a:path w="133" h="132">
                  <a:moveTo>
                    <a:pt x="4" y="76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7" y="23"/>
                    <a:pt x="10" y="23"/>
                    <a:pt x="13" y="24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4" y="97"/>
                    <a:pt x="4" y="97"/>
                    <a:pt x="4" y="97"/>
                  </a:cubicBezTo>
                  <a:lnTo>
                    <a:pt x="4" y="76"/>
                  </a:lnTo>
                  <a:close/>
                  <a:moveTo>
                    <a:pt x="133" y="132"/>
                  </a:moveTo>
                  <a:cubicBezTo>
                    <a:pt x="133" y="132"/>
                    <a:pt x="133" y="132"/>
                    <a:pt x="133" y="132"/>
                  </a:cubicBezTo>
                  <a:cubicBezTo>
                    <a:pt x="133" y="128"/>
                    <a:pt x="133" y="125"/>
                    <a:pt x="133" y="122"/>
                  </a:cubicBezTo>
                  <a:cubicBezTo>
                    <a:pt x="133" y="120"/>
                    <a:pt x="131" y="118"/>
                    <a:pt x="129" y="118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3"/>
                    <a:pt x="115" y="109"/>
                    <a:pt x="114" y="106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8" y="99"/>
                    <a:pt x="129" y="97"/>
                    <a:pt x="128" y="95"/>
                  </a:cubicBezTo>
                  <a:cubicBezTo>
                    <a:pt x="127" y="92"/>
                    <a:pt x="126" y="89"/>
                    <a:pt x="125" y="86"/>
                  </a:cubicBezTo>
                  <a:cubicBezTo>
                    <a:pt x="124" y="83"/>
                    <a:pt x="123" y="80"/>
                    <a:pt x="121" y="77"/>
                  </a:cubicBezTo>
                  <a:cubicBezTo>
                    <a:pt x="120" y="75"/>
                    <a:pt x="118" y="74"/>
                    <a:pt x="117" y="75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9" y="58"/>
                    <a:pt x="109" y="56"/>
                    <a:pt x="107" y="54"/>
                  </a:cubicBezTo>
                  <a:cubicBezTo>
                    <a:pt x="106" y="51"/>
                    <a:pt x="104" y="49"/>
                    <a:pt x="102" y="46"/>
                  </a:cubicBezTo>
                  <a:cubicBezTo>
                    <a:pt x="99" y="44"/>
                    <a:pt x="97" y="42"/>
                    <a:pt x="95" y="39"/>
                  </a:cubicBezTo>
                  <a:cubicBezTo>
                    <a:pt x="94" y="38"/>
                    <a:pt x="91" y="38"/>
                    <a:pt x="90" y="39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7" y="43"/>
                    <a:pt x="74" y="41"/>
                    <a:pt x="71" y="39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5"/>
                    <a:pt x="76" y="23"/>
                    <a:pt x="74" y="22"/>
                  </a:cubicBezTo>
                  <a:cubicBezTo>
                    <a:pt x="72" y="20"/>
                    <a:pt x="69" y="19"/>
                    <a:pt x="66" y="17"/>
                  </a:cubicBezTo>
                  <a:cubicBezTo>
                    <a:pt x="63" y="16"/>
                    <a:pt x="60" y="14"/>
                    <a:pt x="57" y="13"/>
                  </a:cubicBezTo>
                  <a:cubicBezTo>
                    <a:pt x="56" y="12"/>
                    <a:pt x="54" y="12"/>
                    <a:pt x="52" y="1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2" y="22"/>
                    <a:pt x="38" y="21"/>
                    <a:pt x="35" y="2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6" y="6"/>
                    <a:pt x="34" y="4"/>
                    <a:pt x="32" y="4"/>
                  </a:cubicBezTo>
                  <a:cubicBezTo>
                    <a:pt x="29" y="3"/>
                    <a:pt x="26" y="2"/>
                    <a:pt x="23" y="2"/>
                  </a:cubicBezTo>
                  <a:cubicBezTo>
                    <a:pt x="20" y="1"/>
                    <a:pt x="17" y="1"/>
                    <a:pt x="13" y="0"/>
                  </a:cubicBezTo>
                  <a:cubicBezTo>
                    <a:pt x="11" y="0"/>
                    <a:pt x="10" y="1"/>
                    <a:pt x="9" y="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2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4" y="26"/>
                    <a:pt x="27" y="26"/>
                    <a:pt x="30" y="2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31"/>
                    <a:pt x="44" y="32"/>
                    <a:pt x="47" y="33"/>
                  </a:cubicBezTo>
                  <a:cubicBezTo>
                    <a:pt x="47" y="132"/>
                    <a:pt x="47" y="132"/>
                    <a:pt x="47" y="132"/>
                  </a:cubicBezTo>
                  <a:lnTo>
                    <a:pt x="133" y="132"/>
                  </a:lnTo>
                  <a:close/>
                </a:path>
              </a:pathLst>
            </a:custGeom>
            <a:solidFill>
              <a:srgbClr val="F8B24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686" y="565"/>
              <a:ext cx="222" cy="226"/>
            </a:xfrm>
            <a:custGeom>
              <a:avLst/>
              <a:gdLst/>
              <a:ahLst/>
              <a:cxnLst>
                <a:cxn ang="0">
                  <a:pos x="47" y="107"/>
                </a:cxn>
                <a:cxn ang="0">
                  <a:pos x="56" y="119"/>
                </a:cxn>
                <a:cxn ang="0">
                  <a:pos x="61" y="120"/>
                </a:cxn>
                <a:cxn ang="0">
                  <a:pos x="69" y="115"/>
                </a:cxn>
                <a:cxn ang="0">
                  <a:pos x="77" y="110"/>
                </a:cxn>
                <a:cxn ang="0">
                  <a:pos x="79" y="105"/>
                </a:cxn>
                <a:cxn ang="0">
                  <a:pos x="73" y="91"/>
                </a:cxn>
                <a:cxn ang="0">
                  <a:pos x="79" y="86"/>
                </a:cxn>
                <a:cxn ang="0">
                  <a:pos x="92" y="94"/>
                </a:cxn>
                <a:cxn ang="0">
                  <a:pos x="98" y="93"/>
                </a:cxn>
                <a:cxn ang="0">
                  <a:pos x="104" y="86"/>
                </a:cxn>
                <a:cxn ang="0">
                  <a:pos x="110" y="79"/>
                </a:cxn>
                <a:cxn ang="0">
                  <a:pos x="110" y="73"/>
                </a:cxn>
                <a:cxn ang="0">
                  <a:pos x="99" y="62"/>
                </a:cxn>
                <a:cxn ang="0">
                  <a:pos x="103" y="54"/>
                </a:cxn>
                <a:cxn ang="0">
                  <a:pos x="118" y="58"/>
                </a:cxn>
                <a:cxn ang="0">
                  <a:pos x="123" y="55"/>
                </a:cxn>
                <a:cxn ang="0">
                  <a:pos x="127" y="47"/>
                </a:cxn>
                <a:cxn ang="0">
                  <a:pos x="130" y="38"/>
                </a:cxn>
                <a:cxn ang="0">
                  <a:pos x="128" y="33"/>
                </a:cxn>
                <a:cxn ang="0">
                  <a:pos x="114" y="25"/>
                </a:cxn>
                <a:cxn ang="0">
                  <a:pos x="116" y="15"/>
                </a:cxn>
                <a:cxn ang="0">
                  <a:pos x="129" y="13"/>
                </a:cxn>
                <a:cxn ang="0">
                  <a:pos x="133" y="9"/>
                </a:cxn>
                <a:cxn ang="0">
                  <a:pos x="133" y="0"/>
                </a:cxn>
                <a:cxn ang="0">
                  <a:pos x="47" y="0"/>
                </a:cxn>
                <a:cxn ang="0">
                  <a:pos x="47" y="98"/>
                </a:cxn>
                <a:cxn ang="0">
                  <a:pos x="4" y="122"/>
                </a:cxn>
                <a:cxn ang="0">
                  <a:pos x="4" y="55"/>
                </a:cxn>
                <a:cxn ang="0">
                  <a:pos x="39" y="34"/>
                </a:cxn>
                <a:cxn ang="0">
                  <a:pos x="39" y="0"/>
                </a:cxn>
                <a:cxn ang="0">
                  <a:pos x="30" y="0"/>
                </a:cxn>
                <a:cxn ang="0">
                  <a:pos x="30" y="30"/>
                </a:cxn>
                <a:cxn ang="0">
                  <a:pos x="4" y="45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134"/>
                </a:cxn>
                <a:cxn ang="0">
                  <a:pos x="20" y="122"/>
                </a:cxn>
                <a:cxn ang="0">
                  <a:pos x="20" y="123"/>
                </a:cxn>
                <a:cxn ang="0">
                  <a:pos x="47" y="107"/>
                </a:cxn>
              </a:cxnLst>
              <a:rect l="0" t="0" r="r" b="b"/>
              <a:pathLst>
                <a:path w="133" h="134">
                  <a:moveTo>
                    <a:pt x="47" y="107"/>
                  </a:moveTo>
                  <a:cubicBezTo>
                    <a:pt x="56" y="119"/>
                    <a:pt x="56" y="119"/>
                    <a:pt x="56" y="119"/>
                  </a:cubicBezTo>
                  <a:cubicBezTo>
                    <a:pt x="57" y="120"/>
                    <a:pt x="59" y="121"/>
                    <a:pt x="61" y="120"/>
                  </a:cubicBezTo>
                  <a:cubicBezTo>
                    <a:pt x="64" y="119"/>
                    <a:pt x="67" y="117"/>
                    <a:pt x="69" y="115"/>
                  </a:cubicBezTo>
                  <a:cubicBezTo>
                    <a:pt x="72" y="114"/>
                    <a:pt x="75" y="112"/>
                    <a:pt x="77" y="110"/>
                  </a:cubicBezTo>
                  <a:cubicBezTo>
                    <a:pt x="79" y="109"/>
                    <a:pt x="80" y="107"/>
                    <a:pt x="79" y="105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5" y="89"/>
                    <a:pt x="77" y="87"/>
                    <a:pt x="79" y="86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4" y="95"/>
                    <a:pt x="96" y="95"/>
                    <a:pt x="98" y="93"/>
                  </a:cubicBezTo>
                  <a:cubicBezTo>
                    <a:pt x="100" y="91"/>
                    <a:pt x="102" y="89"/>
                    <a:pt x="104" y="86"/>
                  </a:cubicBezTo>
                  <a:cubicBezTo>
                    <a:pt x="106" y="84"/>
                    <a:pt x="108" y="81"/>
                    <a:pt x="110" y="79"/>
                  </a:cubicBezTo>
                  <a:cubicBezTo>
                    <a:pt x="111" y="77"/>
                    <a:pt x="111" y="75"/>
                    <a:pt x="110" y="73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59"/>
                    <a:pt x="102" y="57"/>
                    <a:pt x="103" y="54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20" y="58"/>
                    <a:pt x="122" y="57"/>
                    <a:pt x="123" y="55"/>
                  </a:cubicBezTo>
                  <a:cubicBezTo>
                    <a:pt x="124" y="53"/>
                    <a:pt x="126" y="50"/>
                    <a:pt x="127" y="47"/>
                  </a:cubicBezTo>
                  <a:cubicBezTo>
                    <a:pt x="128" y="44"/>
                    <a:pt x="129" y="41"/>
                    <a:pt x="130" y="38"/>
                  </a:cubicBezTo>
                  <a:cubicBezTo>
                    <a:pt x="130" y="36"/>
                    <a:pt x="129" y="34"/>
                    <a:pt x="128" y="33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5" y="22"/>
                    <a:pt x="116" y="18"/>
                    <a:pt x="116" y="15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1" y="13"/>
                    <a:pt x="133" y="11"/>
                    <a:pt x="133" y="9"/>
                  </a:cubicBezTo>
                  <a:cubicBezTo>
                    <a:pt x="133" y="6"/>
                    <a:pt x="133" y="3"/>
                    <a:pt x="133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22" y="45"/>
                    <a:pt x="22" y="44"/>
                    <a:pt x="39" y="34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3"/>
                    <a:pt x="20" y="123"/>
                    <a:pt x="20" y="123"/>
                  </a:cubicBezTo>
                  <a:lnTo>
                    <a:pt x="47" y="107"/>
                  </a:lnTo>
                  <a:close/>
                </a:path>
              </a:pathLst>
            </a:custGeom>
            <a:solidFill>
              <a:srgbClr val="ED73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55844" y="668741"/>
            <a:ext cx="4490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КУЗБАССКИЙ ГОСУДАРСТВЕННЫЙ АГРАРНЫЙ УНИВЕРСИТЕТ </a:t>
            </a:r>
          </a:p>
          <a:p>
            <a:r>
              <a:rPr lang="ru-RU" b="1" dirty="0" smtClean="0"/>
              <a:t>ИМЕНИ В.Н.ПОЛЕЦКОВА 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78247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2515" y="483800"/>
            <a:ext cx="54189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Актуальность проекта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5167" y="2093238"/>
            <a:ext cx="6096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Возрастающий спрос со стороны людей, с пищевыми ограничениями (целиакия или непереносимость глютена)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accent2"/>
              </a:buClr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Рост интереса людей, придерживающихся концепции здорового питания, которые считают безглютеновые продукты более полезными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accent2"/>
              </a:buClr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Целиакией страдают около 1,4% населения земного шара, но только у 0,7% диагностируется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целиакия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accent2"/>
              </a:buClr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148" y="3197415"/>
            <a:ext cx="3283200" cy="2736000"/>
          </a:xfrm>
          <a:prstGeom prst="rect">
            <a:avLst/>
          </a:prstGeom>
        </p:spPr>
      </p:pic>
      <p:pic>
        <p:nvPicPr>
          <p:cNvPr id="8" name="Рисунок 7" descr="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17542" y="1542196"/>
            <a:ext cx="3645826" cy="2905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7691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7924" y="429208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400390" y="982639"/>
            <a:ext cx="6819275" cy="587536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2"/>
              </a:buCl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2"/>
              </a:buCl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 продукт решает проблему подбора и организации диеты на основе безглютеновых продуктов </a:t>
            </a:r>
          </a:p>
          <a:p>
            <a:pPr marL="514350" indent="0" algn="ctr">
              <a:buClr>
                <a:schemeClr val="accent2"/>
              </a:buCl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Гипотезы :</a:t>
            </a: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Нет информации о том, какие продукты не содержат глютена;</a:t>
            </a: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Сложно подобрать сбалансированный рацион;</a:t>
            </a: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Трудно найти рецепты;</a:t>
            </a: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понятно, где купить нужный продукт. </a:t>
            </a:r>
          </a:p>
          <a:p>
            <a:pPr algn="just">
              <a:buClr>
                <a:schemeClr val="accent2"/>
              </a:buCl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2"/>
              </a:buCl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33296" y="1260853"/>
            <a:ext cx="3940006" cy="2785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06144" y="4190027"/>
            <a:ext cx="2715589" cy="20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72709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7924" y="429208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862" y="1563721"/>
            <a:ext cx="3143534" cy="2716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2316" y="1330132"/>
            <a:ext cx="887734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безглютеновый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 позволяет подобрать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безглютеновые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рекомендации по подбору безглютеновых диет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функции: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Чат бот служба поддержки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Доступ к базе безглютеновых продуктов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Составление диеты на неделю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Подборка к рецептов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Навигатор по магазинам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Видео уроков по приготовлению блюд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Прототип где создан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Кюар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код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967" y="3603367"/>
            <a:ext cx="3944203" cy="29696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137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7924" y="429208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/>
        </p:nvGraphicFramePr>
        <p:xfrm>
          <a:off x="6896669" y="1514901"/>
          <a:ext cx="5295331" cy="4926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300251" y="1378424"/>
            <a:ext cx="7847462" cy="4798539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Последние 3 года сильно повлияли на развитие рынка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FoodTech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если пандемия 2020 года привела к его значительному росту (на 50-60%), то события конца февраля 2022 года существенно его затормозили: ушли многие иностранные компании, повысились цены на оборудование и продукты.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Глобальный рынок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фудтеха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разным оценкам составляет от $400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$1,5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трлн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 среднегодовом темпе роста свыше 6%.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концу 2021 года мировой рынок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фудтех-сервисов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вырос до $120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ТАМ - российский рынок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фудтех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сервисов -362,7 млрд.руб.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-5 млрд.руб.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рынок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фудтех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сервисов в Кемеровской области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SOM - 1% от рынка Кемеровской области - 50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2508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87040" y="374617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4968" y="1225689"/>
            <a:ext cx="1127305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Мобильные платформы: Распространение через официальные магазины приложений, такие как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Store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iOS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Android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>
              <a:buClr>
                <a:schemeClr val="accent2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Модель монетизации:</a:t>
            </a:r>
          </a:p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Фримиум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монетизация – первые три дня доступ к приложению бесплатен, далее предлагается ежемесячная подписка 500 рублей, разовый подбор недельного рациона 250 рублей.</a:t>
            </a:r>
          </a:p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Онлайн-маркетинг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Продвижение приложения через цифровую маркетинговую кампанию, включая рекламу в социальных сетях, поиск и контекстную рекламу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>
              <a:buClr>
                <a:schemeClr val="accent2"/>
              </a:buClr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Партнерство с производителями: Сотрудничество с производителями безглютеновых продуктов, чтобы предложить приложение в качестве инструмента для продвижения и продажи их продукции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>
              <a:buClr>
                <a:schemeClr val="accent2"/>
              </a:buClr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Сотрудничество с медицинскими учреждениями: Поддержка врачей и клиник, чтобы распространять информацию о приложении пациентам, нуждающимся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безглютеновой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диете.</a:t>
            </a:r>
          </a:p>
          <a:p>
            <a:pPr indent="457200" algn="just">
              <a:buClr>
                <a:schemeClr val="accent2"/>
              </a:buClr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Социальные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сообщества и форумы: Активное присутствие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онлайн-сообществах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форумах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блогах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посвященных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целиакии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безглютеновому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образу жизни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437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05154" y="456504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Конкуренты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32448" y="174280"/>
            <a:ext cx="3259552" cy="6683720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6156" y="1565827"/>
          <a:ext cx="10947021" cy="30577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49007"/>
                <a:gridCol w="3649007"/>
                <a:gridCol w="3649007"/>
              </a:tblGrid>
              <a:tr h="41198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Find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Me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Gluten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Free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Gluten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Free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Scanner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Beyond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Celiac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396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Приложение, позволяющее пользователям находить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безглютеновые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рестораны и блюда, а также делиться отзывами. </a:t>
                      </a:r>
                    </a:p>
                    <a:p>
                      <a:pPr algn="ctr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Приложение, которое позволяет сканировать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штрих-коды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продуктов и проверять их на наличие глютена.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Онлайн-платформа, предоставляющая информацию о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целиакии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, безглютеновых продуктах и рецептах, а также форум для общения с другими людьми, занимающимися этим вопросом.</a:t>
                      </a:r>
                    </a:p>
                    <a:p>
                      <a:pPr algn="ctr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A9A356D-B809-4D29-9BB3-8A48CF10AB1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 flipV="1">
            <a:off x="8229599" y="4312693"/>
            <a:ext cx="2656916" cy="23747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4D29BEA-1A65-4269-A6F4-1C61297B3B9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39672" y="4098214"/>
            <a:ext cx="2684710" cy="25891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5090E3-9B60-44B1-9206-1EBDE1114B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9340" y="4121624"/>
            <a:ext cx="2638260" cy="25248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383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32450" y="374616"/>
            <a:ext cx="85788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Финансовый план проекта 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67224" y="2152676"/>
          <a:ext cx="10633122" cy="44391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16561"/>
                <a:gridCol w="5316561"/>
              </a:tblGrid>
              <a:tr h="55489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Статья расходов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Создать сайт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Программист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120000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Домены,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серверы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первичной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базы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Реклама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Резерв на непредвиденные расходы (20%)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52000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899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r>
                        <a:rPr lang="ru-RU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312000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634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pic>
        <p:nvPicPr>
          <p:cNvPr id="8" name="Рисунок 7" descr="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75" y="1743818"/>
            <a:ext cx="3459425" cy="250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667924" y="429208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Планы развития 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1517" y="1493343"/>
            <a:ext cx="83285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algn="just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разработчиков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тестировщиков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создания и запуска приложения на платформах iOS и Android.</a:t>
            </a:r>
          </a:p>
          <a:p>
            <a:pPr marL="285750" algn="ctr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Обратная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связь и улучшение: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algn="just">
              <a:buClr>
                <a:schemeClr val="accent2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Сбор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обратной связи от пользователей и постоянное улучшение функциональности и интерфейса приложения. </a:t>
            </a:r>
          </a:p>
          <a:p>
            <a:pPr marL="285750" algn="ctr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Расширение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функционала: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algn="just">
              <a:buClr>
                <a:schemeClr val="accent2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Постепенное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добавление новых функций и интеграция с другими сервисами, такими как доставка продуктов или бронирование столиков в ресторанах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algn="ctr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Масштабирование сообщества:</a:t>
            </a:r>
          </a:p>
          <a:p>
            <a:pPr marL="285750" algn="just">
              <a:buClr>
                <a:schemeClr val="accent2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большего количества пользователей через рекламные кампании, партнерства и мероприятия, чтобы создать разнообразное и активное сообщество. </a:t>
            </a:r>
          </a:p>
          <a:p>
            <a:pPr marL="285750" algn="ctr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Партнерские отношения: </a:t>
            </a:r>
          </a:p>
          <a:p>
            <a:pPr marL="285750" algn="just">
              <a:buClr>
                <a:schemeClr val="accent2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Установление партнерских отношений с производителями безглютеновых продуктов, магазинами, кафе и ресторанами для повышения доступности и разнообразия продуктов в приложении.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3761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59744" y="442856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Команда 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68491" y="4121625"/>
            <a:ext cx="2361062" cy="2483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Егушова Елена Анатольевна 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Наставник проекта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23147" y="4123899"/>
            <a:ext cx="2442949" cy="2483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Бучина Снежана Сергеевна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Лидер проекта; 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Дизайнер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Разработка уникального и привлекательного дизайна, создание прототипов и макетов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362134" y="4137547"/>
            <a:ext cx="2304196" cy="2483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Сацук Ирина Викторовна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Маркетолог-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Анализ рынка и конкурентов в области безглютеновой продукции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389661" y="4121624"/>
            <a:ext cx="2442949" cy="2483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Богданова Екатерина Владимировна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Программист-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Разработка и тестирование программного обеспечения </a:t>
            </a:r>
          </a:p>
        </p:txBody>
      </p:sp>
      <p:pic>
        <p:nvPicPr>
          <p:cNvPr id="16" name="Рисунок 15" descr="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87356"/>
            <a:ext cx="2880000" cy="28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 descr="11.jpg"/>
          <p:cNvPicPr>
            <a:picLocks noChangeAspect="1"/>
          </p:cNvPicPr>
          <p:nvPr/>
        </p:nvPicPr>
        <p:blipFill>
          <a:blip r:embed="rId5"/>
          <a:srcRect b="39502"/>
          <a:stretch>
            <a:fillRect/>
          </a:stretch>
        </p:blipFill>
        <p:spPr>
          <a:xfrm>
            <a:off x="3016158" y="1302534"/>
            <a:ext cx="2800131" cy="28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 descr="14.jpg"/>
          <p:cNvPicPr>
            <a:picLocks noChangeAspect="1"/>
          </p:cNvPicPr>
          <p:nvPr/>
        </p:nvPicPr>
        <p:blipFill>
          <a:blip r:embed="rId6"/>
          <a:srcRect l="6991" t="4577" r="-2430" b="41493"/>
          <a:stretch>
            <a:fillRect/>
          </a:stretch>
        </p:blipFill>
        <p:spPr>
          <a:xfrm>
            <a:off x="5895834" y="1269243"/>
            <a:ext cx="3129228" cy="28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 descr="13.jpg"/>
          <p:cNvPicPr>
            <a:picLocks noChangeAspect="1"/>
          </p:cNvPicPr>
          <p:nvPr/>
        </p:nvPicPr>
        <p:blipFill>
          <a:blip r:embed="rId7" cstate="print"/>
          <a:srcRect r="28483" b="285"/>
          <a:stretch>
            <a:fillRect/>
          </a:stretch>
        </p:blipFill>
        <p:spPr>
          <a:xfrm rot="5400000">
            <a:off x="9226740" y="1197314"/>
            <a:ext cx="2899009" cy="3031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05118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09118" y="3431716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Контакты 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54" y="4854789"/>
            <a:ext cx="10515600" cy="1325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ts val="436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Бучина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Снежана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+7 (906) 924-74-15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kumimoji="0" lang="en-US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hatsApp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Email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snezhana.buchina@bk.ru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ват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06519" y="4897708"/>
            <a:ext cx="1501254" cy="1448144"/>
          </a:xfrm>
          <a:prstGeom prst="rect">
            <a:avLst/>
          </a:prstGeom>
        </p:spPr>
      </p:pic>
      <p:pic>
        <p:nvPicPr>
          <p:cNvPr id="19" name="Рисунок 18" descr="код5 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9452" y="4120557"/>
            <a:ext cx="2460578" cy="23484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561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6389241"/>
              </p:ext>
            </p:extLst>
          </p:nvPr>
        </p:nvGraphicFramePr>
        <p:xfrm>
          <a:off x="1341088" y="1725051"/>
          <a:ext cx="9049409" cy="3779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733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43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47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42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42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542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5424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Страна</a:t>
                      </a:r>
                    </a:p>
                    <a:p>
                      <a:pPr algn="ctr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Общий объем продаж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млн.руб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Франция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233,1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327,3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411,2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Германия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324,0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4,11,6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536,6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Италия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273,2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326,5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401,0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Нидерланды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60,2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63,4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63,4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73,5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114,5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Испания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200,8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247,5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268,5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2298,5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2638,5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3253,7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02508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654"/>
          <a:stretch/>
        </p:blipFill>
        <p:spPr>
          <a:xfrm>
            <a:off x="8941779" y="154491"/>
            <a:ext cx="3259552" cy="66837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7924" y="429208"/>
            <a:ext cx="8578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6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rgbClr val="0066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4425"/>
            <a:ext cx="12269756" cy="148025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3119291409"/>
              </p:ext>
            </p:extLst>
          </p:nvPr>
        </p:nvGraphicFramePr>
        <p:xfrm>
          <a:off x="2018352" y="107450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26456716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735</Words>
  <Application>Microsoft Office PowerPoint</Application>
  <PresentationFormat>Произвольный</PresentationFormat>
  <Paragraphs>162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Бучина Снежана  Телефон: +7 (906) 924-74-15 WhatsApp,  Email: snezhana.buchina@bk.ru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197</cp:revision>
  <dcterms:created xsi:type="dcterms:W3CDTF">2022-11-13T03:27:08Z</dcterms:created>
  <dcterms:modified xsi:type="dcterms:W3CDTF">2023-11-29T18:21:31Z</dcterms:modified>
</cp:coreProperties>
</file>