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01F6"/>
    <a:srgbClr val="BEDF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6167" y="855240"/>
            <a:ext cx="4995045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6817" y="1270143"/>
            <a:ext cx="4335144" cy="1026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8F00F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3947" y="1983662"/>
            <a:ext cx="8028940" cy="169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83817" y="4825162"/>
            <a:ext cx="187325" cy="160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497" y="4393986"/>
            <a:ext cx="512348" cy="3799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817" y="4395438"/>
            <a:ext cx="750521" cy="37139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6817" y="1270143"/>
            <a:ext cx="4335144" cy="1916433"/>
          </a:xfrm>
          <a:prstGeom prst="rect">
            <a:avLst/>
          </a:prstGeom>
        </p:spPr>
        <p:txBody>
          <a:bodyPr vert="horz" wrap="square" lIns="0" tIns="69099" rIns="0" bIns="0" rtlCol="0">
            <a:spAutoFit/>
          </a:bodyPr>
          <a:lstStyle/>
          <a:p>
            <a:r>
              <a:rPr sz="2400" dirty="0" err="1"/>
              <a:t>Трехмерное</a:t>
            </a:r>
            <a:r>
              <a:rPr sz="2400" dirty="0"/>
              <a:t> </a:t>
            </a:r>
            <a:r>
              <a:rPr sz="2400" dirty="0" err="1"/>
              <a:t>компьютерное</a:t>
            </a:r>
            <a:r>
              <a:rPr sz="2400" dirty="0"/>
              <a:t> </a:t>
            </a:r>
            <a:r>
              <a:rPr sz="2400" dirty="0" err="1"/>
              <a:t>моделирование</a:t>
            </a:r>
            <a:r>
              <a:rPr sz="2400" dirty="0"/>
              <a:t> </a:t>
            </a:r>
            <a:r>
              <a:rPr sz="2400" dirty="0" err="1"/>
              <a:t>тепловых</a:t>
            </a:r>
            <a:r>
              <a:rPr sz="2400" dirty="0"/>
              <a:t> </a:t>
            </a:r>
            <a:r>
              <a:rPr sz="2400" dirty="0" err="1"/>
              <a:t>режимов</a:t>
            </a:r>
            <a:r>
              <a:rPr sz="2400" dirty="0"/>
              <a:t> </a:t>
            </a:r>
            <a:r>
              <a:rPr lang="ru-RU" sz="2400" dirty="0"/>
              <a:t>мощных</a:t>
            </a:r>
            <a:r>
              <a:rPr sz="2400" dirty="0"/>
              <a:t> </a:t>
            </a:r>
            <a:r>
              <a:rPr sz="2400" dirty="0" err="1"/>
              <a:t>процессоров</a:t>
            </a:r>
            <a:r>
              <a:rPr sz="2400" dirty="0"/>
              <a:t> в </a:t>
            </a:r>
            <a:r>
              <a:rPr sz="2400" dirty="0" err="1"/>
              <a:t>системе</a:t>
            </a:r>
            <a:r>
              <a:rPr sz="2400" dirty="0"/>
              <a:t> </a:t>
            </a:r>
            <a:r>
              <a:rPr sz="2400" dirty="0" err="1"/>
              <a:t>гибридного</a:t>
            </a:r>
            <a:r>
              <a:rPr sz="2400" dirty="0"/>
              <a:t> </a:t>
            </a:r>
            <a:r>
              <a:rPr sz="2400" dirty="0" err="1"/>
              <a:t>отвода</a:t>
            </a:r>
            <a:r>
              <a:rPr sz="2400" dirty="0"/>
              <a:t> </a:t>
            </a:r>
            <a:r>
              <a:rPr sz="2400" dirty="0" err="1"/>
              <a:t>тепла</a:t>
            </a:r>
            <a:endParaRPr sz="2400" dirty="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773" y="252487"/>
            <a:ext cx="1086643" cy="3707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22402" y="1319273"/>
            <a:ext cx="756787" cy="59367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594513" y="0"/>
            <a:ext cx="3538854" cy="1122680"/>
            <a:chOff x="5594513" y="0"/>
            <a:chExt cx="3538854" cy="1122680"/>
          </a:xfrm>
        </p:grpSpPr>
        <p:sp>
          <p:nvSpPr>
            <p:cNvPr id="9" name="object 9"/>
            <p:cNvSpPr/>
            <p:nvPr/>
          </p:nvSpPr>
          <p:spPr>
            <a:xfrm>
              <a:off x="5594513" y="1025"/>
              <a:ext cx="1674495" cy="1121410"/>
            </a:xfrm>
            <a:custGeom>
              <a:avLst/>
              <a:gdLst/>
              <a:ahLst/>
              <a:cxnLst/>
              <a:rect l="l" t="t" r="r" b="b"/>
              <a:pathLst>
                <a:path w="1674495" h="1121410">
                  <a:moveTo>
                    <a:pt x="1673999" y="1121099"/>
                  </a:moveTo>
                  <a:lnTo>
                    <a:pt x="0" y="1121099"/>
                  </a:lnTo>
                  <a:lnTo>
                    <a:pt x="0" y="0"/>
                  </a:lnTo>
                  <a:lnTo>
                    <a:pt x="1673999" y="0"/>
                  </a:lnTo>
                  <a:lnTo>
                    <a:pt x="1673999" y="1121099"/>
                  </a:lnTo>
                  <a:close/>
                </a:path>
              </a:pathLst>
            </a:custGeom>
            <a:solidFill>
              <a:srgbClr val="FFCE3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269556" y="0"/>
              <a:ext cx="1863725" cy="1122045"/>
            </a:xfrm>
            <a:custGeom>
              <a:avLst/>
              <a:gdLst/>
              <a:ahLst/>
              <a:cxnLst/>
              <a:rect l="l" t="t" r="r" b="b"/>
              <a:pathLst>
                <a:path w="1863725" h="1122045">
                  <a:moveTo>
                    <a:pt x="1863299" y="1122024"/>
                  </a:moveTo>
                  <a:lnTo>
                    <a:pt x="0" y="1122024"/>
                  </a:lnTo>
                  <a:lnTo>
                    <a:pt x="0" y="0"/>
                  </a:lnTo>
                  <a:lnTo>
                    <a:pt x="1863299" y="0"/>
                  </a:lnTo>
                  <a:lnTo>
                    <a:pt x="1863299" y="1122024"/>
                  </a:lnTo>
                  <a:close/>
                </a:path>
              </a:pathLst>
            </a:custGeom>
            <a:solidFill>
              <a:srgbClr val="9F00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1790" y="189808"/>
              <a:ext cx="1086650" cy="74879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89732" y="277075"/>
              <a:ext cx="1550832" cy="59367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936418" y="4816271"/>
            <a:ext cx="965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85" dirty="0">
                <a:latin typeface="Trebuchet MS"/>
                <a:cs typeface="Trebuchet MS"/>
              </a:rPr>
              <a:t>1</a:t>
            </a:r>
            <a:endParaRPr sz="1300" dirty="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88463" y="1300525"/>
            <a:ext cx="3755536" cy="3825338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Графика, круг, графический дизайн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D1ADFF-9D56-20F9-ECEB-4625246E1B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671" y="109010"/>
            <a:ext cx="1415888" cy="6576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пластик, Красочность">
            <a:extLst>
              <a:ext uri="{FF2B5EF4-FFF2-40B4-BE49-F238E27FC236}">
                <a16:creationId xmlns:a16="http://schemas.microsoft.com/office/drawing/2014/main" id="{DB85B7BF-3182-AB11-52AA-1B71C22EE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430" y="1421130"/>
            <a:ext cx="3277524" cy="28765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742950"/>
            <a:ext cx="433514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600" dirty="0"/>
              <a:t>Актуальность идеи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28600" y="1581150"/>
            <a:ext cx="670560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Современные процессоры выделяют огромные количества тепла при работе, особенно в центрах обработки данных, серверных системах и высокопроизводительных вычислительных комплексах. С ростом плотности транзисторов и производительности проблема эффективного теплоотвода становится критической.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Мировая тенденция направлена на создание энергоэффективных и надёжных систем охлаждения, включая гибридные схемы (жидкостное + воздушное охлаждение, термоэлектрические модули и тепловые трубки). Проект актуален на мировом уровне и имеет значимый потенциал внедрения в России.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Для разработки решения используются компетенции в области тепломассообмена, CFD-моделирования и инженерного проектирования. Реализация проекта позволит сократить затраты на экспериментальные исследования и ускорить процесс разработки охлаждающих систем.</a:t>
            </a:r>
            <a:endParaRPr sz="1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8350"/>
            <a:ext cx="9144000" cy="638810"/>
            <a:chOff x="0" y="835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35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E4A0F20-446B-C60F-9712-848B7082B1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172"/>
            <a:ext cx="9144000" cy="4488327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855" y="438150"/>
            <a:ext cx="4335144" cy="810920"/>
          </a:xfrm>
          <a:prstGeom prst="rect">
            <a:avLst/>
          </a:prstGeom>
        </p:spPr>
        <p:txBody>
          <a:bodyPr vert="horz" wrap="square" lIns="0" tIns="315397" rIns="0" bIns="0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Целевая аудитория</a:t>
            </a:r>
            <a:endParaRPr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027" y="1497130"/>
            <a:ext cx="3200399" cy="1768433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Производители серверов и дата-центров: Для обеспечения надёжной работы оборудования и минимизации рисков перегрева. Моделирование помогает оптимизировать компоновку серверов в стойках и планировать системы охлаждения для крупных вычислительных центров.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246B1C5B-8160-5478-35F3-AFC8E2FE09D4}"/>
              </a:ext>
            </a:extLst>
          </p:cNvPr>
          <p:cNvSpPr txBox="1"/>
          <p:nvPr/>
        </p:nvSpPr>
        <p:spPr>
          <a:xfrm>
            <a:off x="5564425" y="1461039"/>
            <a:ext cx="3183969" cy="1337546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Инженеры-конструкторы: Специалисты, разрабатывающие электронное оборудование, которые используют моделирование для проверки своих проектов на прочность и термическую стабильность.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E73B9E7-B296-9A62-14A2-7D5D29895C8B}"/>
              </a:ext>
            </a:extLst>
          </p:cNvPr>
          <p:cNvSpPr txBox="1"/>
          <p:nvPr/>
        </p:nvSpPr>
        <p:spPr>
          <a:xfrm>
            <a:off x="368027" y="3513623"/>
            <a:ext cx="3183969" cy="112210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Научно-исследовательские институты: Организации, работающие над созданием передовых технологий в области электроники, космоса и других высокотехнологичных отраслей. 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259993D5-8651-8BFD-89A4-F93E570DBC3F}"/>
              </a:ext>
            </a:extLst>
          </p:cNvPr>
          <p:cNvSpPr txBox="1"/>
          <p:nvPr/>
        </p:nvSpPr>
        <p:spPr>
          <a:xfrm>
            <a:off x="5850746" y="3302269"/>
            <a:ext cx="2836054" cy="1337546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tabLst>
                <a:tab pos="347980" algn="l"/>
              </a:tabLst>
            </a:pPr>
            <a:r>
              <a:rPr lang="ru-RU" sz="14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Инженеры-теплотехники: Специализируются на проектировании и анализе тепловых систем. Для них 3D-моделирование является основным инструментом для создания эффективных решений.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819150"/>
            <a:ext cx="2743200" cy="876322"/>
          </a:xfrm>
          <a:prstGeom prst="rect">
            <a:avLst/>
          </a:prstGeom>
        </p:spPr>
        <p:txBody>
          <a:bodyPr vert="horz" wrap="square" lIns="0" tIns="258247" rIns="0" bIns="0" rtlCol="0">
            <a:spAutoFit/>
          </a:bodyPr>
          <a:lstStyle/>
          <a:p>
            <a:r>
              <a:rPr lang="ru-RU" sz="4000" dirty="0"/>
              <a:t>ПРОБЛЕМА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64994" y="1910989"/>
            <a:ext cx="3245005" cy="2845651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73380" indent="-360680">
              <a:lnSpc>
                <a:spcPct val="100000"/>
              </a:lnSpc>
              <a:spcBef>
                <a:spcPts val="350"/>
              </a:spcBef>
              <a:buClr>
                <a:srgbClr val="8F00FF"/>
              </a:buClr>
              <a:buFont typeface="Arial"/>
              <a:buChar char="●"/>
              <a:tabLst>
                <a:tab pos="373380" algn="l"/>
              </a:tabLst>
            </a:pPr>
            <a:r>
              <a:rPr lang="ru-RU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Существующие методы проектирования систем охлаждения опираются на упрощённые расчёты или дорогостоящие эксперименты. Это ведёт к увеличению сроков и стоимости разработки. Отсутствие интегрированных 3D-моделей, учитывающих все физические процессы (конвекцию, теплопроводность, излучение), не позволяет точно предсказать тепловые режимы процессора и всей системы.</a:t>
            </a:r>
            <a:endParaRPr sz="1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87217A-2DCB-24ED-869A-2A4B18ED4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167655"/>
            <a:ext cx="5572125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38955" y="787727"/>
            <a:ext cx="499504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600" dirty="0"/>
              <a:t>Ценность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57575" y="1501472"/>
            <a:ext cx="480060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Мы создаём программно-аналитическую платформу, которая позволяет проектировать и оптимизировать системы гибридного отвода тепла для мощных процессоров на основе 3D CFD-моделирования.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Мы, команда </a:t>
            </a:r>
            <a:r>
              <a:rPr lang="ru-RU" sz="16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HeatSimTech</a:t>
            </a:r>
            <a:r>
              <a:rPr lang="ru-RU" sz="16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помогаем производителям электроники и серверных систем решать проблему перегрева и неэффективного охлаждения, используя интеллектуальное моделирование тепловых процессов, что позволяет снизить температуру компонентов до 20%, сократить расходы на прототипирование и повысить надёжность оборудования.</a:t>
            </a:r>
            <a:endParaRPr sz="105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pic>
        <p:nvPicPr>
          <p:cNvPr id="9" name="Рисунок 8" descr="Изображение выглядит как текст, человек, компьютер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B87D188-2C36-6505-C616-F73734EE0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696" y="985253"/>
            <a:ext cx="2557151" cy="38357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895350"/>
            <a:ext cx="2438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600" dirty="0"/>
              <a:t>РЕШЕНИЕ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37797" y="1885950"/>
            <a:ext cx="4691403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Разработка программного комплекса и методологии трёхмерного моделирования тепловых процессов с возможностью симуляции гибридных систем охлаждения (жидкостное + воздушное).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Основные характеристики:</a:t>
            </a:r>
          </a:p>
          <a:p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 Использование CFD (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Computational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Fluid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Dynamics)</a:t>
            </a:r>
          </a:p>
          <a:p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 Учёт микроканальных радиаторов и термоэлектрических элементов</a:t>
            </a:r>
          </a:p>
          <a:p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 Генерация отчётов с рекомендациями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Оборудование и ПО:</a:t>
            </a:r>
          </a:p>
          <a:p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Компьютерные станции с высокопроизводительными GPU</a:t>
            </a:r>
          </a:p>
          <a:p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ПО</a:t>
            </a:r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Ansys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Fluent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SolidWorks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Flow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Simulation</a:t>
            </a:r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COMSOL, Python</a:t>
            </a:r>
          </a:p>
          <a:p>
            <a:pPr algn="l"/>
            <a:r>
              <a:rPr lang="ru-RU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Материалы для прототипирования: алюминий, медь, жидкости с    высокой теплоёмкостью.</a:t>
            </a:r>
            <a:endParaRPr lang="ru-RU" sz="9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pic>
        <p:nvPicPr>
          <p:cNvPr id="1026" name="Picture 2" descr="Система охлаждения видеокарты полноразмерный радиатор видеокарты на черном  фоне | Премиум фото">
            <a:extLst>
              <a:ext uri="{FF2B5EF4-FFF2-40B4-BE49-F238E27FC236}">
                <a16:creationId xmlns:a16="http://schemas.microsoft.com/office/drawing/2014/main" id="{830DA309-04A7-C797-56C4-F6C6D3060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" r="6741"/>
          <a:stretch/>
        </p:blipFill>
        <p:spPr bwMode="auto">
          <a:xfrm>
            <a:off x="5347010" y="1962150"/>
            <a:ext cx="347220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4351" y="1733550"/>
            <a:ext cx="8075295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Мы работаем на рынке B2B.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Целевая Аудитория – производители электроники, серверов, систем охлаждения (около 500 компаний в РФ и СНГ).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Средняя стоимость одной лицензии – от 500 тыс. руб.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Прогнозируемые продажи в первый год – 20 контрактов (~10 млн руб.)</a:t>
            </a:r>
          </a:p>
          <a:p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424" y="423378"/>
            <a:ext cx="1371600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РЫНОК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4351" y="1733550"/>
            <a:ext cx="8075295" cy="1493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Конкуренты: </a:t>
            </a:r>
            <a:r>
              <a:rPr lang="ru-RU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Ansys</a:t>
            </a: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COMSOL, Autodesk CFD, </a:t>
            </a:r>
            <a:r>
              <a:rPr lang="ru-RU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FlowVision</a:t>
            </a: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Преимущества: локализация, гибкость, адаптация под отечественные процессоры, интеграция с CAD/CAE.</a:t>
            </a:r>
            <a:endParaRPr sz="11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424" y="423378"/>
            <a:ext cx="25901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КОНКУРЕНТЫ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2916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4351" y="1186015"/>
            <a:ext cx="8075295" cy="329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Продажа лицензий на ПО (подписка); Возможна </a:t>
            </a:r>
            <a:r>
              <a:rPr lang="ru-RU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SaaS</a:t>
            </a: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-модель для облачного моделирования.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Консалтинг и кастомизация решений под конкретных заказчиков (дата-центры, НИИ).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Обучение и сопровождение инженерных команд; Подробный отчет с рекомендациями по созданию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доработке имеющихся систем охлаждения рабочих станций.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424" y="423378"/>
            <a:ext cx="36569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БИЗНЕС-МОДЕЛЬ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3464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5424" y="804696"/>
            <a:ext cx="4761217" cy="3894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endParaRPr lang="ru-RU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 данном этапе, наша команда</a:t>
            </a:r>
            <a:r>
              <a:rPr lang="en-US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Протестировала ближайших ПО ближайших конкурентов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Выделила список обязательного функционала ПО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6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Создала прототип дизайна рабочего пространства ПО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ru-RU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Начали переговоры о сотрудничестве с НИУ ВШЭ</a:t>
            </a:r>
            <a:br>
              <a:rPr lang="ru-RU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10</a:t>
            </a:fld>
            <a:endParaRPr spc="-5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424" y="423378"/>
            <a:ext cx="48761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ТЕКУЩИЕ РЕЗУЛЬТАТЫ</a:t>
            </a:r>
            <a:endParaRPr dirty="0"/>
          </a:p>
        </p:txBody>
      </p:sp>
      <p:pic>
        <p:nvPicPr>
          <p:cNvPr id="8" name="Рисунок 7" descr="Изображение выглядит как текст, снимок экрана, диаграмма, дизайн">
            <a:extLst>
              <a:ext uri="{FF2B5EF4-FFF2-40B4-BE49-F238E27FC236}">
                <a16:creationId xmlns:a16="http://schemas.microsoft.com/office/drawing/2014/main" id="{CF114B54-BFD4-54E5-953A-B8AA872BA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090" y="1539390"/>
            <a:ext cx="3620727" cy="24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55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11</a:t>
            </a:fld>
            <a:endParaRPr spc="-5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424" y="423378"/>
            <a:ext cx="48761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КОМАНДА СТАРТАПА</a:t>
            </a:r>
            <a:endParaRPr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DD80427-2245-7F53-7EC6-85BAF92E4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026951"/>
              </p:ext>
            </p:extLst>
          </p:nvPr>
        </p:nvGraphicFramePr>
        <p:xfrm>
          <a:off x="838200" y="1489496"/>
          <a:ext cx="7086600" cy="2966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95282">
                  <a:extLst>
                    <a:ext uri="{9D8B030D-6E8A-4147-A177-3AD203B41FA5}">
                      <a16:colId xmlns:a16="http://schemas.microsoft.com/office/drawing/2014/main" val="2859767480"/>
                    </a:ext>
                  </a:extLst>
                </a:gridCol>
                <a:gridCol w="1996225">
                  <a:extLst>
                    <a:ext uri="{9D8B030D-6E8A-4147-A177-3AD203B41FA5}">
                      <a16:colId xmlns:a16="http://schemas.microsoft.com/office/drawing/2014/main" val="2389732559"/>
                    </a:ext>
                  </a:extLst>
                </a:gridCol>
                <a:gridCol w="2595093">
                  <a:extLst>
                    <a:ext uri="{9D8B030D-6E8A-4147-A177-3AD203B41FA5}">
                      <a16:colId xmlns:a16="http://schemas.microsoft.com/office/drawing/2014/main" val="2759286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Фамилия Имя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Должность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36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Еникеев Руслан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Руководитель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Преподаватель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1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Попова Мария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Лидер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Студент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1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Горбачев Артем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Аналитик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Студент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Кузьмин Денис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Реализатор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Студент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3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 err="1">
                          <a:latin typeface="Bahnschrift Condensed" panose="020B0502040204020203" pitchFamily="34" charset="0"/>
                        </a:rPr>
                        <a:t>Алесковская</a:t>
                      </a:r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 Ксения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Экономист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Студент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6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Курган Андрей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Спикер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Студент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9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Маковская Елизавета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Маркетолог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latin typeface="Bahnschrift Condensed" panose="020B0502040204020203" pitchFamily="34" charset="0"/>
                        </a:rPr>
                        <a:t>Студент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24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973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727" y="1802009"/>
            <a:ext cx="8075295" cy="204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Ближайшие 2–3 недели: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Завершить выбор языка программирования для создания комплекса ПО;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Закончить дизайн рабочего пространства;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Подготовить демо-презентацию для инвесторов и партнёров.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Начать разработку комплекса ПО</a:t>
            </a:r>
            <a:endParaRPr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12</a:t>
            </a:fld>
            <a:endParaRPr spc="-5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19686"/>
            <a:ext cx="37331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ПЛАНЫ РАЗВИТИЯ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9064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727" y="1802009"/>
            <a:ext cx="8075295" cy="2462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Запрос</a:t>
            </a:r>
            <a:r>
              <a:rPr lang="en-US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endParaRPr lang="ru-RU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Партнёры: доступ к лаборатории теплофизических измерений, CFD-лицензии.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Инвесторы: 5 млн руб. на разработку интерфейса ПО и проведение пилотных испытаний.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Университет: экспертиза, доступ к вычислительным мощностям, поддержка в оформлении патентов.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13</a:t>
            </a:fld>
            <a:endParaRPr spc="-5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19686"/>
            <a:ext cx="37331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ПЛАНЫ РАЗВИТИЯ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9164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0"/>
            <a:ext cx="9144000" cy="638810"/>
            <a:chOff x="0" y="0"/>
            <a:chExt cx="9144000" cy="638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384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6375" y="135487"/>
              <a:ext cx="1003601" cy="3841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50" dirty="0"/>
              <a:t>14</a:t>
            </a:fld>
            <a:endParaRPr spc="-5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855C1B8-B359-8092-5008-44D9C8675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19686"/>
            <a:ext cx="3733176" cy="762637"/>
          </a:xfrm>
          <a:custGeom>
            <a:avLst/>
            <a:gdLst>
              <a:gd name="connsiteX0" fmla="*/ 0 w 1371600"/>
              <a:gd name="connsiteY0" fmla="*/ 0 h 485959"/>
              <a:gd name="connsiteX1" fmla="*/ 1371600 w 1371600"/>
              <a:gd name="connsiteY1" fmla="*/ 0 h 485959"/>
              <a:gd name="connsiteX2" fmla="*/ 1371600 w 1371600"/>
              <a:gd name="connsiteY2" fmla="*/ 485959 h 485959"/>
              <a:gd name="connsiteX3" fmla="*/ 0 w 1371600"/>
              <a:gd name="connsiteY3" fmla="*/ 485959 h 48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85959">
                <a:moveTo>
                  <a:pt x="0" y="0"/>
                </a:moveTo>
                <a:lnTo>
                  <a:pt x="1371600" y="0"/>
                </a:lnTo>
                <a:lnTo>
                  <a:pt x="1371600" y="485959"/>
                </a:lnTo>
                <a:lnTo>
                  <a:pt x="0" y="485959"/>
                </a:lnTo>
                <a:close/>
              </a:path>
            </a:pathLst>
          </a:custGeom>
        </p:spPr>
        <p:txBody>
          <a:bodyPr vert="horz" wrap="square" lIns="0" tIns="315397" rIns="0" bIns="0" rtlCol="0">
            <a:noAutofit/>
          </a:bodyPr>
          <a:lstStyle/>
          <a:p>
            <a:r>
              <a:rPr lang="ru-RU" dirty="0"/>
              <a:t>КОНТАКТЫ ЛИДЕРА</a:t>
            </a:r>
            <a:endParaRPr dirty="0"/>
          </a:p>
        </p:txBody>
      </p:sp>
      <p:pic>
        <p:nvPicPr>
          <p:cNvPr id="8" name="Рисунок 7" descr="Изображение выглядит как Человеческое лицо, человек, одежда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2B7DB5-B564-4176-388F-AA9229D018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600" y="1622458"/>
            <a:ext cx="2057400" cy="2057400"/>
          </a:xfrm>
          <a:prstGeom prst="roundRect">
            <a:avLst>
              <a:gd name="adj" fmla="val 8249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330F05-719D-9250-F7AC-B394FDA775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69" t="20640" r="7469" b="11482"/>
          <a:stretch/>
        </p:blipFill>
        <p:spPr>
          <a:xfrm>
            <a:off x="5486400" y="1622458"/>
            <a:ext cx="2764657" cy="26390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BB2DE4-63F2-872F-4251-A77235941891}"/>
              </a:ext>
            </a:extLst>
          </p:cNvPr>
          <p:cNvSpPr txBox="1"/>
          <p:nvPr/>
        </p:nvSpPr>
        <p:spPr>
          <a:xfrm>
            <a:off x="1197600" y="3799797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Попова Мария</a:t>
            </a:r>
          </a:p>
        </p:txBody>
      </p:sp>
    </p:spTree>
    <p:extLst>
      <p:ext uri="{BB962C8B-B14F-4D97-AF65-F5344CB8AC3E}">
        <p14:creationId xmlns:p14="http://schemas.microsoft.com/office/powerpoint/2010/main" val="2403623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691</Words>
  <Application>Microsoft Office PowerPoint</Application>
  <PresentationFormat>Экран (16:9)</PresentationFormat>
  <Paragraphs>104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Bahnschrift Condensed</vt:lpstr>
      <vt:lpstr>Calibri</vt:lpstr>
      <vt:lpstr>Calibri Light</vt:lpstr>
      <vt:lpstr>Trebuchet MS</vt:lpstr>
      <vt:lpstr>Office Theme</vt:lpstr>
      <vt:lpstr>Трехмерное компьютерное моделирование тепловых режимов мощных процессоров в системе гибридного отвода тепла</vt:lpstr>
      <vt:lpstr>Актуальность идеи</vt:lpstr>
      <vt:lpstr>Целевая аудитория</vt:lpstr>
      <vt:lpstr>ПРОБЛЕМА</vt:lpstr>
      <vt:lpstr>Ценность</vt:lpstr>
      <vt:lpstr>РЕШЕНИЕ</vt:lpstr>
      <vt:lpstr>РЫНОК</vt:lpstr>
      <vt:lpstr>КОНКУРЕНТЫ</vt:lpstr>
      <vt:lpstr>БИЗНЕС-МОДЕЛЬ</vt:lpstr>
      <vt:lpstr>ТЕКУЩИЕ РЕЗУЛЬТАТЫ</vt:lpstr>
      <vt:lpstr>КОМАНДА СТАРТАПА</vt:lpstr>
      <vt:lpstr>ПЛАНЫ РАЗВИТИЯ</vt:lpstr>
      <vt:lpstr>ПЛАНЫ РАЗВИТИЯ</vt:lpstr>
      <vt:lpstr>КОНТАКТЫ ЛИДЕРА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Шаблон_Презентация стартап проекта_2025</dc:title>
  <cp:lastModifiedBy>Андрей Курган</cp:lastModifiedBy>
  <cp:revision>4</cp:revision>
  <dcterms:created xsi:type="dcterms:W3CDTF">2025-10-20T09:37:56Z</dcterms:created>
  <dcterms:modified xsi:type="dcterms:W3CDTF">2025-10-28T13:34:46Z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2025-10-20T00:00:00Z</vt:filetime>
  </property>
  <property fmtid="{D5CDD505-2E9C-101B-9397-08002B2CF9AE}" pid="3" name="Creator">
    <vt:lpwstr>Google</vt:lpwstr>
  </property>
  <property fmtid="{D5CDD505-2E9C-101B-9397-08002B2CF9AE}" pid="4" name="LastSaved">
    <vt:filetime>2025-10-20T00:00:00Z</vt:filetime>
  </property>
</Properties>
</file>