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7"/>
  </p:notesMasterIdLst>
  <p:sldIdLst>
    <p:sldId id="256" r:id="rId2"/>
    <p:sldId id="297" r:id="rId3"/>
    <p:sldId id="298" r:id="rId4"/>
    <p:sldId id="299" r:id="rId5"/>
    <p:sldId id="307" r:id="rId6"/>
    <p:sldId id="300" r:id="rId7"/>
    <p:sldId id="311" r:id="rId8"/>
    <p:sldId id="313" r:id="rId9"/>
    <p:sldId id="308" r:id="rId10"/>
    <p:sldId id="301" r:id="rId11"/>
    <p:sldId id="310" r:id="rId12"/>
    <p:sldId id="302" r:id="rId13"/>
    <p:sldId id="309" r:id="rId14"/>
    <p:sldId id="304" r:id="rId15"/>
    <p:sldId id="305" r:id="rId16"/>
  </p:sldIdLst>
  <p:sldSz cx="20112038" cy="11315700"/>
  <p:notesSz cx="9144000" cy="6858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ru-RU"/>
    </a:defPPr>
    <a:lvl1pPr marL="0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1pPr>
    <a:lvl2pPr marL="754243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2pPr>
    <a:lvl3pPr marL="1508486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3pPr>
    <a:lvl4pPr marL="2262729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4pPr>
    <a:lvl5pPr marL="3016971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5pPr>
    <a:lvl6pPr marL="3771214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6083"/>
    <a:srgbClr val="303A50"/>
    <a:srgbClr val="B15151"/>
    <a:srgbClr val="FDEFEF"/>
    <a:srgbClr val="1C1C1C"/>
    <a:srgbClr val="4D4D4D"/>
    <a:srgbClr val="323232"/>
    <a:srgbClr val="E2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374" autoAdjust="0"/>
  </p:normalViewPr>
  <p:slideViewPr>
    <p:cSldViewPr snapToGrid="0">
      <p:cViewPr varScale="1">
        <p:scale>
          <a:sx n="70" d="100"/>
          <a:sy n="70" d="100"/>
        </p:scale>
        <p:origin x="3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6E8C426C-844D-4C6A-A120-8FFBE08FF603}" type="datetimeFigureOut">
              <a:rPr lang="ru-RU" smtClean="0"/>
              <a:pPr/>
              <a:t>24.11.2023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E17165F-A99B-4248-BB82-C17B29361F8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058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754243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508486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2262729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3016971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3771214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14.png"/><Relationship Id="rId18" Type="http://schemas.microsoft.com/office/2007/relationships/hdphoto" Target="../media/hdphoto3.wdp"/><Relationship Id="rId3" Type="http://schemas.openxmlformats.org/officeDocument/2006/relationships/image" Target="../media/image27.png"/><Relationship Id="rId21" Type="http://schemas.openxmlformats.org/officeDocument/2006/relationships/image" Target="../media/image41.png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17" Type="http://schemas.openxmlformats.org/officeDocument/2006/relationships/image" Target="../media/image38.png"/><Relationship Id="rId2" Type="http://schemas.openxmlformats.org/officeDocument/2006/relationships/image" Target="../media/image26.png"/><Relationship Id="rId16" Type="http://schemas.microsoft.com/office/2007/relationships/hdphoto" Target="../media/hdphoto1.wdp"/><Relationship Id="rId20" Type="http://schemas.openxmlformats.org/officeDocument/2006/relationships/image" Target="../media/image40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sv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7.png"/><Relationship Id="rId10" Type="http://schemas.openxmlformats.org/officeDocument/2006/relationships/image" Target="../media/image34.svg"/><Relationship Id="rId19" Type="http://schemas.openxmlformats.org/officeDocument/2006/relationships/image" Target="../media/image39.png"/><Relationship Id="rId4" Type="http://schemas.openxmlformats.org/officeDocument/2006/relationships/image" Target="../media/image28.svg"/><Relationship Id="rId9" Type="http://schemas.openxmlformats.org/officeDocument/2006/relationships/image" Target="../media/image33.png"/><Relationship Id="rId14" Type="http://schemas.openxmlformats.org/officeDocument/2006/relationships/image" Target="../media/image15.svg"/><Relationship Id="rId22" Type="http://schemas.openxmlformats.org/officeDocument/2006/relationships/image" Target="../media/image42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2E2B65-65C4-4EC2-B575-482EE3052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4005" y="1851899"/>
            <a:ext cx="15084029" cy="3939540"/>
          </a:xfrm>
        </p:spPr>
        <p:txBody>
          <a:bodyPr anchor="b"/>
          <a:lstStyle>
            <a:lvl1pPr algn="ctr">
              <a:defRPr sz="9898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01B8604-B774-48F7-94A0-72E654BE1D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4005" y="5943363"/>
            <a:ext cx="15084029" cy="2732007"/>
          </a:xfrm>
        </p:spPr>
        <p:txBody>
          <a:bodyPr/>
          <a:lstStyle>
            <a:lvl1pPr marL="0" indent="0" algn="ctr">
              <a:buNone/>
              <a:defRPr sz="3959"/>
            </a:lvl1pPr>
            <a:lvl2pPr marL="754197" indent="0" algn="ctr">
              <a:buNone/>
              <a:defRPr sz="3299"/>
            </a:lvl2pPr>
            <a:lvl3pPr marL="1508394" indent="0" algn="ctr">
              <a:buNone/>
              <a:defRPr sz="2969"/>
            </a:lvl3pPr>
            <a:lvl4pPr marL="2262591" indent="0" algn="ctr">
              <a:buNone/>
              <a:defRPr sz="2639"/>
            </a:lvl4pPr>
            <a:lvl5pPr marL="3016788" indent="0" algn="ctr">
              <a:buNone/>
              <a:defRPr sz="2639"/>
            </a:lvl5pPr>
            <a:lvl6pPr marL="3770986" indent="0" algn="ctr">
              <a:buNone/>
              <a:defRPr sz="2639"/>
            </a:lvl6pPr>
            <a:lvl7pPr marL="4525183" indent="0" algn="ctr">
              <a:buNone/>
              <a:defRPr sz="2639"/>
            </a:lvl7pPr>
            <a:lvl8pPr marL="5279380" indent="0" algn="ctr">
              <a:buNone/>
              <a:defRPr sz="2639"/>
            </a:lvl8pPr>
            <a:lvl9pPr marL="6033577" indent="0" algn="ctr">
              <a:buNone/>
              <a:defRPr sz="2639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3EA146-9A21-4250-96E5-BCCC27ADD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951092-1434-4611-83F6-9F6321CC2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9771A2-915F-4474-95AB-3AAB1FD3C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D3DC79A-248F-4C91-B3DF-7D720885FF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0112039" cy="1128055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54BFD70-E55F-4810-B3BF-F2D9BF1ECA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6356"/>
            <a:ext cx="20112039" cy="1131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48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8">
            <a:extLst>
              <a:ext uri="{FF2B5EF4-FFF2-40B4-BE49-F238E27FC236}">
                <a16:creationId xmlns:a16="http://schemas.microsoft.com/office/drawing/2014/main" id="{3A1562F0-77BA-43E0-859E-F7F3232D17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62BFF67-E034-42C6-A5F5-7F132BE44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F5AACFE2-6C48-41E1-87CA-D6B53BC3F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0777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12">
            <a:extLst>
              <a:ext uri="{FF2B5EF4-FFF2-40B4-BE49-F238E27FC236}">
                <a16:creationId xmlns:a16="http://schemas.microsoft.com/office/drawing/2014/main" id="{D4DDDE68-C0EB-48C2-825B-1D7BCD3EC8CE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648272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021046A-49FB-4ACB-9980-C26043CC1B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D9E3DD5-D218-4782-A5A7-4B2B0CDD7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5273CFE9-4B3A-4B96-9DCA-EC3BA9203E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3" name="Рисунок 2">
            <a:extLst>
              <a:ext uri="{FF2B5EF4-FFF2-40B4-BE49-F238E27FC236}">
                <a16:creationId xmlns:a16="http://schemas.microsoft.com/office/drawing/2014/main" id="{19BE8E3A-575E-4544-B004-5E9B15B007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 i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8729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8">
            <a:extLst>
              <a:ext uri="{FF2B5EF4-FFF2-40B4-BE49-F238E27FC236}">
                <a16:creationId xmlns:a16="http://schemas.microsoft.com/office/drawing/2014/main" id="{DCEAA9BA-597C-43A4-A55D-EF110037E9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D31230A-E8DB-4E06-A0B9-7E9F87EF2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C63BE39D-5B2B-4A13-933F-6F32924520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3" name="Номер слайда 3">
            <a:extLst>
              <a:ext uri="{FF2B5EF4-FFF2-40B4-BE49-F238E27FC236}">
                <a16:creationId xmlns:a16="http://schemas.microsoft.com/office/drawing/2014/main" id="{4233910C-631A-4C20-8090-6F18D933CB0B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9970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8">
            <a:extLst>
              <a:ext uri="{FF2B5EF4-FFF2-40B4-BE49-F238E27FC236}">
                <a16:creationId xmlns:a16="http://schemas.microsoft.com/office/drawing/2014/main" id="{E93DB026-FA5A-4820-865F-59E867FA55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6C57940-92BC-4E86-946B-B1F1D1353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B3633050-8FAB-4E3C-A8BC-1FAE417D52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5" name="Номер слайда 3">
            <a:extLst>
              <a:ext uri="{FF2B5EF4-FFF2-40B4-BE49-F238E27FC236}">
                <a16:creationId xmlns:a16="http://schemas.microsoft.com/office/drawing/2014/main" id="{9869319C-97AB-4178-8252-05B1ED0147B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5A960D58-9F56-40B3-99F0-2A0C0900F5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746FFF8F-B5A5-4D03-8E53-6F80F64DFA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243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8EB64EEC-538E-4F0A-A1A4-443B831DAA60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4648272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24AE1A1-A68B-4715-A2A5-4C480D04CB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4B2F062-1DDE-4059-9E15-DB79AA3F6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611E033C-DC47-497B-85C1-D726E2008C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7365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id="{EFD92FB8-114D-4168-8700-46E05EA3CAE2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4648272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8">
            <a:extLst>
              <a:ext uri="{FF2B5EF4-FFF2-40B4-BE49-F238E27FC236}">
                <a16:creationId xmlns:a16="http://schemas.microsoft.com/office/drawing/2014/main" id="{D795EE0C-4515-438E-87D8-3AF4B3C121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D1CB191-7F37-485F-80F3-D51508E5C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8976F8DB-B930-430B-A86E-497FBF7D53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id="{D9B36748-767B-4F81-B3C8-64C16F93D42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0D552E19-B3AD-42F6-9C3E-6C2A817376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6B28D9D2-BF17-435C-8BD6-26DF4C8D387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AD6B0B24-96BA-4AB4-8249-9D8FAE0203B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74F12738-9AE0-4C24-9B1F-23139461765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AEC13CD0-7D2F-4925-B89A-292BDA1A33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id="{D765307B-5E06-4C62-8605-7A482FC0EC8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020B9998-F741-4988-86DB-261B7A095E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C508E4CB-E864-4389-85DC-0CB91E9BB3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8" name="Рисунок 2">
            <a:extLst>
              <a:ext uri="{FF2B5EF4-FFF2-40B4-BE49-F238E27FC236}">
                <a16:creationId xmlns:a16="http://schemas.microsoft.com/office/drawing/2014/main" id="{891C231D-ACE7-4153-9E94-8E0CAE8A3C4D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id="{18677F63-6BBA-4D46-8B7C-35727DF07B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32940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69B096B-99ED-42DC-92F1-6DDF860B5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74702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E18F3190-9863-42C9-BD8C-1D6A37827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 u="none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8121DB-EA36-4273-8D57-125125D2D281}"/>
              </a:ext>
            </a:extLst>
          </p:cNvPr>
          <p:cNvSpPr txBox="1"/>
          <p:nvPr userDrawn="1"/>
        </p:nvSpPr>
        <p:spPr>
          <a:xfrm>
            <a:off x="906463" y="649025"/>
            <a:ext cx="9733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latin typeface="Arial" panose="020B0604020202020204" pitchFamily="34" charset="0"/>
                <a:cs typeface="Arial" panose="020B0604020202020204" pitchFamily="34" charset="0"/>
              </a:rPr>
              <a:t>Политех</a:t>
            </a:r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NET 2023</a:t>
            </a:r>
            <a:endParaRPr lang="ru-RU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44E6E4E-7724-4CE2-AF62-3D908F566344}"/>
              </a:ext>
            </a:extLst>
          </p:cNvPr>
          <p:cNvGrpSpPr/>
          <p:nvPr userDrawn="1"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BBF61A27-40F6-4D6B-9325-D4C17E877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FAEFBE71-855A-4FEC-A064-38E344FFD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9C323BE1-7378-4F29-85BF-D2E1CC312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1485A32C-FC4A-4DC9-A076-CD87695AB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74E88053-892E-49A8-B76E-9EA6439997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C90AEF72-61E9-44F6-AB0F-652122836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7905B726-6A1D-4EB4-AF88-4F2D26D712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l="73075" b="2593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</p:spPr>
        </p:pic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D2B216EB-1293-451B-A27B-9C5873B99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</p:spPr>
        </p:pic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F9676A81-01C1-43D6-80D8-3824399E8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A323B6FF-FC62-4392-8707-98252EF78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9163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FF8151-9883-44AF-BEC7-291C56A66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323" y="754380"/>
            <a:ext cx="6486655" cy="2640330"/>
          </a:xfrm>
        </p:spPr>
        <p:txBody>
          <a:bodyPr anchor="b"/>
          <a:lstStyle>
            <a:lvl1pPr>
              <a:defRPr sz="527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AC46BA0-7BBF-4717-9E58-CA16BDFE9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550236" y="1629252"/>
            <a:ext cx="10181719" cy="8041481"/>
          </a:xfrm>
        </p:spPr>
        <p:txBody>
          <a:bodyPr/>
          <a:lstStyle>
            <a:lvl1pPr marL="0" indent="0">
              <a:buNone/>
              <a:defRPr sz="5279"/>
            </a:lvl1pPr>
            <a:lvl2pPr marL="754197" indent="0">
              <a:buNone/>
              <a:defRPr sz="4619"/>
            </a:lvl2pPr>
            <a:lvl3pPr marL="1508394" indent="0">
              <a:buNone/>
              <a:defRPr sz="3959"/>
            </a:lvl3pPr>
            <a:lvl4pPr marL="2262591" indent="0">
              <a:buNone/>
              <a:defRPr sz="3299"/>
            </a:lvl4pPr>
            <a:lvl5pPr marL="3016788" indent="0">
              <a:buNone/>
              <a:defRPr sz="3299"/>
            </a:lvl5pPr>
            <a:lvl6pPr marL="3770986" indent="0">
              <a:buNone/>
              <a:defRPr sz="3299"/>
            </a:lvl6pPr>
            <a:lvl7pPr marL="4525183" indent="0">
              <a:buNone/>
              <a:defRPr sz="3299"/>
            </a:lvl7pPr>
            <a:lvl8pPr marL="5279380" indent="0">
              <a:buNone/>
              <a:defRPr sz="3299"/>
            </a:lvl8pPr>
            <a:lvl9pPr marL="6033577" indent="0">
              <a:buNone/>
              <a:defRPr sz="3299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FC18D2-23BF-4063-82C6-3647D8ED9B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5323" y="3394710"/>
            <a:ext cx="6486655" cy="6289120"/>
          </a:xfrm>
        </p:spPr>
        <p:txBody>
          <a:bodyPr/>
          <a:lstStyle>
            <a:lvl1pPr marL="0" indent="0">
              <a:buNone/>
              <a:defRPr sz="2639"/>
            </a:lvl1pPr>
            <a:lvl2pPr marL="754197" indent="0">
              <a:buNone/>
              <a:defRPr sz="2309"/>
            </a:lvl2pPr>
            <a:lvl3pPr marL="1508394" indent="0">
              <a:buNone/>
              <a:defRPr sz="1980"/>
            </a:lvl3pPr>
            <a:lvl4pPr marL="2262591" indent="0">
              <a:buNone/>
              <a:defRPr sz="1650"/>
            </a:lvl4pPr>
            <a:lvl5pPr marL="3016788" indent="0">
              <a:buNone/>
              <a:defRPr sz="1650"/>
            </a:lvl5pPr>
            <a:lvl6pPr marL="3770986" indent="0">
              <a:buNone/>
              <a:defRPr sz="1650"/>
            </a:lvl6pPr>
            <a:lvl7pPr marL="4525183" indent="0">
              <a:buNone/>
              <a:defRPr sz="1650"/>
            </a:lvl7pPr>
            <a:lvl8pPr marL="5279380" indent="0">
              <a:buNone/>
              <a:defRPr sz="1650"/>
            </a:lvl8pPr>
            <a:lvl9pPr marL="6033577" indent="0">
              <a:buNone/>
              <a:defRPr sz="16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006B0C-6BA5-4C2C-8F78-78CF744F8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AC4619-2BDB-44DD-887F-778861901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9E0C970-057B-4A23-B1B9-2EB385480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940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764A80-9015-4FCF-ACF0-03C16F722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5E834CC-4964-4E25-A89E-78DD9A9A52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631863-A767-41E8-8ABE-F641D3396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D0FC3D-2043-45BF-8C66-9303F64C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99D3E3-AF8E-47FB-921F-3BBFE8286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729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910EF7C-56DB-4EA0-B1C6-F86B615842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4392677" y="602456"/>
            <a:ext cx="4336658" cy="95895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D039B02-C8CC-4D2E-8D87-1E3EDA24D0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82703" y="602456"/>
            <a:ext cx="12758574" cy="95895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330715-669F-4C4F-9372-DD6FEFC13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9E0469-EC9D-4A02-9109-33340ACB8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125039-627A-48EF-B384-65941B86C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26" Type="http://schemas.openxmlformats.org/officeDocument/2006/relationships/image" Target="../media/image14.png"/><Relationship Id="rId21" Type="http://schemas.openxmlformats.org/officeDocument/2006/relationships/image" Target="../media/image9.svg"/><Relationship Id="rId34" Type="http://schemas.openxmlformats.org/officeDocument/2006/relationships/image" Target="../media/image20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svg"/><Relationship Id="rId25" Type="http://schemas.openxmlformats.org/officeDocument/2006/relationships/image" Target="../media/image13.svg"/><Relationship Id="rId33" Type="http://schemas.openxmlformats.org/officeDocument/2006/relationships/image" Target="../media/image19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29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2.png"/><Relationship Id="rId32" Type="http://schemas.openxmlformats.org/officeDocument/2006/relationships/image" Target="../media/image18.png"/><Relationship Id="rId37" Type="http://schemas.openxmlformats.org/officeDocument/2006/relationships/image" Target="../media/image23.sv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svg"/><Relationship Id="rId23" Type="http://schemas.openxmlformats.org/officeDocument/2006/relationships/image" Target="../media/image11.svg"/><Relationship Id="rId28" Type="http://schemas.openxmlformats.org/officeDocument/2006/relationships/image" Target="../media/image16.png"/><Relationship Id="rId36" Type="http://schemas.openxmlformats.org/officeDocument/2006/relationships/image" Target="../media/image2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svg"/><Relationship Id="rId31" Type="http://schemas.microsoft.com/office/2007/relationships/hdphoto" Target="../media/hdphoto2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Relationship Id="rId22" Type="http://schemas.openxmlformats.org/officeDocument/2006/relationships/image" Target="../media/image10.png"/><Relationship Id="rId27" Type="http://schemas.openxmlformats.org/officeDocument/2006/relationships/image" Target="../media/image15.svg"/><Relationship Id="rId30" Type="http://schemas.openxmlformats.org/officeDocument/2006/relationships/image" Target="../media/image17.png"/><Relationship Id="rId35" Type="http://schemas.openxmlformats.org/officeDocument/2006/relationships/image" Target="../media/image21.sv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72C64E4-708F-4DCA-9E77-B62FD4E0A9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12038" cy="1128055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350665-85CE-4D87-931E-0E86BFEEC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F51D50-0A2C-479B-879F-C92840DD0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31AAA5-1330-4E7E-A0DB-0C26A4EBC8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F7067EF-DE44-435C-B5A7-928E060F453E}" type="datetimeFigureOut">
              <a:rPr lang="ru-RU" smtClean="0"/>
              <a:pPr/>
              <a:t>24.11.2023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370717-A146-485B-B5B5-137DBB4C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60BC83-BD79-41BF-BD0F-782AEECAC9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D70354B0-DE61-4131-A365-37BB21571022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D9FD5A54-5635-4E63-9FB5-B9710CB5D057}"/>
              </a:ext>
            </a:extLst>
          </p:cNvPr>
          <p:cNvGrpSpPr/>
          <p:nvPr userDrawn="1"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7B47EBF4-C149-4A2C-AEF7-5B4E834FA387}"/>
                </a:ext>
              </a:extLst>
            </p:cNvPr>
            <p:cNvGrpSpPr/>
            <p:nvPr userDrawn="1"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42" name="Рисунок 41">
                <a:extLst>
                  <a:ext uri="{FF2B5EF4-FFF2-40B4-BE49-F238E27FC236}">
                    <a16:creationId xmlns:a16="http://schemas.microsoft.com/office/drawing/2014/main" id="{0F13A474-6D0B-4E03-8EB7-2D82489F29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</p:spPr>
          </p:pic>
          <p:grpSp>
            <p:nvGrpSpPr>
              <p:cNvPr id="44" name="Группа 43">
                <a:extLst>
                  <a:ext uri="{FF2B5EF4-FFF2-40B4-BE49-F238E27FC236}">
                    <a16:creationId xmlns:a16="http://schemas.microsoft.com/office/drawing/2014/main" id="{2C5F23EE-842C-48DE-93E1-8ACEA38C9AC5}"/>
                  </a:ext>
                </a:extLst>
              </p:cNvPr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47" name="Рисунок 46">
                  <a:extLst>
                    <a:ext uri="{FF2B5EF4-FFF2-40B4-BE49-F238E27FC236}">
                      <a16:creationId xmlns:a16="http://schemas.microsoft.com/office/drawing/2014/main" id="{873998B7-038E-4D00-96BC-17FF11FCC9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</p:spPr>
            </p:pic>
            <p:pic>
              <p:nvPicPr>
                <p:cNvPr id="48" name="Рисунок 47">
                  <a:extLst>
                    <a:ext uri="{FF2B5EF4-FFF2-40B4-BE49-F238E27FC236}">
                      <a16:creationId xmlns:a16="http://schemas.microsoft.com/office/drawing/2014/main" id="{EA0E40F8-3D47-4F7D-8BFD-565B66DF0A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</p:spPr>
            </p:pic>
            <p:pic>
              <p:nvPicPr>
                <p:cNvPr id="49" name="Рисунок 48">
                  <a:extLst>
                    <a:ext uri="{FF2B5EF4-FFF2-40B4-BE49-F238E27FC236}">
                      <a16:creationId xmlns:a16="http://schemas.microsoft.com/office/drawing/2014/main" id="{F7C7BABD-7D1B-4753-A14B-70B3363AFC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</p:spPr>
            </p:pic>
            <p:pic>
              <p:nvPicPr>
                <p:cNvPr id="50" name="Рисунок 49">
                  <a:extLst>
                    <a:ext uri="{FF2B5EF4-FFF2-40B4-BE49-F238E27FC236}">
                      <a16:creationId xmlns:a16="http://schemas.microsoft.com/office/drawing/2014/main" id="{AC6E46AB-4852-4C29-B571-3AA78E6235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</p:spPr>
            </p:pic>
            <p:pic>
              <p:nvPicPr>
                <p:cNvPr id="51" name="Рисунок 50">
                  <a:extLst>
                    <a:ext uri="{FF2B5EF4-FFF2-40B4-BE49-F238E27FC236}">
                      <a16:creationId xmlns:a16="http://schemas.microsoft.com/office/drawing/2014/main" id="{F482AE20-7677-4EA4-9E2C-E405668783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</p:spPr>
            </p:pic>
            <p:pic>
              <p:nvPicPr>
                <p:cNvPr id="52" name="Рисунок 51">
                  <a:extLst>
                    <a:ext uri="{FF2B5EF4-FFF2-40B4-BE49-F238E27FC236}">
                      <a16:creationId xmlns:a16="http://schemas.microsoft.com/office/drawing/2014/main" id="{D1AFD2D1-7D90-4833-BB41-BF425988C8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6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</p:spPr>
            </p:pic>
            <p:pic>
              <p:nvPicPr>
                <p:cNvPr id="53" name="Рисунок 52">
                  <a:extLst>
                    <a:ext uri="{FF2B5EF4-FFF2-40B4-BE49-F238E27FC236}">
                      <a16:creationId xmlns:a16="http://schemas.microsoft.com/office/drawing/2014/main" id="{CFC63B8D-FC1A-4C3B-B008-D633339DD3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8">
                  <a:biLevel thresh="75000"/>
                  <a:extLst>
                    <a:ext uri="{BEBA8EAE-BF5A-486C-A8C5-ECC9F3942E4B}">
                      <a14:imgProps xmlns:a14="http://schemas.microsoft.com/office/drawing/2010/main">
                        <a14:imgLayer r:embed="rId29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</a:extLst>
                </a:blip>
                <a:srcRect l="73075" r="16747" b="2593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</p:spPr>
            </p:pic>
            <p:pic>
              <p:nvPicPr>
                <p:cNvPr id="54" name="Рисунок 53">
                  <a:extLst>
                    <a:ext uri="{FF2B5EF4-FFF2-40B4-BE49-F238E27FC236}">
                      <a16:creationId xmlns:a16="http://schemas.microsoft.com/office/drawing/2014/main" id="{C5169219-A2A9-4743-9DFA-1B0366B6FF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0" cstate="hqprint">
                  <a:biLevel thresh="75000"/>
                  <a:extLst>
                    <a:ext uri="{BEBA8EAE-BF5A-486C-A8C5-ECC9F3942E4B}">
                      <a14:imgProps xmlns:a14="http://schemas.microsoft.com/office/drawing/2010/main">
                        <a14:imgLayer r:embed="rId31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</p:spPr>
            </p:pic>
            <p:pic>
              <p:nvPicPr>
                <p:cNvPr id="55" name="Рисунок 54">
                  <a:extLst>
                    <a:ext uri="{FF2B5EF4-FFF2-40B4-BE49-F238E27FC236}">
                      <a16:creationId xmlns:a16="http://schemas.microsoft.com/office/drawing/2014/main" id="{CAA43405-A38E-4234-B831-37C3D37AC1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</p:spPr>
            </p:pic>
          </p:grpSp>
        </p:grp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86ED4E3-61CC-448A-B097-68791741C7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DA5A3756-5092-4752-909A-8FA89B66B8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7962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508394" rtl="0" eaLnBrk="1" latinLnBrk="0" hangingPunct="1">
        <a:lnSpc>
          <a:spcPct val="90000"/>
        </a:lnSpc>
        <a:spcBef>
          <a:spcPct val="0"/>
        </a:spcBef>
        <a:buNone/>
        <a:defRPr sz="7258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77099" indent="-377099" algn="l" defTabSz="1508394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461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1131296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95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885493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29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2639690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3393887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4148084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902281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656478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410676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1pPr>
      <a:lvl2pPr marL="754197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2pPr>
      <a:lvl3pPr marL="1508394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3pPr>
      <a:lvl4pPr marL="2262591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4pPr>
      <a:lvl5pPr marL="3016788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5pPr>
      <a:lvl6pPr marL="3770986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525183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279380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033577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svg"/><Relationship Id="rId18" Type="http://schemas.openxmlformats.org/officeDocument/2006/relationships/image" Target="../media/image59.png"/><Relationship Id="rId26" Type="http://schemas.openxmlformats.org/officeDocument/2006/relationships/image" Target="../media/image66.svg"/><Relationship Id="rId3" Type="http://schemas.openxmlformats.org/officeDocument/2006/relationships/image" Target="../media/image44.svg"/><Relationship Id="rId21" Type="http://schemas.openxmlformats.org/officeDocument/2006/relationships/image" Target="../media/image61.png"/><Relationship Id="rId7" Type="http://schemas.openxmlformats.org/officeDocument/2006/relationships/image" Target="../media/image48.svg"/><Relationship Id="rId12" Type="http://schemas.openxmlformats.org/officeDocument/2006/relationships/image" Target="../media/image53.png"/><Relationship Id="rId17" Type="http://schemas.openxmlformats.org/officeDocument/2006/relationships/image" Target="../media/image58.svg"/><Relationship Id="rId25" Type="http://schemas.openxmlformats.org/officeDocument/2006/relationships/image" Target="../media/image65.png"/><Relationship Id="rId2" Type="http://schemas.openxmlformats.org/officeDocument/2006/relationships/image" Target="../media/image43.png"/><Relationship Id="rId16" Type="http://schemas.openxmlformats.org/officeDocument/2006/relationships/image" Target="../media/image57.png"/><Relationship Id="rId20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image" Target="../media/image52.svg"/><Relationship Id="rId24" Type="http://schemas.openxmlformats.org/officeDocument/2006/relationships/image" Target="../media/image64.svg"/><Relationship Id="rId5" Type="http://schemas.openxmlformats.org/officeDocument/2006/relationships/image" Target="../media/image46.svg"/><Relationship Id="rId15" Type="http://schemas.openxmlformats.org/officeDocument/2006/relationships/image" Target="../media/image56.svg"/><Relationship Id="rId23" Type="http://schemas.openxmlformats.org/officeDocument/2006/relationships/image" Target="../media/image63.png"/><Relationship Id="rId10" Type="http://schemas.openxmlformats.org/officeDocument/2006/relationships/image" Target="../media/image51.png"/><Relationship Id="rId19" Type="http://schemas.microsoft.com/office/2007/relationships/hdphoto" Target="../media/hdphoto1.wdp"/><Relationship Id="rId4" Type="http://schemas.openxmlformats.org/officeDocument/2006/relationships/image" Target="../media/image45.png"/><Relationship Id="rId9" Type="http://schemas.openxmlformats.org/officeDocument/2006/relationships/image" Target="../media/image50.svg"/><Relationship Id="rId14" Type="http://schemas.openxmlformats.org/officeDocument/2006/relationships/image" Target="../media/image55.png"/><Relationship Id="rId22" Type="http://schemas.openxmlformats.org/officeDocument/2006/relationships/image" Target="../media/image6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C98E085D-BFED-41D9-B68C-DE3761D1E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7332" y="4340582"/>
            <a:ext cx="15434610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Автоматизированная информационная система учёта поступающего сырья</a:t>
            </a:r>
          </a:p>
        </p:txBody>
      </p:sp>
      <p:sp>
        <p:nvSpPr>
          <p:cNvPr id="32" name="Подзаголовок 2">
            <a:extLst>
              <a:ext uri="{FF2B5EF4-FFF2-40B4-BE49-F238E27FC236}">
                <a16:creationId xmlns:a16="http://schemas.microsoft.com/office/drawing/2014/main" id="{3566EB9A-515F-46B0-92D6-1966C5D166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8349353"/>
            <a:ext cx="7400004" cy="740390"/>
          </a:xfrm>
          <a:prstGeom prst="rect">
            <a:avLst/>
          </a:prstGeom>
        </p:spPr>
        <p:txBody>
          <a:bodyPr lIns="0" tIns="0" rIns="0" bIns="0">
            <a:normAutofit fontScale="92500" lnSpcReduction="20000"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Команда № 51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Докладчик: Панов Д.А.</a:t>
            </a:r>
          </a:p>
        </p:txBody>
      </p:sp>
      <p:sp>
        <p:nvSpPr>
          <p:cNvPr id="33" name="Текст 15">
            <a:extLst>
              <a:ext uri="{FF2B5EF4-FFF2-40B4-BE49-F238E27FC236}">
                <a16:creationId xmlns:a16="http://schemas.microsoft.com/office/drawing/2014/main" id="{7B43BCB8-91F4-470F-8B1B-9A5AEF6515F5}"/>
              </a:ext>
            </a:extLst>
          </p:cNvPr>
          <p:cNvSpPr txBox="1">
            <a:spLocks/>
          </p:cNvSpPr>
          <p:nvPr/>
        </p:nvSpPr>
        <p:spPr>
          <a:xfrm>
            <a:off x="910336" y="9744726"/>
            <a:ext cx="3678238" cy="5318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indent="0" algn="l" defTabSz="1508486" rtl="0" eaLnBrk="1" latinLnBrk="0" hangingPunct="1">
              <a:buNone/>
              <a:defRPr sz="1400" kern="1200">
                <a:solidFill>
                  <a:srgbClr val="20D7C0"/>
                </a:solidFill>
                <a:latin typeface="+mn-lt"/>
                <a:ea typeface="+mn-ea"/>
                <a:cs typeface="+mn-cs"/>
              </a:defRPr>
            </a:lvl1pPr>
            <a:lvl2pPr marL="754243" algn="l" defTabSz="1508486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508486" algn="l" defTabSz="1508486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2262729" algn="l" defTabSz="1508486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016971" algn="l" defTabSz="1508486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3771214" algn="l" defTabSz="1508486" rtl="0" eaLnBrk="1" latinLnBrk="0" hangingPunct="1"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5457" algn="l" defTabSz="1508486" rtl="0" eaLnBrk="1" latinLnBrk="0" hangingPunct="1"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79700" algn="l" defTabSz="1508486" rtl="0" eaLnBrk="1" latinLnBrk="0" hangingPunct="1"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033943" algn="l" defTabSz="1508486" rtl="0" eaLnBrk="1" latinLnBrk="0" hangingPunct="1"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DBA62BD-075E-4AA0-A91C-CC13BB0BE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969" y="3201529"/>
            <a:ext cx="10294625" cy="237293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751EEBB-6394-481C-AB40-8CEC6400F53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820722" y="433171"/>
            <a:ext cx="988211" cy="112358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AAEE634-C82D-49DF-BD9C-C30EA1A60C6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710796" y="433170"/>
            <a:ext cx="1727979" cy="109094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670929A-A5EA-4B26-BDBE-816FD9EAE8F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98620" y="1611079"/>
            <a:ext cx="1342380" cy="102784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30CB0C6-1906-44AF-B4BE-571FCDED5D34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349321" y="1610286"/>
            <a:ext cx="3274800" cy="107546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ED4DC7C-AF02-402C-BB07-6ACE481F6F97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152607" y="1646657"/>
            <a:ext cx="2337949" cy="103909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9AD2052-27AF-437E-8863-2A55D473CE60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07810" y="1646256"/>
            <a:ext cx="3031427" cy="102784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DE7E704-4156-483A-BA0D-C14991F9106E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5899238" y="1458093"/>
            <a:ext cx="4148480" cy="144546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597E99F-3DC6-4CE4-B0F4-F017EFDD272E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73075" r="16747" b="2593"/>
          <a:stretch/>
        </p:blipFill>
        <p:spPr>
          <a:xfrm>
            <a:off x="2796185" y="260165"/>
            <a:ext cx="1498682" cy="1263948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DD074C3A-26C2-4B69-8FBE-E9210B5A183E}"/>
              </a:ext>
            </a:extLst>
          </p:cNvPr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6829" y="379722"/>
            <a:ext cx="2337949" cy="108712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09D2AFC-46D4-43F7-B47D-746C8077E45B}"/>
              </a:ext>
            </a:extLst>
          </p:cNvPr>
          <p:cNvPicPr>
            <a:picLocks noChangeAspect="1"/>
          </p:cNvPicPr>
          <p:nvPr/>
        </p:nvPicPr>
        <p:blipFill>
          <a:blip r:embed="rId2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477015" y="467022"/>
            <a:ext cx="3458971" cy="106509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FE23129-D1EA-4285-B2C1-7BDE285EAB8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2692332" y="99642"/>
            <a:ext cx="4969938" cy="162029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C063821-BF5D-44C7-AC36-F86277B1E91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024905" y="320833"/>
            <a:ext cx="3127702" cy="154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15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E2FCE67-4850-46CB-9ADE-154B4CAD3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771317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-apple-system"/>
                <a:cs typeface="Arial" panose="020B0604020202020204" pitchFamily="34" charset="0"/>
              </a:rPr>
              <a:t>Актуальность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7C8B0F5-5A8E-4DE8-BFA0-542E87EA03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83734" y="4182343"/>
            <a:ext cx="14704142" cy="1469831"/>
          </a:xfrm>
        </p:spPr>
        <p:txBody>
          <a:bodyPr>
            <a:normAutofit/>
          </a:bodyPr>
          <a:lstStyle/>
          <a:p>
            <a:pPr algn="just"/>
            <a:r>
              <a:rPr lang="ru-RU" sz="4800" b="0" i="0" dirty="0">
                <a:effectLst/>
                <a:latin typeface="-apple-system"/>
              </a:rPr>
              <a:t>Сырье и материалы составляют значительную часть затрат </a:t>
            </a:r>
            <a:r>
              <a:rPr lang="ru-RU" sz="4800" b="0" i="0" dirty="0">
                <a:effectLst/>
                <a:latin typeface="-apple-system"/>
                <a:cs typeface="Arial" panose="020B0604020202020204" pitchFamily="34" charset="0"/>
              </a:rPr>
              <a:t>предприятия</a:t>
            </a:r>
            <a:r>
              <a:rPr lang="ru-RU" sz="4800" b="0" i="0" dirty="0">
                <a:effectLst/>
                <a:latin typeface="-apple-system"/>
              </a:rPr>
              <a:t> в себестоимости продукции.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97B539A-6894-4E87-A9A1-5643509131E2}"/>
              </a:ext>
            </a:extLst>
          </p:cNvPr>
          <p:cNvSpPr/>
          <p:nvPr/>
        </p:nvSpPr>
        <p:spPr>
          <a:xfrm>
            <a:off x="3283734" y="6971197"/>
            <a:ext cx="14704142" cy="20867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15875" algn="just" defTabSz="1508394">
              <a:lnSpc>
                <a:spcPct val="90000"/>
              </a:lnSpc>
              <a:spcBef>
                <a:spcPts val="1650"/>
              </a:spcBef>
            </a:pPr>
            <a:r>
              <a:rPr lang="ru-RU" sz="4800" dirty="0">
                <a:latin typeface="-apple-system"/>
                <a:cs typeface="Arial" panose="020B0604020202020204" pitchFamily="34" charset="0"/>
              </a:rPr>
              <a:t>Поэтому повышение эффективности их использования является одним из важнейших факторов снижения себестоимости продукции и роста прибыли.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C5325CA-E58D-7FE3-79A2-4AA8670E0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8" y="3917395"/>
            <a:ext cx="1532560" cy="153256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C26EBD0-2C67-79E4-7B1B-229669697C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60" y="7349053"/>
            <a:ext cx="1331015" cy="133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844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9C922E2-1F82-47F7-AFA3-E25AADBC0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818388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-apple-system"/>
              </a:rPr>
              <a:t>Проблема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F16A24C-B6F5-4C43-8052-70F9BD9B49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439886"/>
            <a:ext cx="8793162" cy="7057426"/>
          </a:xfrm>
        </p:spPr>
        <p:txBody>
          <a:bodyPr>
            <a:noAutofit/>
          </a:bodyPr>
          <a:lstStyle/>
          <a:p>
            <a:pPr algn="just"/>
            <a:r>
              <a:rPr lang="ru-RU" sz="3600" b="1" dirty="0">
                <a:latin typeface="-apple-system"/>
              </a:rPr>
              <a:t>Проблема</a:t>
            </a:r>
            <a:r>
              <a:rPr lang="ru-RU" sz="3600" dirty="0">
                <a:latin typeface="-apple-system"/>
              </a:rPr>
              <a:t> учёта результатов проверки качества поступающего сырья и сроков его использования.</a:t>
            </a:r>
            <a:endParaRPr lang="en-US" sz="3600" dirty="0">
              <a:latin typeface="-apple-system"/>
            </a:endParaRPr>
          </a:p>
          <a:p>
            <a:pPr algn="just"/>
            <a:endParaRPr lang="ru-RU" sz="3600" dirty="0">
              <a:latin typeface="-apple-system"/>
            </a:endParaRPr>
          </a:p>
          <a:p>
            <a:pPr algn="just"/>
            <a:r>
              <a:rPr lang="ru-RU" sz="3600" b="1" dirty="0">
                <a:latin typeface="-apple-system"/>
              </a:rPr>
              <a:t>Потребители:</a:t>
            </a:r>
            <a:r>
              <a:rPr lang="ru-RU" sz="3600" dirty="0">
                <a:latin typeface="-apple-system"/>
              </a:rPr>
              <a:t> перерабатывающие предприятия, производящие закупку сырья от сторонних организаций для последующей переработки.</a:t>
            </a:r>
            <a:r>
              <a:rPr lang="ru-RU" sz="3600" b="1" dirty="0">
                <a:latin typeface="-apple-system"/>
              </a:rPr>
              <a:t> </a:t>
            </a:r>
            <a:endParaRPr lang="ru-RU" sz="3600" dirty="0">
              <a:latin typeface="-apple-system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ADC39B5-BB7A-4236-9A4A-77727F1529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3439886"/>
            <a:ext cx="8793162" cy="7057426"/>
          </a:xfrm>
        </p:spPr>
        <p:txBody>
          <a:bodyPr vert="horz" lIns="0" tIns="0" rIns="0" bIns="0" rtlCol="0">
            <a:noAutofit/>
          </a:bodyPr>
          <a:lstStyle/>
          <a:p>
            <a:pPr algn="ctr"/>
            <a:r>
              <a:rPr lang="ru-RU" sz="3600" b="1" dirty="0">
                <a:latin typeface="-apple-system"/>
              </a:rPr>
              <a:t>Существующий вариант решения</a:t>
            </a:r>
            <a:br>
              <a:rPr lang="en-US" sz="3600" b="1" dirty="0">
                <a:latin typeface="-apple-system"/>
              </a:rPr>
            </a:br>
            <a:r>
              <a:rPr lang="en-US" sz="3600" dirty="0">
                <a:latin typeface="-apple-system"/>
              </a:rPr>
              <a:t>(MS EXCEL)</a:t>
            </a:r>
            <a:r>
              <a:rPr lang="ru-RU" sz="3600" dirty="0">
                <a:latin typeface="-apple-system"/>
              </a:rPr>
              <a:t>:</a:t>
            </a:r>
          </a:p>
          <a:p>
            <a:pPr algn="just"/>
            <a:endParaRPr lang="ru-RU" sz="3600" dirty="0">
              <a:latin typeface="-apple-system"/>
            </a:endParaRPr>
          </a:p>
          <a:p>
            <a:pPr marL="587375" indent="-571500" algn="just">
              <a:buFont typeface="Wingdings" panose="05000000000000000000" pitchFamily="2" charset="2"/>
              <a:buChar char="§"/>
            </a:pPr>
            <a:r>
              <a:rPr lang="ru-RU" sz="3600" dirty="0">
                <a:latin typeface="-apple-system"/>
              </a:rPr>
              <a:t>полностью ручной метод ввода входных данных;</a:t>
            </a:r>
          </a:p>
          <a:p>
            <a:pPr marL="587375" indent="-571500" algn="just">
              <a:buFont typeface="Wingdings" panose="05000000000000000000" pitchFamily="2" charset="2"/>
              <a:buChar char="§"/>
            </a:pPr>
            <a:r>
              <a:rPr lang="ru-RU" sz="3600" dirty="0">
                <a:latin typeface="-apple-system"/>
              </a:rPr>
              <a:t>человеческий фактор ошибки;</a:t>
            </a:r>
          </a:p>
          <a:p>
            <a:pPr marL="587375" indent="-571500" algn="just">
              <a:buFont typeface="Wingdings" panose="05000000000000000000" pitchFamily="2" charset="2"/>
              <a:buChar char="§"/>
            </a:pPr>
            <a:r>
              <a:rPr lang="ru-RU" sz="3600" dirty="0">
                <a:latin typeface="-apple-system"/>
              </a:rPr>
              <a:t>отсутствие интеграции с 1С;</a:t>
            </a:r>
          </a:p>
          <a:p>
            <a:pPr marL="587375" indent="-571500" algn="just">
              <a:buFont typeface="Wingdings" panose="05000000000000000000" pitchFamily="2" charset="2"/>
              <a:buChar char="§"/>
            </a:pPr>
            <a:r>
              <a:rPr lang="ru-RU" sz="3600" dirty="0">
                <a:latin typeface="-apple-system"/>
              </a:rPr>
              <a:t>отсутствие изоляции логики от графики;</a:t>
            </a:r>
          </a:p>
          <a:p>
            <a:pPr marL="587375" indent="-571500" algn="just">
              <a:buFont typeface="Wingdings" panose="05000000000000000000" pitchFamily="2" charset="2"/>
              <a:buChar char="§"/>
            </a:pPr>
            <a:r>
              <a:rPr lang="ru-RU" sz="3600" dirty="0">
                <a:latin typeface="-apple-system"/>
              </a:rPr>
              <a:t>примитивный пользовательский интерфейс.</a:t>
            </a:r>
          </a:p>
        </p:txBody>
      </p:sp>
    </p:spTree>
    <p:extLst>
      <p:ext uri="{BB962C8B-B14F-4D97-AF65-F5344CB8AC3E}">
        <p14:creationId xmlns:p14="http://schemas.microsoft.com/office/powerpoint/2010/main" val="3175563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68F2C52-C29D-4226-B6B7-45454A628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7" y="825091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-apple-system"/>
              </a:rPr>
              <a:t>Решение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9F4516-A3ED-4605-937C-0118CA7502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5657849"/>
            <a:ext cx="18558536" cy="4832759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tabLst>
                <a:tab pos="274320" algn="l"/>
              </a:tabLst>
            </a:pPr>
            <a:r>
              <a:rPr lang="ru-RU" sz="3600" b="1" dirty="0">
                <a:latin typeface="-apple-system"/>
              </a:rPr>
              <a:t>Цель</a:t>
            </a:r>
            <a:r>
              <a:rPr lang="ru-RU" sz="3600" dirty="0">
                <a:latin typeface="-apple-system"/>
              </a:rPr>
              <a:t> - оптимизация процессов учета, снижение издержек и рисков, а также повышение прозрачности управления сырьевыми потоками на промышленных предприятиях. </a:t>
            </a:r>
          </a:p>
          <a:p>
            <a:pPr algn="just">
              <a:lnSpc>
                <a:spcPct val="107000"/>
              </a:lnSpc>
              <a:tabLst>
                <a:tab pos="274320" algn="l"/>
              </a:tabLst>
            </a:pPr>
            <a:r>
              <a:rPr lang="ru-RU" sz="3600" b="1" dirty="0">
                <a:latin typeface="-apple-system"/>
              </a:rPr>
              <a:t>Ожидаемые результаты </a:t>
            </a:r>
            <a:r>
              <a:rPr lang="ru-RU" sz="3600" dirty="0">
                <a:latin typeface="-apple-system"/>
              </a:rPr>
              <a:t>включают увеличение эффективности производства и сокращение потерь, что будет применимо в различных отраслях. </a:t>
            </a:r>
          </a:p>
          <a:p>
            <a:r>
              <a:rPr lang="ru-RU" sz="3600" b="1" dirty="0">
                <a:latin typeface="-apple-system"/>
              </a:rPr>
              <a:t>Продуктом</a:t>
            </a:r>
            <a:r>
              <a:rPr lang="ru-RU" sz="3600" dirty="0">
                <a:latin typeface="-apple-system"/>
              </a:rPr>
              <a:t>, лежащим в основе стартап-проекта, будет программное обеспечение, которое предназначается для установки на производственных предприятиях, закупающих сырье от сторонних организаций, где необходимо организовывать процессы учета результатов проверки, также учет в разрезе сроков использования.</a:t>
            </a:r>
            <a:endParaRPr lang="ru-RU" sz="3600" dirty="0">
              <a:latin typeface="-apple-system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700979-9E66-466B-762D-036BF4CF2525}"/>
              </a:ext>
            </a:extLst>
          </p:cNvPr>
          <p:cNvSpPr txBox="1"/>
          <p:nvPr/>
        </p:nvSpPr>
        <p:spPr>
          <a:xfrm>
            <a:off x="2448232" y="3319300"/>
            <a:ext cx="170048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effectLst/>
                <a:latin typeface="-apple-system"/>
                <a:ea typeface="Calibri" panose="020F0502020204030204" pitchFamily="34" charset="0"/>
              </a:rPr>
              <a:t>Создание универсальной автоматизированной информационной системы для учета результатов проверки сырья на основе технологий обработки и анализа данных.</a:t>
            </a:r>
            <a:endParaRPr lang="en-US" sz="3600" dirty="0">
              <a:effectLst/>
              <a:latin typeface="-apple-system"/>
              <a:ea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BF8CBBF-7DD0-2BD0-B37C-24E9381B9B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7" y="3252950"/>
            <a:ext cx="1258374" cy="125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551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AAD9446-7128-4647-828A-442733EFD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056" y="839652"/>
            <a:ext cx="9741217" cy="93059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6500" b="1" dirty="0">
                <a:latin typeface="-apple-system"/>
              </a:rPr>
              <a:t>Решение</a:t>
            </a:r>
            <a:endParaRPr lang="ru-RU" sz="65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297381" y="2753513"/>
            <a:ext cx="3459879" cy="1393570"/>
          </a:xfrm>
          <a:prstGeom prst="rect">
            <a:avLst/>
          </a:prstGeom>
          <a:solidFill>
            <a:schemeClr val="bg1"/>
          </a:solidFill>
          <a:ln w="38100"/>
          <a:effectLst>
            <a:softEdge rad="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Поступление сырья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97382" y="4758038"/>
            <a:ext cx="3459879" cy="1393570"/>
          </a:xfrm>
          <a:prstGeom prst="rect">
            <a:avLst/>
          </a:prstGeom>
          <a:solidFill>
            <a:schemeClr val="bg1"/>
          </a:solidFill>
          <a:ln w="38100"/>
          <a:effectLst>
            <a:softEdge rad="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Информирование уполномоченного лица (ОТК) о поступлении сырья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97378" y="6760146"/>
            <a:ext cx="3459879" cy="1393570"/>
          </a:xfrm>
          <a:prstGeom prst="rect">
            <a:avLst/>
          </a:prstGeom>
          <a:solidFill>
            <a:schemeClr val="bg1"/>
          </a:solidFill>
          <a:ln w="38100"/>
          <a:effectLst>
            <a:softEdge rad="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поступившего сырья в соответствии с регламентами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97378" y="8762254"/>
            <a:ext cx="3459879" cy="1341198"/>
          </a:xfrm>
          <a:prstGeom prst="rect">
            <a:avLst/>
          </a:prstGeom>
          <a:solidFill>
            <a:schemeClr val="bg1"/>
          </a:solidFill>
          <a:ln w="38100"/>
          <a:effectLst>
            <a:softEdge rad="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Занесение результатов проверки в систему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516578" y="3450298"/>
            <a:ext cx="3459879" cy="1393570"/>
          </a:xfrm>
          <a:prstGeom prst="rect">
            <a:avLst/>
          </a:prstGeom>
          <a:solidFill>
            <a:schemeClr val="bg1"/>
          </a:solidFill>
          <a:ln w="38100"/>
          <a:effectLst>
            <a:softEdge rad="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Сопоставление результатов проверки с нормами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2516578" y="5454823"/>
            <a:ext cx="3459871" cy="1393570"/>
          </a:xfrm>
          <a:prstGeom prst="rect">
            <a:avLst/>
          </a:prstGeom>
          <a:solidFill>
            <a:schemeClr val="bg1"/>
          </a:solidFill>
          <a:ln w="38100"/>
          <a:effectLst>
            <a:softEdge rad="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Принятие решения об использовании поступившего сырья на предприятии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4940419" y="7648218"/>
            <a:ext cx="3459871" cy="1393569"/>
          </a:xfrm>
          <a:prstGeom prst="rect">
            <a:avLst/>
          </a:prstGeom>
          <a:solidFill>
            <a:schemeClr val="bg1"/>
          </a:solidFill>
          <a:ln w="38100"/>
          <a:effectLst>
            <a:softEdge rad="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Сырьё возвращается поставщику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750609" y="7666481"/>
            <a:ext cx="3459871" cy="1393570"/>
          </a:xfrm>
          <a:prstGeom prst="rect">
            <a:avLst/>
          </a:prstGeom>
          <a:solidFill>
            <a:schemeClr val="bg1"/>
          </a:solidFill>
          <a:ln w="38100"/>
          <a:effectLst>
            <a:softEdge rad="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Сырьё используется на производстве</a:t>
            </a:r>
          </a:p>
        </p:txBody>
      </p:sp>
      <p:cxnSp>
        <p:nvCxnSpPr>
          <p:cNvPr id="14" name="Прямая со стрелкой 13"/>
          <p:cNvCxnSpPr>
            <a:cxnSpLocks/>
            <a:stCxn id="2" idx="2"/>
            <a:endCxn id="6" idx="0"/>
          </p:cNvCxnSpPr>
          <p:nvPr/>
        </p:nvCxnSpPr>
        <p:spPr>
          <a:xfrm>
            <a:off x="5027321" y="4147083"/>
            <a:ext cx="1" cy="61095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90A5B66-2BCF-40BA-A9EA-5A3EB8B7A06A}"/>
              </a:ext>
            </a:extLst>
          </p:cNvPr>
          <p:cNvSpPr txBox="1"/>
          <p:nvPr/>
        </p:nvSpPr>
        <p:spPr>
          <a:xfrm>
            <a:off x="1153056" y="1755538"/>
            <a:ext cx="6943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-apple-system"/>
                <a:cs typeface="Arial" panose="020B0604020202020204" pitchFamily="34" charset="0"/>
              </a:rPr>
              <a:t>Алгоритм работы системы</a:t>
            </a:r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021EA1EB-E3A9-4351-B520-53F93AF21628}"/>
              </a:ext>
            </a:extLst>
          </p:cNvPr>
          <p:cNvCxnSpPr>
            <a:cxnSpLocks/>
          </p:cNvCxnSpPr>
          <p:nvPr/>
        </p:nvCxnSpPr>
        <p:spPr>
          <a:xfrm>
            <a:off x="5027318" y="6167454"/>
            <a:ext cx="0" cy="61095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2B67CBA5-926B-4C1B-8E2A-159234F9EBE8}"/>
              </a:ext>
            </a:extLst>
          </p:cNvPr>
          <p:cNvCxnSpPr>
            <a:cxnSpLocks/>
          </p:cNvCxnSpPr>
          <p:nvPr/>
        </p:nvCxnSpPr>
        <p:spPr>
          <a:xfrm>
            <a:off x="5027317" y="8135453"/>
            <a:ext cx="1" cy="61095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160C4CE5-F980-4240-976F-7407737F1DCB}"/>
              </a:ext>
            </a:extLst>
          </p:cNvPr>
          <p:cNvCxnSpPr>
            <a:cxnSpLocks/>
          </p:cNvCxnSpPr>
          <p:nvPr/>
        </p:nvCxnSpPr>
        <p:spPr>
          <a:xfrm>
            <a:off x="14246513" y="4842660"/>
            <a:ext cx="1" cy="61095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Соединитель: уступ 31">
            <a:extLst>
              <a:ext uri="{FF2B5EF4-FFF2-40B4-BE49-F238E27FC236}">
                <a16:creationId xmlns:a16="http://schemas.microsoft.com/office/drawing/2014/main" id="{8C3B988A-FFC8-4B18-A180-2399904B99B2}"/>
              </a:ext>
            </a:extLst>
          </p:cNvPr>
          <p:cNvCxnSpPr>
            <a:cxnSpLocks/>
            <a:stCxn id="11" idx="2"/>
            <a:endCxn id="13" idx="0"/>
          </p:cNvCxnSpPr>
          <p:nvPr/>
        </p:nvCxnSpPr>
        <p:spPr>
          <a:xfrm rot="5400000">
            <a:off x="12454486" y="5874453"/>
            <a:ext cx="818088" cy="2765969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Соединитель: уступ 33">
            <a:extLst>
              <a:ext uri="{FF2B5EF4-FFF2-40B4-BE49-F238E27FC236}">
                <a16:creationId xmlns:a16="http://schemas.microsoft.com/office/drawing/2014/main" id="{773A0C04-66EA-412F-A5E4-7914FC7ABB50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 rot="16200000" flipH="1">
            <a:off x="15058522" y="6036384"/>
            <a:ext cx="799825" cy="2423841"/>
          </a:xfrm>
          <a:prstGeom prst="bentConnector3">
            <a:avLst>
              <a:gd name="adj1" fmla="val 51191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Соединитель: уступ 37">
            <a:extLst>
              <a:ext uri="{FF2B5EF4-FFF2-40B4-BE49-F238E27FC236}">
                <a16:creationId xmlns:a16="http://schemas.microsoft.com/office/drawing/2014/main" id="{EA4B74B0-DE4A-47A7-8C1A-6185C4897EA4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 rot="5400000" flipH="1" flipV="1">
            <a:off x="6310341" y="2167275"/>
            <a:ext cx="6653154" cy="9219200"/>
          </a:xfrm>
          <a:prstGeom prst="bentConnector5">
            <a:avLst>
              <a:gd name="adj1" fmla="val -6872"/>
              <a:gd name="adj2" fmla="val 39462"/>
              <a:gd name="adj3" fmla="val 108304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6970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8E96821-06E8-48BD-9F27-CF59B9C26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673" y="885661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-apple-system"/>
              </a:rPr>
              <a:t>Рынок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272A75B-07C7-466F-8595-DA5E8A522C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6673" y="3964075"/>
            <a:ext cx="8581646" cy="4971015"/>
          </a:xfrm>
        </p:spPr>
        <p:txBody>
          <a:bodyPr>
            <a:normAutofit/>
          </a:bodyPr>
          <a:lstStyle/>
          <a:p>
            <a:pPr algn="just"/>
            <a:r>
              <a:rPr lang="ru-RU" sz="3600" dirty="0">
                <a:effectLst/>
                <a:latin typeface="-apple-system"/>
                <a:ea typeface="Calibri" panose="020F0502020204030204" pitchFamily="34" charset="0"/>
              </a:rPr>
              <a:t>Промышленные предприятия, включая компании из различных отраслей абразивных заводов и производственных предприятий абразивных материалов и инструментов (B2B сектор рынка).</a:t>
            </a:r>
            <a:endParaRPr lang="en-US" sz="3600" dirty="0">
              <a:latin typeface="-apple-system"/>
            </a:endParaRPr>
          </a:p>
          <a:p>
            <a:pPr algn="just"/>
            <a:r>
              <a:rPr lang="ru-RU" sz="3600" dirty="0">
                <a:latin typeface="-apple-system"/>
              </a:rPr>
              <a:t>А также</a:t>
            </a:r>
            <a:r>
              <a:rPr lang="en-US" sz="3600" dirty="0">
                <a:latin typeface="-apple-system"/>
              </a:rPr>
              <a:t> </a:t>
            </a:r>
            <a:r>
              <a:rPr lang="ru-RU" sz="3600" dirty="0">
                <a:latin typeface="-apple-system"/>
              </a:rPr>
              <a:t>перерабатывающие предприятия, производящие закупку сырья от сторонних организаций для последующей переработки.</a:t>
            </a:r>
            <a:r>
              <a:rPr lang="ru-RU" sz="3600" b="1" dirty="0">
                <a:latin typeface="-apple-system"/>
              </a:rPr>
              <a:t> 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CF904E4D-AC85-429D-A793-CBD14F269C7D}"/>
              </a:ext>
            </a:extLst>
          </p:cNvPr>
          <p:cNvSpPr/>
          <p:nvPr/>
        </p:nvSpPr>
        <p:spPr>
          <a:xfrm>
            <a:off x="11543096" y="2769090"/>
            <a:ext cx="6283078" cy="6283078"/>
          </a:xfrm>
          <a:prstGeom prst="ellipse">
            <a:avLst/>
          </a:prstGeom>
          <a:solidFill>
            <a:srgbClr val="5160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8F5BCA71-A6AF-4981-92DD-1915565F2AF2}"/>
              </a:ext>
            </a:extLst>
          </p:cNvPr>
          <p:cNvSpPr/>
          <p:nvPr/>
        </p:nvSpPr>
        <p:spPr>
          <a:xfrm>
            <a:off x="12269211" y="4221321"/>
            <a:ext cx="4830849" cy="4830847"/>
          </a:xfrm>
          <a:prstGeom prst="ellipse">
            <a:avLst/>
          </a:prstGeom>
          <a:solidFill>
            <a:srgbClr val="303A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A2544F09-623B-4F27-BEA4-E9F4815933EA}"/>
              </a:ext>
            </a:extLst>
          </p:cNvPr>
          <p:cNvSpPr/>
          <p:nvPr/>
        </p:nvSpPr>
        <p:spPr>
          <a:xfrm>
            <a:off x="13035605" y="5754107"/>
            <a:ext cx="3298061" cy="3298061"/>
          </a:xfrm>
          <a:prstGeom prst="ellipse">
            <a:avLst/>
          </a:prstGeom>
          <a:solidFill>
            <a:srgbClr val="B15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11 400 000</a:t>
            </a: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93FEA15-1C85-4AB9-90E0-4AA5CC3FB01D}"/>
              </a:ext>
            </a:extLst>
          </p:cNvPr>
          <p:cNvSpPr/>
          <p:nvPr/>
        </p:nvSpPr>
        <p:spPr>
          <a:xfrm>
            <a:off x="9732907" y="4515230"/>
            <a:ext cx="10055225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114 000 000</a:t>
            </a: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95059BF-F466-4025-B090-36FF94389B32}"/>
              </a:ext>
            </a:extLst>
          </p:cNvPr>
          <p:cNvSpPr/>
          <p:nvPr/>
        </p:nvSpPr>
        <p:spPr>
          <a:xfrm>
            <a:off x="9732906" y="2905212"/>
            <a:ext cx="10055225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</a:t>
            </a:r>
          </a:p>
          <a:p>
            <a:pPr algn="ctr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90 000 000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000</a:t>
            </a: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676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8E96821-06E8-48BD-9F27-CF59B9C26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673" y="885661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-apple-system"/>
              </a:rPr>
              <a:t>Рынок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04AA2AE-0FBF-D0AB-16BB-9C816EB28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6489" y="2729077"/>
            <a:ext cx="10048457" cy="770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E35E79B5-C0EC-44F4-D399-4857E762D2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54"/>
          <a:stretch/>
        </p:blipFill>
        <p:spPr bwMode="auto">
          <a:xfrm>
            <a:off x="926673" y="2729077"/>
            <a:ext cx="8669816" cy="662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533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8E96821-06E8-48BD-9F27-CF59B9C26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673" y="885661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-apple-system"/>
              </a:rPr>
              <a:t>Рынок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3A65BC-ABF4-2B45-601C-F8E978E4D2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927" y="2520353"/>
            <a:ext cx="11136184" cy="835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527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8E96821-06E8-48BD-9F27-CF59B9C26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37" y="854588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-apple-system"/>
              </a:rPr>
              <a:t>Рынок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897503D-FDAA-4E58-93F7-D1068C8EE4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293" y="2240087"/>
            <a:ext cx="12823452" cy="889915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2B26894-95FF-4D1F-8F33-8E38EE9A49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476" t="18748" r="32972" b="33225"/>
          <a:stretch/>
        </p:blipFill>
        <p:spPr>
          <a:xfrm>
            <a:off x="3312443" y="2240087"/>
            <a:ext cx="14676221" cy="889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712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AAD9446-7128-4647-828A-442733EFD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582" y="858275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-apple-system"/>
              </a:rPr>
              <a:t>Бизнес</a:t>
            </a:r>
            <a:r>
              <a:rPr lang="ru-RU" dirty="0">
                <a:latin typeface="-apple-system"/>
              </a:rPr>
              <a:t> </a:t>
            </a:r>
            <a:r>
              <a:rPr lang="ru-RU" b="1" dirty="0">
                <a:latin typeface="-apple-system"/>
              </a:rPr>
              <a:t>- модель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0B3488F-6C61-4CD1-BADD-D1365D1020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75" t="32280" r="22897" b="12632"/>
          <a:stretch/>
        </p:blipFill>
        <p:spPr>
          <a:xfrm>
            <a:off x="3669474" y="2688453"/>
            <a:ext cx="12773090" cy="797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040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3828F39-083E-4983-90ED-193074768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884085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-apple-system"/>
              </a:rPr>
              <a:t>Текущие</a:t>
            </a:r>
            <a:r>
              <a:rPr lang="ru-RU" dirty="0">
                <a:latin typeface="-apple-system"/>
              </a:rPr>
              <a:t> </a:t>
            </a:r>
            <a:r>
              <a:rPr lang="ru-RU" b="1" dirty="0">
                <a:latin typeface="-apple-system"/>
              </a:rPr>
              <a:t>результаты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E337724-2CAF-4F2A-93C7-B63E2C8733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588" y="3014200"/>
            <a:ext cx="12837454" cy="7848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i="1" dirty="0">
                <a:latin typeface="-apple-system"/>
              </a:rPr>
              <a:t>1.   </a:t>
            </a:r>
            <a:r>
              <a:rPr lang="ru-RU" altLang="ru-RU" sz="2800" dirty="0">
                <a:latin typeface="-apple-system"/>
              </a:rPr>
              <a:t>Сформулирована идея продукта</a:t>
            </a:r>
          </a:p>
          <a:p>
            <a:pPr eaLnBrk="1" hangingPunct="1"/>
            <a:r>
              <a:rPr lang="ru-RU" altLang="ru-RU" sz="2800" i="1" dirty="0">
                <a:latin typeface="-apple-system"/>
              </a:rPr>
              <a:t>2.   </a:t>
            </a:r>
            <a:r>
              <a:rPr lang="ru-RU" altLang="ru-RU" sz="2800" dirty="0">
                <a:latin typeface="-apple-system"/>
              </a:rPr>
              <a:t>Подготовлено обоснование его полезности</a:t>
            </a:r>
          </a:p>
          <a:p>
            <a:r>
              <a:rPr lang="ru-RU" altLang="ru-RU" sz="2800" i="1" dirty="0">
                <a:latin typeface="-apple-system"/>
              </a:rPr>
              <a:t>3.   </a:t>
            </a:r>
            <a:r>
              <a:rPr lang="ru-RU" altLang="ru-RU" sz="2800" dirty="0">
                <a:latin typeface="-apple-system"/>
              </a:rPr>
              <a:t>Определена целевая аудитория</a:t>
            </a:r>
          </a:p>
          <a:p>
            <a:pPr eaLnBrk="1" hangingPunct="1"/>
            <a:r>
              <a:rPr lang="ru-RU" altLang="ru-RU" sz="2800" i="1" dirty="0">
                <a:latin typeface="-apple-system"/>
              </a:rPr>
              <a:t>4.   </a:t>
            </a:r>
            <a:r>
              <a:rPr lang="ru-RU" altLang="ru-RU" sz="2800" dirty="0">
                <a:latin typeface="-apple-system"/>
              </a:rPr>
              <a:t>Сформировано ценностное предложение</a:t>
            </a:r>
            <a:endParaRPr lang="en-US" altLang="ru-RU" sz="2800" dirty="0">
              <a:latin typeface="-apple-system"/>
            </a:endParaRPr>
          </a:p>
          <a:p>
            <a:pPr eaLnBrk="1" hangingPunct="1"/>
            <a:r>
              <a:rPr lang="en-US" altLang="ru-RU" sz="2800" i="1" dirty="0">
                <a:latin typeface="-apple-system"/>
              </a:rPr>
              <a:t>5. </a:t>
            </a:r>
            <a:r>
              <a:rPr lang="ru-RU" altLang="ru-RU" sz="2800" i="1" dirty="0">
                <a:latin typeface="-apple-system"/>
              </a:rPr>
              <a:t>  </a:t>
            </a:r>
            <a:r>
              <a:rPr lang="ru-RU" altLang="ru-RU" sz="2800" dirty="0">
                <a:latin typeface="-apple-system"/>
              </a:rPr>
              <a:t>Проведено проблемное интервью с заказчиком</a:t>
            </a:r>
          </a:p>
          <a:p>
            <a:pPr eaLnBrk="1" hangingPunct="1"/>
            <a:r>
              <a:rPr lang="ru-RU" altLang="ru-RU" sz="2800" i="1" dirty="0">
                <a:latin typeface="-apple-system"/>
              </a:rPr>
              <a:t>6.   </a:t>
            </a:r>
            <a:r>
              <a:rPr lang="ru-RU" altLang="ru-RU" sz="2800" dirty="0">
                <a:latin typeface="-apple-system"/>
              </a:rPr>
              <a:t>Проведен анализ недостатков существующего варианта решения</a:t>
            </a:r>
          </a:p>
          <a:p>
            <a:pPr eaLnBrk="1" hangingPunct="1"/>
            <a:r>
              <a:rPr lang="ru-RU" altLang="ru-RU" sz="2800" i="1" dirty="0">
                <a:latin typeface="-apple-system"/>
              </a:rPr>
              <a:t>7.   </a:t>
            </a:r>
            <a:r>
              <a:rPr lang="ru-RU" altLang="ru-RU" sz="2800" dirty="0">
                <a:latin typeface="-apple-system"/>
              </a:rPr>
              <a:t>Разработана концепция продукта и его применения</a:t>
            </a:r>
          </a:p>
          <a:p>
            <a:pPr eaLnBrk="1" hangingPunct="1"/>
            <a:r>
              <a:rPr lang="ru-RU" altLang="ru-RU" sz="2800" i="1" dirty="0">
                <a:latin typeface="-apple-system"/>
              </a:rPr>
              <a:t>8.   </a:t>
            </a:r>
            <a:r>
              <a:rPr lang="ru-RU" altLang="ru-RU" sz="2800" dirty="0">
                <a:latin typeface="-apple-system"/>
              </a:rPr>
              <a:t>Составлена бизнес-модель</a:t>
            </a:r>
          </a:p>
          <a:p>
            <a:pPr eaLnBrk="1" hangingPunct="1"/>
            <a:r>
              <a:rPr lang="ru-RU" altLang="ru-RU" sz="2800" i="1" dirty="0">
                <a:latin typeface="-apple-system"/>
              </a:rPr>
              <a:t>9.   </a:t>
            </a:r>
            <a:r>
              <a:rPr lang="ru-RU" altLang="ru-RU" sz="2800" dirty="0">
                <a:latin typeface="-apple-system"/>
              </a:rPr>
              <a:t>Проведена оценка потенциала “рынка” и рентабельности проекта</a:t>
            </a:r>
          </a:p>
          <a:p>
            <a:pPr eaLnBrk="1" hangingPunct="1"/>
            <a:r>
              <a:rPr lang="ru-RU" altLang="ru-RU" sz="2800" i="1" dirty="0">
                <a:latin typeface="-apple-system"/>
              </a:rPr>
              <a:t>10. </a:t>
            </a:r>
            <a:r>
              <a:rPr lang="ru-RU" altLang="ru-RU" sz="2800" dirty="0">
                <a:latin typeface="-apple-system"/>
              </a:rPr>
              <a:t>Разработан алгоритм работы системы</a:t>
            </a:r>
          </a:p>
          <a:p>
            <a:pPr eaLnBrk="1" hangingPunct="1"/>
            <a:r>
              <a:rPr lang="ru-RU" altLang="ru-RU" sz="2800" i="1" dirty="0">
                <a:latin typeface="-apple-system"/>
              </a:rPr>
              <a:t>11. </a:t>
            </a:r>
            <a:r>
              <a:rPr lang="ru-RU" altLang="ru-RU" sz="2800" dirty="0">
                <a:latin typeface="-apple-system"/>
              </a:rPr>
              <a:t>Реализованы задачи, поставленные на осенний семестр:</a:t>
            </a:r>
          </a:p>
          <a:p>
            <a:pPr eaLnBrk="1" hangingPunct="1"/>
            <a:r>
              <a:rPr lang="ru-RU" altLang="ru-RU" sz="2800" dirty="0">
                <a:latin typeface="-apple-system"/>
              </a:rPr>
              <a:t>       - Определены функциональные задачи по блоку «Входной контроль»</a:t>
            </a:r>
          </a:p>
          <a:p>
            <a:pPr eaLnBrk="1" hangingPunct="1"/>
            <a:r>
              <a:rPr lang="ru-RU" altLang="ru-RU" sz="2800" dirty="0">
                <a:latin typeface="-apple-system"/>
              </a:rPr>
              <a:t>       - Разработан справочник «Входной контроль»</a:t>
            </a:r>
          </a:p>
          <a:p>
            <a:r>
              <a:rPr lang="ru-RU" altLang="ru-RU" sz="2800" dirty="0">
                <a:latin typeface="-apple-system"/>
              </a:rPr>
              <a:t>       - Разработан справочник «Виды сырья»</a:t>
            </a:r>
          </a:p>
          <a:p>
            <a:r>
              <a:rPr lang="ru-RU" altLang="ru-RU" sz="2800" dirty="0">
                <a:latin typeface="-apple-system"/>
              </a:rPr>
              <a:t>       - Разработан справочник «Состав дополнительных параметров сырья»</a:t>
            </a:r>
          </a:p>
          <a:p>
            <a:r>
              <a:rPr lang="ru-RU" altLang="ru-RU" sz="2800" dirty="0">
                <a:latin typeface="-apple-system"/>
              </a:rPr>
              <a:t>       - Разработан справочник «Нормативные документы»</a:t>
            </a:r>
          </a:p>
          <a:p>
            <a:r>
              <a:rPr lang="ru-RU" altLang="ru-RU" sz="2800" dirty="0">
                <a:latin typeface="-apple-system"/>
              </a:rPr>
              <a:t>       - Разработан справочник «Сырьё входного контроля»</a:t>
            </a:r>
            <a:endParaRPr lang="en-US" altLang="ru-RU" sz="2800" dirty="0">
              <a:latin typeface="-apple-system"/>
            </a:endParaRPr>
          </a:p>
          <a:p>
            <a:r>
              <a:rPr lang="en-US" altLang="ru-RU" sz="2800" i="1" dirty="0">
                <a:latin typeface="-apple-system"/>
              </a:rPr>
              <a:t>1</a:t>
            </a:r>
            <a:r>
              <a:rPr lang="ru-RU" altLang="ru-RU" sz="2800" i="1" dirty="0">
                <a:latin typeface="-apple-system"/>
              </a:rPr>
              <a:t>2</a:t>
            </a:r>
            <a:r>
              <a:rPr lang="en-US" altLang="ru-RU" sz="2800" i="1" dirty="0">
                <a:latin typeface="-apple-system"/>
              </a:rPr>
              <a:t>. </a:t>
            </a:r>
            <a:r>
              <a:rPr lang="ru-RU" altLang="ru-RU" sz="2800" dirty="0">
                <a:latin typeface="-apple-system"/>
              </a:rPr>
              <a:t>Прототип ПО</a:t>
            </a:r>
          </a:p>
        </p:txBody>
      </p:sp>
    </p:spTree>
    <p:extLst>
      <p:ext uri="{BB962C8B-B14F-4D97-AF65-F5344CB8AC3E}">
        <p14:creationId xmlns:p14="http://schemas.microsoft.com/office/powerpoint/2010/main" val="1632056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3828F39-083E-4983-90ED-193074768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802157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-apple-system"/>
              </a:rPr>
              <a:t>Текущие</a:t>
            </a:r>
            <a:r>
              <a:rPr lang="ru-RU" dirty="0">
                <a:latin typeface="-apple-system"/>
              </a:rPr>
              <a:t> </a:t>
            </a:r>
            <a:r>
              <a:rPr lang="ru-RU" b="1" dirty="0">
                <a:latin typeface="-apple-system"/>
              </a:rPr>
              <a:t>результаты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121" y="2749137"/>
            <a:ext cx="13984799" cy="79101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8D3A1E-CB28-4BD0-B9C4-D341A34B7672}"/>
              </a:ext>
            </a:extLst>
          </p:cNvPr>
          <p:cNvSpPr txBox="1"/>
          <p:nvPr/>
        </p:nvSpPr>
        <p:spPr>
          <a:xfrm>
            <a:off x="894588" y="1713246"/>
            <a:ext cx="9129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-apple-system"/>
                <a:cs typeface="Arial" panose="020B0604020202020204" pitchFamily="34" charset="0"/>
              </a:rPr>
              <a:t>Форма – Результаты проверки поступления сырья</a:t>
            </a:r>
          </a:p>
        </p:txBody>
      </p:sp>
    </p:spTree>
    <p:extLst>
      <p:ext uri="{BB962C8B-B14F-4D97-AF65-F5344CB8AC3E}">
        <p14:creationId xmlns:p14="http://schemas.microsoft.com/office/powerpoint/2010/main" val="2002016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31CB276-D721-4023-8B32-789F3FD91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352" y="854588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-apple-system"/>
              </a:rPr>
              <a:t>Команда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E19C84C5-E97D-4DA9-ADE9-52D1969D4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139" y="7255734"/>
            <a:ext cx="4164774" cy="189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ru-RU" altLang="ru-RU" sz="2400" b="1" dirty="0" err="1">
                <a:solidFill>
                  <a:schemeClr val="tx1"/>
                </a:solidFill>
                <a:latin typeface="-apple-system"/>
              </a:rPr>
              <a:t>Садова</a:t>
            </a:r>
            <a:r>
              <a:rPr lang="ru-RU" altLang="ru-RU" sz="2400" b="1" dirty="0">
                <a:solidFill>
                  <a:schemeClr val="tx1"/>
                </a:solidFill>
                <a:latin typeface="-apple-system"/>
              </a:rPr>
              <a:t> </a:t>
            </a:r>
          </a:p>
          <a:p>
            <a:pPr algn="ctr" eaLnBrk="1" hangingPunct="1">
              <a:lnSpc>
                <a:spcPct val="120000"/>
              </a:lnSpc>
            </a:pPr>
            <a:r>
              <a:rPr lang="ru-RU" altLang="ru-RU" sz="2400" b="1" dirty="0">
                <a:solidFill>
                  <a:schemeClr val="tx1"/>
                </a:solidFill>
                <a:latin typeface="-apple-system"/>
              </a:rPr>
              <a:t>Кристина</a:t>
            </a:r>
          </a:p>
          <a:p>
            <a:pPr algn="ctr" eaLnBrk="1" hangingPunct="1">
              <a:lnSpc>
                <a:spcPct val="120000"/>
              </a:lnSpc>
            </a:pPr>
            <a:r>
              <a:rPr lang="ru-RU" altLang="ru-RU" sz="2400" b="1" dirty="0">
                <a:solidFill>
                  <a:schemeClr val="tx1"/>
                </a:solidFill>
                <a:latin typeface="-apple-system"/>
              </a:rPr>
              <a:t>Владимировна</a:t>
            </a:r>
          </a:p>
          <a:p>
            <a:pPr algn="ctr" eaLnBrk="1" hangingPunct="1">
              <a:lnSpc>
                <a:spcPct val="120000"/>
              </a:lnSpc>
            </a:pPr>
            <a:r>
              <a:rPr lang="ru-RU" altLang="ru-RU" sz="2400" dirty="0">
                <a:solidFill>
                  <a:schemeClr val="tx1"/>
                </a:solidFill>
                <a:latin typeface="-apple-system"/>
              </a:rPr>
              <a:t>Руководитель проекта</a:t>
            </a:r>
          </a:p>
        </p:txBody>
      </p:sp>
      <p:pic>
        <p:nvPicPr>
          <p:cNvPr id="42" name="Picture 2" descr="C:\Users\User\Desktop\фото\01-06-2023_17-59-41\9617917B-62E5-4890-9D86-513BE35BC43A.png">
            <a:extLst>
              <a:ext uri="{FF2B5EF4-FFF2-40B4-BE49-F238E27FC236}">
                <a16:creationId xmlns:a16="http://schemas.microsoft.com/office/drawing/2014/main" id="{540016ED-CF10-48E5-AC1B-395C955BFA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0" t="18853" r="23808" b="32392"/>
          <a:stretch/>
        </p:blipFill>
        <p:spPr bwMode="auto">
          <a:xfrm>
            <a:off x="15424183" y="2835654"/>
            <a:ext cx="3225767" cy="4177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" descr="C:\Users\User\Desktop\фото\01-06-2023_17-58-39\D7EF4AA1-AE4F-4DC4-9A8C-2222D61E8727.png">
            <a:extLst>
              <a:ext uri="{FF2B5EF4-FFF2-40B4-BE49-F238E27FC236}">
                <a16:creationId xmlns:a16="http://schemas.microsoft.com/office/drawing/2014/main" id="{CB187920-2459-44A0-8D51-548800BC9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62" t="2887" r="7367" b="32945"/>
          <a:stretch>
            <a:fillRect/>
          </a:stretch>
        </p:blipFill>
        <p:spPr bwMode="auto">
          <a:xfrm>
            <a:off x="1221553" y="2835654"/>
            <a:ext cx="3236148" cy="4177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TextBox 20">
            <a:extLst>
              <a:ext uri="{FF2B5EF4-FFF2-40B4-BE49-F238E27FC236}">
                <a16:creationId xmlns:a16="http://schemas.microsoft.com/office/drawing/2014/main" id="{BCFF4804-28C1-44AE-ACD2-F6031B49C4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02658" y="7255734"/>
            <a:ext cx="4164774" cy="1824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ru-RU" altLang="ru-RU" sz="2400" b="1" dirty="0" err="1">
                <a:solidFill>
                  <a:schemeClr val="tx1"/>
                </a:solidFill>
                <a:latin typeface="-apple-system"/>
              </a:rPr>
              <a:t>Садова</a:t>
            </a:r>
            <a:r>
              <a:rPr lang="ru-RU" altLang="ru-RU" sz="2400" b="1" dirty="0">
                <a:solidFill>
                  <a:schemeClr val="tx1"/>
                </a:solidFill>
                <a:latin typeface="-apple-system"/>
              </a:rPr>
              <a:t> </a:t>
            </a:r>
          </a:p>
          <a:p>
            <a:pPr algn="ctr" eaLnBrk="1" hangingPunct="1">
              <a:lnSpc>
                <a:spcPct val="120000"/>
              </a:lnSpc>
            </a:pPr>
            <a:r>
              <a:rPr lang="ru-RU" altLang="ru-RU" sz="2400" b="1" dirty="0">
                <a:solidFill>
                  <a:schemeClr val="tx1"/>
                </a:solidFill>
                <a:latin typeface="-apple-system"/>
              </a:rPr>
              <a:t>Дарья</a:t>
            </a:r>
          </a:p>
          <a:p>
            <a:pPr algn="ctr" eaLnBrk="1" hangingPunct="1">
              <a:lnSpc>
                <a:spcPct val="120000"/>
              </a:lnSpc>
            </a:pPr>
            <a:r>
              <a:rPr lang="ru-RU" altLang="ru-RU" sz="2400" b="1" dirty="0">
                <a:solidFill>
                  <a:schemeClr val="tx1"/>
                </a:solidFill>
                <a:latin typeface="-apple-system"/>
              </a:rPr>
              <a:t>Владимировна</a:t>
            </a:r>
          </a:p>
          <a:p>
            <a:pPr algn="ctr" eaLnBrk="1" hangingPunct="1">
              <a:lnSpc>
                <a:spcPct val="120000"/>
              </a:lnSpc>
            </a:pPr>
            <a:r>
              <a:rPr lang="ru-RU" altLang="ru-RU" sz="2400" dirty="0">
                <a:solidFill>
                  <a:schemeClr val="tx1"/>
                </a:solidFill>
                <a:latin typeface="-apple-system"/>
              </a:rPr>
              <a:t>Дизайнер</a:t>
            </a:r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3BC60F96-5CC5-456C-9FB8-DB2BCDA038D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0" t="5118" r="34275" b="61312"/>
          <a:stretch/>
        </p:blipFill>
        <p:spPr>
          <a:xfrm>
            <a:off x="10618569" y="2835654"/>
            <a:ext cx="3225768" cy="4177410"/>
          </a:xfrm>
          <a:prstGeom prst="rect">
            <a:avLst/>
          </a:prstGeom>
        </p:spPr>
      </p:pic>
      <p:sp>
        <p:nvSpPr>
          <p:cNvPr id="48" name="TextBox 20">
            <a:extLst>
              <a:ext uri="{FF2B5EF4-FFF2-40B4-BE49-F238E27FC236}">
                <a16:creationId xmlns:a16="http://schemas.microsoft.com/office/drawing/2014/main" id="{52AF5C72-CC0E-4806-9937-326D43E15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6312" y="7255734"/>
            <a:ext cx="4164774" cy="1824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ru-RU" altLang="ru-RU" sz="2400" b="1" dirty="0" err="1">
                <a:solidFill>
                  <a:schemeClr val="tx1"/>
                </a:solidFill>
                <a:latin typeface="-apple-system"/>
              </a:rPr>
              <a:t>Резепин</a:t>
            </a:r>
            <a:endParaRPr lang="ru-RU" altLang="ru-RU" sz="2400" b="1" dirty="0">
              <a:solidFill>
                <a:schemeClr val="tx1"/>
              </a:solidFill>
              <a:latin typeface="-apple-system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ru-RU" altLang="ru-RU" sz="2400" b="1" dirty="0">
                <a:solidFill>
                  <a:schemeClr val="tx1"/>
                </a:solidFill>
                <a:latin typeface="-apple-system"/>
              </a:rPr>
              <a:t>Никита</a:t>
            </a:r>
          </a:p>
          <a:p>
            <a:pPr algn="ctr" eaLnBrk="1" hangingPunct="1">
              <a:lnSpc>
                <a:spcPct val="120000"/>
              </a:lnSpc>
            </a:pPr>
            <a:r>
              <a:rPr lang="ru-RU" altLang="ru-RU" sz="2400" b="1" dirty="0">
                <a:solidFill>
                  <a:schemeClr val="tx1"/>
                </a:solidFill>
                <a:latin typeface="-apple-system"/>
              </a:rPr>
              <a:t>Игоревич</a:t>
            </a:r>
          </a:p>
          <a:p>
            <a:pPr algn="ctr" eaLnBrk="1" hangingPunct="1">
              <a:lnSpc>
                <a:spcPct val="120000"/>
              </a:lnSpc>
            </a:pPr>
            <a:r>
              <a:rPr lang="ru-RU" altLang="ru-RU" sz="2400" dirty="0">
                <a:solidFill>
                  <a:schemeClr val="tx1"/>
                </a:solidFill>
                <a:latin typeface="-apple-system"/>
              </a:rPr>
              <a:t>Программист</a:t>
            </a: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3D104D6E-55C1-4626-A9BA-0E59D4E7914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03" t="11627" r="25938" b="51112"/>
          <a:stretch/>
        </p:blipFill>
        <p:spPr>
          <a:xfrm>
            <a:off x="5962188" y="2835654"/>
            <a:ext cx="3225768" cy="4177410"/>
          </a:xfrm>
          <a:prstGeom prst="rect">
            <a:avLst/>
          </a:prstGeom>
        </p:spPr>
      </p:pic>
      <p:sp>
        <p:nvSpPr>
          <p:cNvPr id="50" name="TextBox 20">
            <a:extLst>
              <a:ext uri="{FF2B5EF4-FFF2-40B4-BE49-F238E27FC236}">
                <a16:creationId xmlns:a16="http://schemas.microsoft.com/office/drawing/2014/main" id="{03562EE6-D5EF-46BC-BD30-43D291724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9485" y="7255734"/>
            <a:ext cx="4164774" cy="1824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ru-RU" altLang="ru-RU" sz="2400" b="1" dirty="0">
                <a:solidFill>
                  <a:schemeClr val="tx1"/>
                </a:solidFill>
                <a:latin typeface="-apple-system"/>
              </a:rPr>
              <a:t>Панов</a:t>
            </a:r>
          </a:p>
          <a:p>
            <a:pPr algn="ctr" eaLnBrk="1" hangingPunct="1">
              <a:lnSpc>
                <a:spcPct val="120000"/>
              </a:lnSpc>
            </a:pPr>
            <a:r>
              <a:rPr lang="ru-RU" altLang="ru-RU" sz="2400" b="1" dirty="0">
                <a:solidFill>
                  <a:schemeClr val="tx1"/>
                </a:solidFill>
                <a:latin typeface="-apple-system"/>
              </a:rPr>
              <a:t>Дмитрий</a:t>
            </a:r>
          </a:p>
          <a:p>
            <a:pPr algn="ctr" eaLnBrk="1" hangingPunct="1">
              <a:lnSpc>
                <a:spcPct val="120000"/>
              </a:lnSpc>
            </a:pPr>
            <a:r>
              <a:rPr lang="ru-RU" altLang="ru-RU" sz="2400" b="1" dirty="0">
                <a:solidFill>
                  <a:schemeClr val="tx1"/>
                </a:solidFill>
                <a:latin typeface="-apple-system"/>
              </a:rPr>
              <a:t>Алексеевич</a:t>
            </a:r>
          </a:p>
          <a:p>
            <a:pPr algn="ctr" eaLnBrk="1" hangingPunct="1">
              <a:lnSpc>
                <a:spcPct val="120000"/>
              </a:lnSpc>
            </a:pPr>
            <a:r>
              <a:rPr lang="ru-RU" altLang="ru-RU" sz="2400" dirty="0">
                <a:solidFill>
                  <a:schemeClr val="tx1"/>
                </a:solidFill>
                <a:latin typeface="-apple-system"/>
              </a:rPr>
              <a:t>Программист</a:t>
            </a:r>
          </a:p>
        </p:txBody>
      </p:sp>
    </p:spTree>
    <p:extLst>
      <p:ext uri="{BB962C8B-B14F-4D97-AF65-F5344CB8AC3E}">
        <p14:creationId xmlns:p14="http://schemas.microsoft.com/office/powerpoint/2010/main" val="4246997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084F4C3-4CC1-4D16-9C8B-4169CF651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6" y="857965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-apple-system"/>
              </a:rPr>
              <a:t>Планы развития</a:t>
            </a:r>
            <a:endParaRPr lang="ru-RU" dirty="0">
              <a:latin typeface="-apple-system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0AD7240-DF67-4989-9D7E-20ABEB87A8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0" y="3614377"/>
            <a:ext cx="8525041" cy="4615219"/>
          </a:xfrm>
        </p:spPr>
        <p:txBody>
          <a:bodyPr>
            <a:noAutofit/>
          </a:bodyPr>
          <a:lstStyle/>
          <a:p>
            <a:r>
              <a:rPr lang="ru-RU" sz="4800" dirty="0">
                <a:latin typeface="-apple-system"/>
              </a:rPr>
              <a:t>Отладка</a:t>
            </a:r>
          </a:p>
          <a:p>
            <a:endParaRPr lang="ru-RU" sz="4800" dirty="0">
              <a:latin typeface="-apple-system"/>
            </a:endParaRPr>
          </a:p>
          <a:p>
            <a:r>
              <a:rPr lang="ru-RU" sz="4800" dirty="0">
                <a:latin typeface="-apple-system"/>
              </a:rPr>
              <a:t>Тестирование</a:t>
            </a:r>
          </a:p>
          <a:p>
            <a:endParaRPr lang="ru-RU" sz="4800" dirty="0">
              <a:latin typeface="-apple-system"/>
            </a:endParaRPr>
          </a:p>
          <a:p>
            <a:r>
              <a:rPr lang="ru-RU" sz="4800" dirty="0">
                <a:latin typeface="-apple-system"/>
              </a:rPr>
              <a:t>Передача заказчику</a:t>
            </a:r>
          </a:p>
          <a:p>
            <a:endParaRPr lang="ru-RU" sz="4800" dirty="0">
              <a:latin typeface="-apple-system"/>
            </a:endParaRPr>
          </a:p>
          <a:p>
            <a:r>
              <a:rPr lang="ru-RU" sz="4800" dirty="0">
                <a:latin typeface="-apple-system"/>
              </a:rPr>
              <a:t>Внедрение на предприятие</a:t>
            </a:r>
          </a:p>
        </p:txBody>
      </p:sp>
      <p:pic>
        <p:nvPicPr>
          <p:cNvPr id="1028" name="Picture 4" descr="https://d1sjfc1jc23kt3.cloudfront.net/wp-content/uploads/sites/4/2016/05/17182228/shutterstock_595643366.jpg">
            <a:extLst>
              <a:ext uri="{FF2B5EF4-FFF2-40B4-BE49-F238E27FC236}">
                <a16:creationId xmlns:a16="http://schemas.microsoft.com/office/drawing/2014/main" id="{306DEAAF-22FC-4EE4-BF47-F2AA3CAC5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1042" y="3876029"/>
            <a:ext cx="7830750" cy="489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9D5D428-5BB3-4DD3-B760-A00A541BE455}"/>
              </a:ext>
            </a:extLst>
          </p:cNvPr>
          <p:cNvSpPr txBox="1"/>
          <p:nvPr/>
        </p:nvSpPr>
        <p:spPr>
          <a:xfrm>
            <a:off x="894586" y="1769054"/>
            <a:ext cx="9129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-apple-system"/>
                <a:cs typeface="Arial" panose="020B0604020202020204" pitchFamily="34" charset="0"/>
              </a:rPr>
              <a:t>Весенний семестр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C840E71-8AFD-FEE5-0AFB-3C5CF5E31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6" y="3381649"/>
            <a:ext cx="988759" cy="9887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FD39B2A-4CD2-683E-C1CD-2985A38A23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5" y="5163470"/>
            <a:ext cx="988759" cy="98875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D997CE-38FE-FBB0-6A84-DA3F65B80C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4" y="6945291"/>
            <a:ext cx="988759" cy="98875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50E2627-6E8F-C6BB-A885-3697FF0CC0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3" y="8707316"/>
            <a:ext cx="988759" cy="98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483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94B31EC-C302-4348-8692-CD60DE32B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254" y="2537440"/>
            <a:ext cx="9733828" cy="2185988"/>
          </a:xfrm>
        </p:spPr>
        <p:txBody>
          <a:bodyPr/>
          <a:lstStyle/>
          <a:p>
            <a:r>
              <a:rPr lang="ru-RU" dirty="0">
                <a:latin typeface="-apple-system"/>
              </a:rPr>
              <a:t>Контакты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18EAAD7C-D542-4906-BD90-513E36D47B42}"/>
              </a:ext>
            </a:extLst>
          </p:cNvPr>
          <p:cNvSpPr txBox="1">
            <a:spLocks/>
          </p:cNvSpPr>
          <p:nvPr/>
        </p:nvSpPr>
        <p:spPr>
          <a:xfrm>
            <a:off x="1034254" y="5948671"/>
            <a:ext cx="9733829" cy="27320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77099" indent="-377099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46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ru-RU" sz="2400" dirty="0">
                <a:latin typeface="-apple-system"/>
              </a:rPr>
              <a:t>Сайт </a:t>
            </a: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ru-RU" sz="2400" dirty="0">
                <a:latin typeface="-apple-system"/>
              </a:rPr>
              <a:t>Телефон</a:t>
            </a: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en-US" sz="2400" dirty="0">
                <a:latin typeface="-apple-system"/>
              </a:rPr>
              <a:t>email</a:t>
            </a:r>
            <a:endParaRPr lang="ru-RU" sz="2400" dirty="0">
              <a:latin typeface="-apple-system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9A3D249-D6C7-424E-B817-D0DA739B7D11}"/>
              </a:ext>
            </a:extLst>
          </p:cNvPr>
          <p:cNvSpPr/>
          <p:nvPr/>
        </p:nvSpPr>
        <p:spPr>
          <a:xfrm>
            <a:off x="3799887" y="5933458"/>
            <a:ext cx="13320698" cy="596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360"/>
              </a:lnSpc>
              <a:buClrTx/>
            </a:pPr>
            <a:r>
              <a:rPr lang="en-US" sz="2400" u="sng" dirty="0">
                <a:latin typeface="-apple-system"/>
              </a:rPr>
              <a:t>https://pt.2035.university/project/avtomatizirovannaa-informacionnaa-sistema-uceta-postupausego-syra</a:t>
            </a:r>
            <a:endParaRPr lang="ru-RU" sz="2400" u="sng" dirty="0">
              <a:latin typeface="-apple-system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F98B05A-7849-4594-8842-A0B20B275702}"/>
              </a:ext>
            </a:extLst>
          </p:cNvPr>
          <p:cNvSpPr/>
          <p:nvPr/>
        </p:nvSpPr>
        <p:spPr>
          <a:xfrm>
            <a:off x="3799887" y="6679276"/>
            <a:ext cx="2561920" cy="596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360"/>
              </a:lnSpc>
              <a:buClrTx/>
            </a:pPr>
            <a:r>
              <a:rPr lang="en-US" sz="2400" dirty="0">
                <a:latin typeface="-apple-system"/>
              </a:rPr>
              <a:t>+7 (</a:t>
            </a:r>
            <a:r>
              <a:rPr lang="ru-RU" sz="2400" dirty="0">
                <a:latin typeface="-apple-system"/>
              </a:rPr>
              <a:t>917) 824-00-24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C6D0352-5D42-450A-B1CE-102B33478E4C}"/>
              </a:ext>
            </a:extLst>
          </p:cNvPr>
          <p:cNvSpPr/>
          <p:nvPr/>
        </p:nvSpPr>
        <p:spPr>
          <a:xfrm>
            <a:off x="3799887" y="7446097"/>
            <a:ext cx="2833596" cy="596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360"/>
              </a:lnSpc>
              <a:buClrTx/>
            </a:pPr>
            <a:r>
              <a:rPr lang="en-US" sz="2400" dirty="0">
                <a:latin typeface="-apple-system"/>
              </a:rPr>
              <a:t>crazyyojj@gmail.com</a:t>
            </a:r>
            <a:endParaRPr lang="ru-RU" sz="24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7492078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510</Words>
  <Application>Microsoft Office PowerPoint</Application>
  <PresentationFormat>Произвольный</PresentationFormat>
  <Paragraphs>99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Times New Roman</vt:lpstr>
      <vt:lpstr>Wingdings</vt:lpstr>
      <vt:lpstr>-apple-system</vt:lpstr>
      <vt:lpstr>Arial</vt:lpstr>
      <vt:lpstr>Calibri</vt:lpstr>
      <vt:lpstr>Тема Office</vt:lpstr>
      <vt:lpstr>Автоматизированная информационная система учёта поступающего сырья</vt:lpstr>
      <vt:lpstr>Актуальность</vt:lpstr>
      <vt:lpstr>Проблема</vt:lpstr>
      <vt:lpstr>Решение</vt:lpstr>
      <vt:lpstr>Решение</vt:lpstr>
      <vt:lpstr>Рынок</vt:lpstr>
      <vt:lpstr>Рынок</vt:lpstr>
      <vt:lpstr>Рынок</vt:lpstr>
      <vt:lpstr>Рынок</vt:lpstr>
      <vt:lpstr>Бизнес - модель</vt:lpstr>
      <vt:lpstr>Текущие результаты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a413</cp:lastModifiedBy>
  <cp:revision>78</cp:revision>
  <dcterms:created xsi:type="dcterms:W3CDTF">2023-10-12T08:46:59Z</dcterms:created>
  <dcterms:modified xsi:type="dcterms:W3CDTF">2023-11-24T06:06:18Z</dcterms:modified>
</cp:coreProperties>
</file>