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handoutMasterIdLst>
    <p:handoutMasterId r:id="rId27"/>
  </p:handoutMasterIdLst>
  <p:sldIdLst>
    <p:sldId id="256" r:id="rId3"/>
    <p:sldId id="351" r:id="rId4"/>
    <p:sldId id="354" r:id="rId6"/>
    <p:sldId id="346" r:id="rId7"/>
    <p:sldId id="261" r:id="rId8"/>
    <p:sldId id="257" r:id="rId9"/>
    <p:sldId id="258" r:id="rId10"/>
    <p:sldId id="259" r:id="rId11"/>
    <p:sldId id="260" r:id="rId12"/>
    <p:sldId id="356" r:id="rId13"/>
    <p:sldId id="357" r:id="rId14"/>
    <p:sldId id="358" r:id="rId15"/>
    <p:sldId id="352" r:id="rId16"/>
    <p:sldId id="364" r:id="rId17"/>
    <p:sldId id="347" r:id="rId18"/>
    <p:sldId id="348" r:id="rId19"/>
    <p:sldId id="349" r:id="rId20"/>
    <p:sldId id="359" r:id="rId21"/>
    <p:sldId id="360" r:id="rId22"/>
    <p:sldId id="361" r:id="rId23"/>
    <p:sldId id="362" r:id="rId24"/>
    <p:sldId id="350" r:id="rId25"/>
    <p:sldId id="363" r:id="rId26"/>
  </p:sldIdLst>
  <p:sldSz cx="9144000" cy="5143500" type="screen16x9"/>
  <p:notesSz cx="6797675" cy="992632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46AF"/>
    <a:srgbClr val="171717"/>
    <a:srgbClr val="232323"/>
    <a:srgbClr val="734DDD"/>
    <a:srgbClr val="C992FC"/>
    <a:srgbClr val="9DC3E6"/>
    <a:srgbClr val="42D2E1"/>
    <a:srgbClr val="E9EDF4"/>
    <a:srgbClr val="7C6FC1"/>
    <a:srgbClr val="556B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3" autoAdjust="0"/>
    <p:restoredTop sz="96461" autoAdjust="0"/>
  </p:normalViewPr>
  <p:slideViewPr>
    <p:cSldViewPr>
      <p:cViewPr varScale="1">
        <p:scale>
          <a:sx n="121" d="100"/>
          <a:sy n="121" d="100"/>
        </p:scale>
        <p:origin x="667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86FD6F-3E4A-42CB-B134-693DFDD50027}" type="datetimeFigureOut">
              <a:rPr lang="ru-RU" smtClean="0"/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73556-C8FB-4BA4-BD62-1719C33EA342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DFB30-C11D-456D-BF0F-44D44C21805D}" type="datetimeFigureOut">
              <a:rPr lang="ru-RU" smtClean="0"/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408C1C-C182-422C-9456-47D62BCDE2D1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E4631-2F4A-4E84-A609-EFA769FC7D4D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37522-AF43-458B-93E7-76B47CF03857}" type="datetime1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EB736-7ECD-464E-97ED-00EA71B8FC10}" type="datetime1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C93E6-7E23-4CA3-91B5-7013C82EFE71}" type="datetime1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12943-713C-4C14-83B9-DB8982E70215}" type="datetime1">
              <a:rPr lang="ru-RU" smtClean="0"/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51E93-758C-42EF-99A5-9A3308DD54DA}" type="datetime1">
              <a:rPr lang="ru-RU" smtClean="0"/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C65D5-7BCF-450D-94E0-505F453BFF9D}" type="datetime1">
              <a:rPr lang="ru-RU" smtClean="0"/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97472-AC7C-4DD1-B814-CF801FADA11F}" type="datetime1">
              <a:rPr lang="ru-RU" smtClean="0"/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B08CD-2183-4B38-9388-1FD9EFDC8175}" type="datetime1">
              <a:rPr lang="ru-RU" smtClean="0"/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C05AA-E0A2-405F-8EBA-8DB076BD4BE1}" type="datetime1">
              <a:rPr lang="ru-RU" smtClean="0"/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9A46B-6F29-4AE5-9785-2260C3435E53}" type="datetime1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3947A-6CA2-4528-84C0-9BD94B06F0DF}" type="datetime1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E9DBA-331F-4661-9D1D-9C0E3FBF1E54}" type="datetime1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8519" y="-92546"/>
            <a:ext cx="9361040" cy="5400600"/>
          </a:xfrm>
          <a:prstGeom prst="rect">
            <a:avLst/>
          </a:prstGeom>
          <a:solidFill>
            <a:srgbClr val="171717"/>
          </a:solidFill>
          <a:ln>
            <a:solidFill>
              <a:srgbClr val="1717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989564"/>
            <a:ext cx="6858000" cy="1241822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АКВАКЛИН</a:t>
            </a:r>
            <a:endParaRPr lang="ru-RU" dirty="0"/>
          </a:p>
          <a:p>
            <a:r>
              <a:rPr lang="ru-RU" dirty="0"/>
              <a:t>Современные решения для очистки водоёмов</a:t>
            </a:r>
            <a:endParaRPr lang="ru-RU" dirty="0"/>
          </a:p>
        </p:txBody>
      </p:sp>
      <p:pic>
        <p:nvPicPr>
          <p:cNvPr id="5" name="Рисунок 4" descr="Изображение выглядит как Графика, Шрифт, графический дизайн, логотип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346" y="1254497"/>
            <a:ext cx="5893308" cy="11874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1">
            <a:alphaModFix am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034" y="3560175"/>
            <a:ext cx="1297066" cy="1297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: скругленные углы 17"/>
          <p:cNvSpPr/>
          <p:nvPr/>
        </p:nvSpPr>
        <p:spPr>
          <a:xfrm>
            <a:off x="320044" y="3651869"/>
            <a:ext cx="5044043" cy="1297067"/>
          </a:xfrm>
          <a:prstGeom prst="roundRect">
            <a:avLst/>
          </a:prstGeom>
          <a:solidFill>
            <a:srgbClr val="734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757" y="345968"/>
            <a:ext cx="2346226" cy="4788000"/>
          </a:xfrm>
          <a:prstGeom prst="rect">
            <a:avLst/>
          </a:prstGeom>
        </p:spPr>
      </p:pic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206" y="5572"/>
            <a:ext cx="1196760" cy="6807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ПРОБЛЕМАТИКА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489019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707654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7278"/>
            <a:ext cx="3816424" cy="64435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04630" y="987574"/>
            <a:ext cx="2825774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Загрязнение водоемов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07504" y="1511872"/>
            <a:ext cx="6684424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Современные водоемы, включая реки, озера и прибрежные зоны, сталкиваются с нарастающей проблемой загрязнения, вызванного активной деятельностью человека. Последствия данной проблемы имеют негативный эффект на окружающую среду: пластиковые отходы, химические загрязнители, нефтепродукты и органические вещества наносят серьезный ущерб экосистемам, угрожают биоразнообразию, здоровью человека и устойчивому использованию водных ресурсов. Традиционные методы очистки водоемов, такие как ручной сбор мусора или использование специализированных судов, имеют ряд ограничений:</a:t>
            </a:r>
            <a:endParaRPr kumimoji="0" lang="en-US" altLang="ru-RU" sz="1400" b="0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573464" y="3403120"/>
            <a:ext cx="4537202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Высокая стоимость и трудоемкость 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Ограниченная доступность 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Низкая автономность и масштабируемость 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Экологические риски 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Недостаточная точность и скорость реагирования</a:t>
            </a: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093" y="360492"/>
            <a:ext cx="2346226" cy="4788000"/>
          </a:xfrm>
          <a:prstGeom prst="rect">
            <a:avLst/>
          </a:prstGeom>
        </p:spPr>
      </p:pic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ПРОБЛЕМАТИКА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489019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7278"/>
            <a:ext cx="3816424" cy="64435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0047" y="987574"/>
            <a:ext cx="3294941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могут быть исходы?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56931" y="1631926"/>
            <a:ext cx="6228692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Отсутствие решения данной проблемы приведут к следующим исходам: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Экологические потери: гибель экосистем.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Экономический ущерб: падение доходов от рыболовства и туризма, также негативное влияние на сельское хозяйство.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Здоровье население: рост заболеваний из-за токсичных вещей в воде, загрязнения почвы.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Социальный ущерб: в перспективе конфликты за водные ресурсы, миграция. 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86843" y="3451816"/>
            <a:ext cx="6551712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Вследствие экологической катастрофы в Керченском проливе 24 декабря 2024 года задача сохранения чистоты водных ресурсов стала для Российской Федерации приоритетом первостепенной значимости. Необходимо совершенствование систем очистки и повышение оперативности реагирования на новые источники загрязнения.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093" y="360492"/>
            <a:ext cx="2346226" cy="4788000"/>
          </a:xfrm>
          <a:prstGeom prst="rect">
            <a:avLst/>
          </a:prstGeom>
        </p:spPr>
      </p:pic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ПРЕДЛАГАЕМОЕ РЕШЕНИЕ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489019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47" y="728802"/>
            <a:ext cx="6635871" cy="81709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-187899" y="852484"/>
            <a:ext cx="7177891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Единая сеть беспилотного программно-аппаратного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комплекса по очистке водоемов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8942" y="1404743"/>
            <a:ext cx="6444208" cy="381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Единая сеть беспилотного программно-аппаратного комплекса, способствующая незамедлительному реагированию на появление загрязнений на поверхности водоемов и их последующему устранению. </a:t>
            </a:r>
            <a:endParaRPr kumimoji="0" lang="ru-RU" altLang="ru-RU" sz="1400" b="1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0" lang="ru-RU" altLang="ru-RU" sz="1400" b="1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Беспилотный программно-аппаратный комплекс состоит: 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1) из самолета-разведчика, который контролирует ситуацию с суши и над водой (при условии работы на расстоянии от прибрежной зоны). Оснащен программой распознавания типов загрязнения, спектрометром, кислотно-щелочным анализатором.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altLang="ru-RU" sz="1400" dirty="0">
                <a:solidFill>
                  <a:srgbClr val="3846AF"/>
                </a:solidFill>
                <a:latin typeface="Arial" panose="020B0604020202020204" pitchFamily="34" charset="0"/>
              </a:rPr>
              <a:t>2)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грузовой самолет-доставщик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биосорбента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 (при случае загрязнения воды нефтепродуктами), адсорбента (при химическом загрязнении)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3) экранопланы-сборщики. оснащены всасывающими системами для сбора отходов. 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-108519" y="-92546"/>
            <a:ext cx="9361040" cy="5400600"/>
          </a:xfrm>
          <a:prstGeom prst="rect">
            <a:avLst/>
          </a:prstGeom>
          <a:solidFill>
            <a:srgbClr val="171717"/>
          </a:solidFill>
          <a:ln>
            <a:solidFill>
              <a:srgbClr val="1717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Объект 4" descr="Изображение выглядит как авиация, самолет, реактивный самолет&#10;&#10;Содержимое, созданное искусственным интеллектом, может быть неверным.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44" y="411543"/>
            <a:ext cx="2329391" cy="1310283"/>
          </a:xfrm>
        </p:spPr>
      </p:pic>
      <p:pic>
        <p:nvPicPr>
          <p:cNvPr id="5" name="Объект 4" descr="Изображение выглядит как самолет, транспорт, Путешествие по воздуху, авиация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43" y="2637033"/>
            <a:ext cx="2329394" cy="1310284"/>
          </a:xfrm>
          <a:prstGeom prst="rect">
            <a:avLst/>
          </a:prstGeom>
        </p:spPr>
      </p:pic>
      <p:pic>
        <p:nvPicPr>
          <p:cNvPr id="6" name="Объект 4" descr="Изображение выглядит как самолет, транспортное средство, авиация, Путешествие по воздуху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837" y="411543"/>
            <a:ext cx="2329394" cy="1310284"/>
          </a:xfrm>
          <a:prstGeom prst="rect">
            <a:avLst/>
          </a:prstGeom>
        </p:spPr>
      </p:pic>
      <p:pic>
        <p:nvPicPr>
          <p:cNvPr id="7" name="Объект 4" descr="Изображение выглядит как самолет, авиация, Путешествие по воздуху, Аэрокосмическая техника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837" y="2637033"/>
            <a:ext cx="2329394" cy="13102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86870" y="1787109"/>
            <a:ext cx="3385164" cy="3000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Дрон-разведки и наблюдения</a:t>
            </a:r>
            <a:endParaRPr lang="ru-RU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: скругленные углы 8"/>
          <p:cNvSpPr/>
          <p:nvPr/>
        </p:nvSpPr>
        <p:spPr>
          <a:xfrm>
            <a:off x="369929" y="1756116"/>
            <a:ext cx="2448306" cy="34929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0" name="TextBox 9"/>
          <p:cNvSpPr txBox="1"/>
          <p:nvPr/>
        </p:nvSpPr>
        <p:spPr>
          <a:xfrm>
            <a:off x="4164756" y="1787109"/>
            <a:ext cx="3385164" cy="3000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Лёгкий экраноплан-сборщик</a:t>
            </a:r>
            <a:endParaRPr lang="ru-RU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: скругленные углы 10"/>
          <p:cNvSpPr/>
          <p:nvPr/>
        </p:nvSpPr>
        <p:spPr>
          <a:xfrm>
            <a:off x="4621554" y="1756116"/>
            <a:ext cx="2448306" cy="34929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" name="TextBox 11"/>
          <p:cNvSpPr txBox="1"/>
          <p:nvPr/>
        </p:nvSpPr>
        <p:spPr>
          <a:xfrm>
            <a:off x="4164756" y="3978310"/>
            <a:ext cx="3385164" cy="3000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Тяжёлый экраноплан-сборщик</a:t>
            </a:r>
            <a:endParaRPr lang="ru-RU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: скругленные углы 12"/>
          <p:cNvSpPr/>
          <p:nvPr/>
        </p:nvSpPr>
        <p:spPr>
          <a:xfrm>
            <a:off x="4559094" y="3947317"/>
            <a:ext cx="2573226" cy="34929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" name="TextBox 13"/>
          <p:cNvSpPr txBox="1"/>
          <p:nvPr/>
        </p:nvSpPr>
        <p:spPr>
          <a:xfrm>
            <a:off x="-74963" y="3978310"/>
            <a:ext cx="3385164" cy="3000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Грузовой самолёт-доставщик</a:t>
            </a:r>
            <a:endParaRPr lang="ru-RU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: скругленные углы 14"/>
          <p:cNvSpPr/>
          <p:nvPr/>
        </p:nvSpPr>
        <p:spPr>
          <a:xfrm>
            <a:off x="381835" y="3947317"/>
            <a:ext cx="2448306" cy="34929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" name="TextBox 1"/>
          <p:cNvSpPr txBox="1"/>
          <p:nvPr/>
        </p:nvSpPr>
        <p:spPr>
          <a:xfrm>
            <a:off x="2818235" y="703361"/>
            <a:ext cx="1474470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Макс. скорость</a:t>
            </a: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км</a:t>
            </a: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endParaRPr lang="ru-RU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: скругленные углы 2"/>
          <p:cNvSpPr/>
          <p:nvPr/>
        </p:nvSpPr>
        <p:spPr>
          <a:xfrm>
            <a:off x="2818235" y="601598"/>
            <a:ext cx="1474470" cy="106074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6" name="TextBox 15"/>
          <p:cNvSpPr txBox="1"/>
          <p:nvPr/>
        </p:nvSpPr>
        <p:spPr>
          <a:xfrm>
            <a:off x="2818235" y="1118530"/>
            <a:ext cx="1474470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Дальность </a:t>
            </a: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endParaRPr lang="ru-RU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650 км</a:t>
            </a:r>
            <a:endParaRPr lang="ru-RU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38808" y="2863569"/>
            <a:ext cx="1642514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Макс. скорость</a:t>
            </a:r>
            <a:r>
              <a:rPr lang="en-US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lang="en-US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км</a:t>
            </a:r>
            <a:r>
              <a:rPr lang="en-US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Дальность –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 км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Грузоподъёмность – до 200 кг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: скругленные углы 17"/>
          <p:cNvSpPr/>
          <p:nvPr/>
        </p:nvSpPr>
        <p:spPr>
          <a:xfrm>
            <a:off x="2838808" y="2761805"/>
            <a:ext cx="1642513" cy="153480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3" name="TextBox 22"/>
          <p:cNvSpPr txBox="1"/>
          <p:nvPr/>
        </p:nvSpPr>
        <p:spPr>
          <a:xfrm>
            <a:off x="7300364" y="423775"/>
            <a:ext cx="1642514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Макс. скорость</a:t>
            </a:r>
            <a:r>
              <a:rPr lang="en-US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км</a:t>
            </a:r>
            <a:r>
              <a:rPr lang="en-US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Дальность –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 км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Грузоподъёмность – до 150 кг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: скругленные углы 23"/>
          <p:cNvSpPr/>
          <p:nvPr/>
        </p:nvSpPr>
        <p:spPr>
          <a:xfrm>
            <a:off x="7300364" y="322012"/>
            <a:ext cx="1642513" cy="153480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5" name="TextBox 24"/>
          <p:cNvSpPr txBox="1"/>
          <p:nvPr/>
        </p:nvSpPr>
        <p:spPr>
          <a:xfrm>
            <a:off x="7210093" y="2863569"/>
            <a:ext cx="1642514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Макс. скорость</a:t>
            </a:r>
            <a:r>
              <a:rPr lang="en-US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км</a:t>
            </a:r>
            <a:r>
              <a:rPr lang="en-US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Дальность –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 км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Грузоподъёмность – до 300 кг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: скругленные углы 25"/>
          <p:cNvSpPr/>
          <p:nvPr/>
        </p:nvSpPr>
        <p:spPr>
          <a:xfrm>
            <a:off x="7210092" y="2761805"/>
            <a:ext cx="1642513" cy="153480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8520" y="-90450"/>
            <a:ext cx="9361040" cy="5400600"/>
          </a:xfrm>
          <a:prstGeom prst="rect">
            <a:avLst/>
          </a:prstGeom>
          <a:solidFill>
            <a:srgbClr val="171717"/>
          </a:solidFill>
          <a:ln>
            <a:solidFill>
              <a:srgbClr val="1717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Объект 4" descr="Изображение выглядит как авиация, самолет, реактивный самолет&#10;&#10;Содержимое, созданное искусственным интеллектом, может быть неверным.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109" y="939998"/>
            <a:ext cx="5801783" cy="3263504"/>
          </a:xfrm>
          <a:ln>
            <a:noFill/>
          </a:ln>
        </p:spPr>
      </p:pic>
      <p:sp>
        <p:nvSpPr>
          <p:cNvPr id="6" name="Круг: прозрачная заливка 5"/>
          <p:cNvSpPr/>
          <p:nvPr/>
        </p:nvSpPr>
        <p:spPr>
          <a:xfrm>
            <a:off x="3869055" y="1977390"/>
            <a:ext cx="165735" cy="165735"/>
          </a:xfrm>
          <a:prstGeom prst="donut">
            <a:avLst>
              <a:gd name="adj" fmla="val 3034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924300" y="2032635"/>
            <a:ext cx="55245" cy="552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8" name="Круг: прозрачная заливка 7"/>
          <p:cNvSpPr/>
          <p:nvPr/>
        </p:nvSpPr>
        <p:spPr>
          <a:xfrm>
            <a:off x="5065395" y="3114675"/>
            <a:ext cx="165735" cy="165735"/>
          </a:xfrm>
          <a:prstGeom prst="donut">
            <a:avLst>
              <a:gd name="adj" fmla="val 3034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120640" y="3169920"/>
            <a:ext cx="55245" cy="552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10" name="Круг: прозрачная заливка 9"/>
          <p:cNvSpPr/>
          <p:nvPr/>
        </p:nvSpPr>
        <p:spPr>
          <a:xfrm>
            <a:off x="2205990" y="2308860"/>
            <a:ext cx="165735" cy="165735"/>
          </a:xfrm>
          <a:prstGeom prst="donut">
            <a:avLst>
              <a:gd name="adj" fmla="val 3034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261235" y="2364105"/>
            <a:ext cx="55245" cy="552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12" name="Круг: прозрачная заливка 11"/>
          <p:cNvSpPr/>
          <p:nvPr/>
        </p:nvSpPr>
        <p:spPr>
          <a:xfrm>
            <a:off x="4954905" y="2554605"/>
            <a:ext cx="165735" cy="165735"/>
          </a:xfrm>
          <a:prstGeom prst="donut">
            <a:avLst>
              <a:gd name="adj" fmla="val 3034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010150" y="2609850"/>
            <a:ext cx="55245" cy="552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98671" y="2619889"/>
            <a:ext cx="2651760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</a:rPr>
              <a:t>Камера позволяет мониторить обстановку в реальном времени</a:t>
            </a:r>
            <a:endParaRPr lang="ru-RU" sz="1350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: скругленные углы 15"/>
          <p:cNvSpPr/>
          <p:nvPr/>
        </p:nvSpPr>
        <p:spPr>
          <a:xfrm>
            <a:off x="6326505" y="2554605"/>
            <a:ext cx="2596092" cy="61531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cxnSp>
        <p:nvCxnSpPr>
          <p:cNvPr id="18" name="Прямая соединительная линия 17"/>
          <p:cNvCxnSpPr>
            <a:stCxn id="12" idx="6"/>
            <a:endCxn id="16" idx="1"/>
          </p:cNvCxnSpPr>
          <p:nvPr/>
        </p:nvCxnSpPr>
        <p:spPr>
          <a:xfrm>
            <a:off x="5120640" y="2637473"/>
            <a:ext cx="1205865" cy="2247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702579" y="4115016"/>
            <a:ext cx="2568258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</a:rPr>
              <a:t>Продвинутая аэродинамика увеличивает время полёта</a:t>
            </a:r>
            <a:endParaRPr lang="ru-RU" sz="1350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: скругленные углы 21"/>
          <p:cNvSpPr/>
          <p:nvPr/>
        </p:nvSpPr>
        <p:spPr>
          <a:xfrm>
            <a:off x="3702579" y="4049732"/>
            <a:ext cx="2596092" cy="61531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cxnSp>
        <p:nvCxnSpPr>
          <p:cNvPr id="23" name="Прямая соединительная линия 22"/>
          <p:cNvCxnSpPr>
            <a:stCxn id="8" idx="4"/>
            <a:endCxn id="22" idx="0"/>
          </p:cNvCxnSpPr>
          <p:nvPr/>
        </p:nvCxnSpPr>
        <p:spPr>
          <a:xfrm flipH="1">
            <a:off x="5000625" y="3280411"/>
            <a:ext cx="147638" cy="7693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530447" y="781097"/>
            <a:ext cx="2963708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Съёмное радарное устройство для поиска сигнальных маяков</a:t>
            </a:r>
            <a:endParaRPr lang="ru-RU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: скругленные углы 28"/>
          <p:cNvSpPr/>
          <p:nvPr/>
        </p:nvSpPr>
        <p:spPr>
          <a:xfrm>
            <a:off x="4572000" y="738896"/>
            <a:ext cx="2900891" cy="61531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cxnSp>
        <p:nvCxnSpPr>
          <p:cNvPr id="30" name="Прямая соединительная линия 29"/>
          <p:cNvCxnSpPr>
            <a:stCxn id="29" idx="2"/>
            <a:endCxn id="6" idx="7"/>
          </p:cNvCxnSpPr>
          <p:nvPr/>
        </p:nvCxnSpPr>
        <p:spPr>
          <a:xfrm flipH="1">
            <a:off x="4010519" y="1354211"/>
            <a:ext cx="2011927" cy="6474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16211" y="3304545"/>
            <a:ext cx="3385164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</a:rPr>
              <a:t>Электрическая или бензиновая силовая установка</a:t>
            </a:r>
            <a:endParaRPr lang="ru-RU" sz="1350" dirty="0">
              <a:solidFill>
                <a:schemeClr val="bg1"/>
              </a:solidFill>
            </a:endParaRPr>
          </a:p>
        </p:txBody>
      </p:sp>
      <p:sp>
        <p:nvSpPr>
          <p:cNvPr id="35" name="Прямоугольник: скругленные углы 34"/>
          <p:cNvSpPr/>
          <p:nvPr/>
        </p:nvSpPr>
        <p:spPr>
          <a:xfrm>
            <a:off x="643643" y="3280410"/>
            <a:ext cx="3302868" cy="563047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cxnSp>
        <p:nvCxnSpPr>
          <p:cNvPr id="36" name="Прямая соединительная линия 35"/>
          <p:cNvCxnSpPr>
            <a:stCxn id="10" idx="4"/>
            <a:endCxn id="35" idx="0"/>
          </p:cNvCxnSpPr>
          <p:nvPr/>
        </p:nvCxnSpPr>
        <p:spPr>
          <a:xfrm>
            <a:off x="2288858" y="2474595"/>
            <a:ext cx="6219" cy="80581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: скругленные углы 40"/>
          <p:cNvSpPr/>
          <p:nvPr/>
        </p:nvSpPr>
        <p:spPr>
          <a:xfrm>
            <a:off x="94530" y="156187"/>
            <a:ext cx="4232868" cy="728567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435" y="164359"/>
            <a:ext cx="4392487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Лёгкий и быстрый, способен мониторить обстановку на воде, искать сигналы маяков</a:t>
            </a:r>
            <a:r>
              <a:rPr lang="en-US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транспондеров терпящих бедствие кораблей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8519" y="-92546"/>
            <a:ext cx="9361040" cy="5400600"/>
          </a:xfrm>
          <a:prstGeom prst="rect">
            <a:avLst/>
          </a:prstGeom>
          <a:solidFill>
            <a:srgbClr val="171717"/>
          </a:solidFill>
          <a:ln>
            <a:solidFill>
              <a:srgbClr val="1717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Объект 4" descr="Изображение выглядит как самолет, транспорт, Путешествие по воздуху, авиация&#10;&#10;Содержимое, созданное искусственным интеллектом, может быть неверным.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109" y="939998"/>
            <a:ext cx="5801783" cy="3263504"/>
          </a:xfrm>
          <a:noFill/>
          <a:ln>
            <a:noFill/>
          </a:ln>
        </p:spPr>
      </p:pic>
      <p:sp>
        <p:nvSpPr>
          <p:cNvPr id="6" name="Круг: прозрачная заливка 5"/>
          <p:cNvSpPr/>
          <p:nvPr/>
        </p:nvSpPr>
        <p:spPr>
          <a:xfrm>
            <a:off x="3383280" y="2788920"/>
            <a:ext cx="165735" cy="165735"/>
          </a:xfrm>
          <a:prstGeom prst="donut">
            <a:avLst>
              <a:gd name="adj" fmla="val 3034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438525" y="2844165"/>
            <a:ext cx="55245" cy="552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8" name="Круг: прозрачная заливка 7"/>
          <p:cNvSpPr/>
          <p:nvPr/>
        </p:nvSpPr>
        <p:spPr>
          <a:xfrm>
            <a:off x="4516755" y="2406015"/>
            <a:ext cx="165735" cy="165735"/>
          </a:xfrm>
          <a:prstGeom prst="donut">
            <a:avLst>
              <a:gd name="adj" fmla="val 3034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572000" y="2461260"/>
            <a:ext cx="55245" cy="552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10" name="Круг: прозрачная заливка 9"/>
          <p:cNvSpPr/>
          <p:nvPr/>
        </p:nvSpPr>
        <p:spPr>
          <a:xfrm>
            <a:off x="5720715" y="2461260"/>
            <a:ext cx="165735" cy="165735"/>
          </a:xfrm>
          <a:prstGeom prst="donut">
            <a:avLst>
              <a:gd name="adj" fmla="val 3034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775960" y="2516505"/>
            <a:ext cx="55245" cy="552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12" name="Круг: прозрачная заливка 11"/>
          <p:cNvSpPr/>
          <p:nvPr/>
        </p:nvSpPr>
        <p:spPr>
          <a:xfrm>
            <a:off x="5512119" y="2678430"/>
            <a:ext cx="165735" cy="165735"/>
          </a:xfrm>
          <a:prstGeom prst="donut">
            <a:avLst>
              <a:gd name="adj" fmla="val 3034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567364" y="2733675"/>
            <a:ext cx="55245" cy="552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69482" y="492475"/>
            <a:ext cx="2699364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Электрическая или бензиновая силовая установка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: скругленные углы 14"/>
          <p:cNvSpPr/>
          <p:nvPr/>
        </p:nvSpPr>
        <p:spPr>
          <a:xfrm>
            <a:off x="4096914" y="427192"/>
            <a:ext cx="2644500" cy="61531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cxnSp>
        <p:nvCxnSpPr>
          <p:cNvPr id="16" name="Прямая соединительная линия 15"/>
          <p:cNvCxnSpPr>
            <a:stCxn id="15" idx="2"/>
            <a:endCxn id="8" idx="0"/>
          </p:cNvCxnSpPr>
          <p:nvPr/>
        </p:nvCxnSpPr>
        <p:spPr>
          <a:xfrm flipH="1">
            <a:off x="4599622" y="1042507"/>
            <a:ext cx="819542" cy="13635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433206" y="2112432"/>
            <a:ext cx="2699364" cy="7155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</a:rPr>
              <a:t>Сопла для распыления абсорбирующих, химически или биологически активных веществ</a:t>
            </a:r>
            <a:endParaRPr lang="ru-RU" sz="1350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: скругленные углы 20"/>
          <p:cNvSpPr/>
          <p:nvPr/>
        </p:nvSpPr>
        <p:spPr>
          <a:xfrm>
            <a:off x="6460638" y="2156877"/>
            <a:ext cx="2644500" cy="61531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cxnSp>
        <p:nvCxnSpPr>
          <p:cNvPr id="22" name="Прямая соединительная линия 21"/>
          <p:cNvCxnSpPr>
            <a:stCxn id="21" idx="1"/>
            <a:endCxn id="10" idx="6"/>
          </p:cNvCxnSpPr>
          <p:nvPr/>
        </p:nvCxnSpPr>
        <p:spPr>
          <a:xfrm flipH="1">
            <a:off x="5886450" y="2464535"/>
            <a:ext cx="574188" cy="7959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: скругленные углы 27"/>
          <p:cNvSpPr/>
          <p:nvPr/>
        </p:nvSpPr>
        <p:spPr>
          <a:xfrm>
            <a:off x="4422479" y="3753203"/>
            <a:ext cx="2644500" cy="61531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cxnSp>
        <p:nvCxnSpPr>
          <p:cNvPr id="29" name="Прямая соединительная линия 28"/>
          <p:cNvCxnSpPr>
            <a:stCxn id="12" idx="4"/>
            <a:endCxn id="28" idx="0"/>
          </p:cNvCxnSpPr>
          <p:nvPr/>
        </p:nvCxnSpPr>
        <p:spPr>
          <a:xfrm>
            <a:off x="5594987" y="2844165"/>
            <a:ext cx="149742" cy="9090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221094" y="3887023"/>
            <a:ext cx="2699364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Фюзеляж с возможностью посадки на воду</a:t>
            </a:r>
            <a:endParaRPr lang="ru-RU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ик: скругленные углы 32"/>
          <p:cNvSpPr/>
          <p:nvPr/>
        </p:nvSpPr>
        <p:spPr>
          <a:xfrm>
            <a:off x="1248526" y="3821740"/>
            <a:ext cx="2644500" cy="61531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cxnSp>
        <p:nvCxnSpPr>
          <p:cNvPr id="34" name="Прямая соединительная линия 33"/>
          <p:cNvCxnSpPr>
            <a:stCxn id="6" idx="3"/>
            <a:endCxn id="33" idx="0"/>
          </p:cNvCxnSpPr>
          <p:nvPr/>
        </p:nvCxnSpPr>
        <p:spPr>
          <a:xfrm flipH="1">
            <a:off x="2570776" y="2930384"/>
            <a:ext cx="836776" cy="89135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395047" y="3808448"/>
            <a:ext cx="2699364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Крыло способно нести большую полезную нагрузку</a:t>
            </a:r>
            <a:endParaRPr lang="ru-RU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80655" y="234985"/>
            <a:ext cx="3022031" cy="6924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Тяжёлый беспилотник для доставки и распыления очищающих веществ различных типов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: скругленные углы 39"/>
          <p:cNvSpPr/>
          <p:nvPr/>
        </p:nvSpPr>
        <p:spPr>
          <a:xfrm>
            <a:off x="180655" y="184983"/>
            <a:ext cx="3022031" cy="792241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8519" y="-92546"/>
            <a:ext cx="9361040" cy="5400600"/>
          </a:xfrm>
          <a:prstGeom prst="rect">
            <a:avLst/>
          </a:prstGeom>
          <a:solidFill>
            <a:srgbClr val="171717"/>
          </a:solidFill>
          <a:ln>
            <a:solidFill>
              <a:srgbClr val="1717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Объект 4" descr="Изображение выглядит как самолет, транспортное средство, авиация, Путешествие по воздуху&#10;&#10;Содержимое, созданное искусственным интеллектом, может быть неверным.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109" y="992029"/>
            <a:ext cx="5801783" cy="3263504"/>
          </a:xfrm>
        </p:spPr>
      </p:pic>
      <p:sp>
        <p:nvSpPr>
          <p:cNvPr id="6" name="Круг: прозрачная заливка 5"/>
          <p:cNvSpPr/>
          <p:nvPr/>
        </p:nvSpPr>
        <p:spPr>
          <a:xfrm>
            <a:off x="3377565" y="2783205"/>
            <a:ext cx="165735" cy="165735"/>
          </a:xfrm>
          <a:prstGeom prst="donut">
            <a:avLst>
              <a:gd name="adj" fmla="val 3034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432810" y="2838450"/>
            <a:ext cx="55245" cy="552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8" name="Круг: прозрачная заливка 7"/>
          <p:cNvSpPr/>
          <p:nvPr/>
        </p:nvSpPr>
        <p:spPr>
          <a:xfrm>
            <a:off x="4635224" y="2672715"/>
            <a:ext cx="165735" cy="165735"/>
          </a:xfrm>
          <a:prstGeom prst="donut">
            <a:avLst>
              <a:gd name="adj" fmla="val 3034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690469" y="2727960"/>
            <a:ext cx="55245" cy="552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10" name="Круг: прозрачная заливка 9"/>
          <p:cNvSpPr/>
          <p:nvPr/>
        </p:nvSpPr>
        <p:spPr>
          <a:xfrm>
            <a:off x="5646420" y="2893695"/>
            <a:ext cx="165735" cy="165735"/>
          </a:xfrm>
          <a:prstGeom prst="donut">
            <a:avLst>
              <a:gd name="adj" fmla="val 3034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701665" y="2948940"/>
            <a:ext cx="55245" cy="552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21094" y="3887023"/>
            <a:ext cx="269936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Электрическая или бензиновая силовая установка комбинированного типа с поворотными пропеллерами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: скругленные углы 12"/>
          <p:cNvSpPr/>
          <p:nvPr/>
        </p:nvSpPr>
        <p:spPr>
          <a:xfrm>
            <a:off x="1248526" y="3856029"/>
            <a:ext cx="2671932" cy="965531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cxnSp>
        <p:nvCxnSpPr>
          <p:cNvPr id="14" name="Прямая соединительная линия 13"/>
          <p:cNvCxnSpPr>
            <a:endCxn id="13" idx="0"/>
          </p:cNvCxnSpPr>
          <p:nvPr/>
        </p:nvCxnSpPr>
        <p:spPr>
          <a:xfrm flipH="1">
            <a:off x="2584492" y="2964673"/>
            <a:ext cx="823060" cy="89135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123209" y="484199"/>
            <a:ext cx="2922493" cy="7155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Вертикальные панели уменьшают потери подъёмной силы и увеличивают манёвренность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: скругленные углы 16"/>
          <p:cNvSpPr/>
          <p:nvPr/>
        </p:nvSpPr>
        <p:spPr>
          <a:xfrm>
            <a:off x="6150641" y="418915"/>
            <a:ext cx="2895060" cy="814268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cxnSp>
        <p:nvCxnSpPr>
          <p:cNvPr id="18" name="Прямая соединительная линия 17"/>
          <p:cNvCxnSpPr>
            <a:stCxn id="10" idx="7"/>
            <a:endCxn id="17" idx="2"/>
          </p:cNvCxnSpPr>
          <p:nvPr/>
        </p:nvCxnSpPr>
        <p:spPr>
          <a:xfrm flipV="1">
            <a:off x="5787884" y="1233183"/>
            <a:ext cx="1810288" cy="168478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814675" y="3869555"/>
            <a:ext cx="2699364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Композитные материалы и пластмассы уменьшают массу</a:t>
            </a:r>
            <a:endParaRPr lang="ru-RU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: скругленные углы 26"/>
          <p:cNvSpPr/>
          <p:nvPr/>
        </p:nvSpPr>
        <p:spPr>
          <a:xfrm>
            <a:off x="4828391" y="3869555"/>
            <a:ext cx="2671932" cy="51574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cxnSp>
        <p:nvCxnSpPr>
          <p:cNvPr id="28" name="Прямая соединительная линия 27"/>
          <p:cNvCxnSpPr>
            <a:stCxn id="8" idx="5"/>
            <a:endCxn id="27" idx="0"/>
          </p:cNvCxnSpPr>
          <p:nvPr/>
        </p:nvCxnSpPr>
        <p:spPr>
          <a:xfrm>
            <a:off x="4776688" y="2814179"/>
            <a:ext cx="1387670" cy="105537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80656" y="234985"/>
            <a:ext cx="3739802" cy="15465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Лёгкий экраноплан, способный собирать с поверхности отработанные активные очищающие вещества.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Совмещённая силовая установка с поворотными пропеллерами позволяет создать воздушную подушку при взлёте и поддерживать скорость в полёте.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: скругленные углы 34"/>
          <p:cNvSpPr/>
          <p:nvPr/>
        </p:nvSpPr>
        <p:spPr>
          <a:xfrm>
            <a:off x="180656" y="184982"/>
            <a:ext cx="3739802" cy="157349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8519" y="-92546"/>
            <a:ext cx="9361040" cy="5400600"/>
          </a:xfrm>
          <a:prstGeom prst="rect">
            <a:avLst/>
          </a:prstGeom>
          <a:solidFill>
            <a:srgbClr val="171717"/>
          </a:solidFill>
          <a:ln>
            <a:solidFill>
              <a:srgbClr val="1717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Объект 4" descr="Изображение выглядит как самолет, авиация, Путешествие по воздуху, Аэрокосмическая техника&#10;&#10;Содержимое, созданное искусственным интеллектом, может быть неверным.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109" y="939998"/>
            <a:ext cx="5801783" cy="3263504"/>
          </a:xfrm>
          <a:noFill/>
          <a:ln>
            <a:noFill/>
          </a:ln>
        </p:spPr>
      </p:pic>
      <p:sp>
        <p:nvSpPr>
          <p:cNvPr id="6" name="Круг: прозрачная заливка 5"/>
          <p:cNvSpPr/>
          <p:nvPr/>
        </p:nvSpPr>
        <p:spPr>
          <a:xfrm>
            <a:off x="3131820" y="2783205"/>
            <a:ext cx="165735" cy="165735"/>
          </a:xfrm>
          <a:prstGeom prst="donut">
            <a:avLst>
              <a:gd name="adj" fmla="val 3034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187065" y="2838450"/>
            <a:ext cx="55245" cy="552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8" name="Круг: прозрачная заливка 7"/>
          <p:cNvSpPr/>
          <p:nvPr/>
        </p:nvSpPr>
        <p:spPr>
          <a:xfrm>
            <a:off x="4592532" y="2645093"/>
            <a:ext cx="165735" cy="165735"/>
          </a:xfrm>
          <a:prstGeom prst="donut">
            <a:avLst>
              <a:gd name="adj" fmla="val 3034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647777" y="2700338"/>
            <a:ext cx="55245" cy="552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10" name="Круг: прозрачная заливка 9"/>
          <p:cNvSpPr/>
          <p:nvPr/>
        </p:nvSpPr>
        <p:spPr>
          <a:xfrm>
            <a:off x="5892165" y="2672715"/>
            <a:ext cx="165735" cy="165735"/>
          </a:xfrm>
          <a:prstGeom prst="donut">
            <a:avLst>
              <a:gd name="adj" fmla="val 3034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947410" y="2727960"/>
            <a:ext cx="55245" cy="552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65325" y="3911274"/>
            <a:ext cx="2699364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Электрическая или бензиновая основная силовая установка</a:t>
            </a:r>
            <a:endParaRPr lang="ru-RU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: скругленные углы 15"/>
          <p:cNvSpPr/>
          <p:nvPr/>
        </p:nvSpPr>
        <p:spPr>
          <a:xfrm>
            <a:off x="1248526" y="3856029"/>
            <a:ext cx="2671932" cy="5157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cxnSp>
        <p:nvCxnSpPr>
          <p:cNvPr id="17" name="Прямая соединительная линия 16"/>
          <p:cNvCxnSpPr>
            <a:stCxn id="6" idx="3"/>
            <a:endCxn id="3" idx="0"/>
          </p:cNvCxnSpPr>
          <p:nvPr/>
        </p:nvCxnSpPr>
        <p:spPr>
          <a:xfrm flipH="1">
            <a:off x="2620498" y="2924669"/>
            <a:ext cx="535593" cy="98660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184916" y="3850063"/>
            <a:ext cx="2699364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Композитные материалы и пластмассы уменьшают массу</a:t>
            </a:r>
            <a:endParaRPr lang="ru-RU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: скругленные углы 19"/>
          <p:cNvSpPr/>
          <p:nvPr/>
        </p:nvSpPr>
        <p:spPr>
          <a:xfrm>
            <a:off x="4231745" y="3856029"/>
            <a:ext cx="2671932" cy="51574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cxnSp>
        <p:nvCxnSpPr>
          <p:cNvPr id="21" name="Прямая соединительная линия 20"/>
          <p:cNvCxnSpPr>
            <a:stCxn id="8" idx="5"/>
            <a:endCxn id="20" idx="0"/>
          </p:cNvCxnSpPr>
          <p:nvPr/>
        </p:nvCxnSpPr>
        <p:spPr>
          <a:xfrm>
            <a:off x="4733996" y="2786556"/>
            <a:ext cx="833716" cy="106947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709412" y="1522734"/>
            <a:ext cx="2407157" cy="8925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Вертикальные панели уменьшают потери подъёмной силы и увеличивают манёвренность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: скругленные углы 25"/>
          <p:cNvSpPr/>
          <p:nvPr/>
        </p:nvSpPr>
        <p:spPr>
          <a:xfrm>
            <a:off x="6668263" y="1484882"/>
            <a:ext cx="2475737" cy="965531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cxnSp>
        <p:nvCxnSpPr>
          <p:cNvPr id="27" name="Прямая соединительная линия 26"/>
          <p:cNvCxnSpPr>
            <a:stCxn id="10" idx="7"/>
            <a:endCxn id="26" idx="2"/>
          </p:cNvCxnSpPr>
          <p:nvPr/>
        </p:nvCxnSpPr>
        <p:spPr>
          <a:xfrm flipV="1">
            <a:off x="6033629" y="2450413"/>
            <a:ext cx="1872503" cy="2465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Круг: прозрачная заливка 29"/>
          <p:cNvSpPr/>
          <p:nvPr/>
        </p:nvSpPr>
        <p:spPr>
          <a:xfrm>
            <a:off x="3827426" y="2838450"/>
            <a:ext cx="165735" cy="165735"/>
          </a:xfrm>
          <a:prstGeom prst="donut">
            <a:avLst>
              <a:gd name="adj" fmla="val 3034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3882671" y="2893695"/>
            <a:ext cx="55245" cy="552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208602" y="757575"/>
            <a:ext cx="2699364" cy="7155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Искусственное создание воздушной подушки на разбеге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уменьшает затраты на взлёт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ик: скругленные углы 32"/>
          <p:cNvSpPr/>
          <p:nvPr/>
        </p:nvSpPr>
        <p:spPr>
          <a:xfrm>
            <a:off x="3236034" y="726580"/>
            <a:ext cx="2671932" cy="746819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cxnSp>
        <p:nvCxnSpPr>
          <p:cNvPr id="34" name="Прямая соединительная линия 33"/>
          <p:cNvCxnSpPr>
            <a:stCxn id="30" idx="7"/>
            <a:endCxn id="33" idx="2"/>
          </p:cNvCxnSpPr>
          <p:nvPr/>
        </p:nvCxnSpPr>
        <p:spPr>
          <a:xfrm flipV="1">
            <a:off x="3968889" y="1473399"/>
            <a:ext cx="603111" cy="13893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7229" y="166105"/>
            <a:ext cx="3110284" cy="19620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Тяжёлый экраноплан для сбора отработанных активных веществ с поверхности.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Вспомогательный компрессор внутри фюзеляжа способен создать воздушную подушку при разбеге.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Основная силовая установка обеспечивает набор скорости и взлёт.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: скругленные углы 39"/>
          <p:cNvSpPr/>
          <p:nvPr/>
        </p:nvSpPr>
        <p:spPr>
          <a:xfrm>
            <a:off x="57212" y="88969"/>
            <a:ext cx="3053160" cy="2071301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41" name="Круг: прозрачная заливка 40"/>
          <p:cNvSpPr/>
          <p:nvPr/>
        </p:nvSpPr>
        <p:spPr>
          <a:xfrm>
            <a:off x="6039749" y="1844591"/>
            <a:ext cx="165735" cy="165735"/>
          </a:xfrm>
          <a:prstGeom prst="donut">
            <a:avLst>
              <a:gd name="adj" fmla="val 3034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6094994" y="1899836"/>
            <a:ext cx="55245" cy="552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681981" y="194543"/>
            <a:ext cx="2407157" cy="6924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горизонтальных стабилизаторов уменьшают балансировочные потери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Прямоугольник: скругленные углы 46"/>
          <p:cNvSpPr/>
          <p:nvPr/>
        </p:nvSpPr>
        <p:spPr>
          <a:xfrm>
            <a:off x="6640832" y="156691"/>
            <a:ext cx="2475737" cy="746819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  <p:cxnSp>
        <p:nvCxnSpPr>
          <p:cNvPr id="48" name="Прямая соединительная линия 47"/>
          <p:cNvCxnSpPr>
            <a:stCxn id="41" idx="7"/>
            <a:endCxn id="47" idx="1"/>
          </p:cNvCxnSpPr>
          <p:nvPr/>
        </p:nvCxnSpPr>
        <p:spPr>
          <a:xfrm flipV="1">
            <a:off x="6181213" y="530100"/>
            <a:ext cx="459619" cy="13387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: скругленные углы 2"/>
          <p:cNvSpPr/>
          <p:nvPr/>
        </p:nvSpPr>
        <p:spPr>
          <a:xfrm>
            <a:off x="1284532" y="3911274"/>
            <a:ext cx="2671932" cy="51574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093" y="360492"/>
            <a:ext cx="2346226" cy="4788000"/>
          </a:xfrm>
          <a:prstGeom prst="rect">
            <a:avLst/>
          </a:prstGeom>
        </p:spPr>
      </p:pic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ПРЕДЛАГАЕМОЕ РЕШЕНИЕ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489019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594"/>
            <a:ext cx="6635871" cy="55136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-486112" y="750600"/>
            <a:ext cx="7177891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Дополнительная информация о проекте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93311" y="984661"/>
            <a:ext cx="6781593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400" b="1" i="0" u="sng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1" i="0" u="sng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Интеграция разнородных платформ: 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Комплекс сочетает самолет-ретранслятор, грузовой самолет-доставщик и экранопланы-сборщики, что позволяет охватить мониторинг, обработку и сбор загрязнений в единой системе. Это уникальный подход, обеспечивающий синергию воздушных и надводных технологий.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1" i="0" u="sng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Автономность и оперативность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: 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Полная автоматизация процессов мониторинга, анализа и очистки за счет использования ИИ и беспилотных аппаратов. Это снижает необходимость человеческого вмешательства, ускоряет реагирование на загрязнения и минимизирует риски для персонала.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1" i="0" u="sng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Универсальность применения: </a:t>
            </a:r>
            <a:endParaRPr lang="ru-RU" altLang="ru-RU" sz="1400" dirty="0">
              <a:solidFill>
                <a:srgbClr val="3846AF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Комплекс способен справляться с различными типами загрязнений (физическими, химическими, биологическими) в труднодоступных акваториях, включая мелководья, заросли и удаленные зоны, где традиционные методы очистки неэффективны.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885" y="618789"/>
            <a:ext cx="2346226" cy="4788000"/>
          </a:xfrm>
          <a:prstGeom prst="rect">
            <a:avLst/>
          </a:prstGeom>
        </p:spPr>
      </p:pic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ПРЕДЛАГАЕМОЕ РЕШЕНИЕ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489019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401"/>
            <a:ext cx="6635871" cy="55136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-473254" y="742199"/>
            <a:ext cx="7177891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Дополнительная информация о проекте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93057" y="1207241"/>
            <a:ext cx="6205471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1" i="0" u="sng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Экологическая безопасность: </a:t>
            </a:r>
            <a:endParaRPr kumimoji="0" lang="ru-RU" altLang="ru-RU" sz="1400" b="1" i="0" u="sng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Использование </a:t>
            </a:r>
            <a:r>
              <a:rPr kumimoji="0" lang="ru-RU" altLang="ru-RU" sz="1400" b="0" i="0" u="none" strike="noStrike" cap="none" normalizeH="0" baseline="0" dirty="0" err="1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биоразлагаемых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 сорбентов и биопрепаратов для нейтрализации загрязнений (например, нефтепродуктов) минимизирует вторичный экологический ущерб, в отличие от традиционных химических методов.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400" b="1" u="sng" dirty="0">
              <a:solidFill>
                <a:srgbClr val="3846AF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1" i="0" u="sng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Масштабируемость: </a:t>
            </a:r>
            <a:endParaRPr kumimoji="0" lang="ru-RU" altLang="ru-RU" sz="1400" b="1" i="0" u="sng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Модульная структура позволяет адаптировать комплекс под разные масштабы и типы водоемов, от небольших озер до морских акваторий, а также интегрировать дополнительные датчики или модули очистки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93057" y="3491377"/>
            <a:ext cx="708061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1" i="0" u="sng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Координация разнородных беспилотных систем: </a:t>
            </a:r>
            <a:endParaRPr kumimoji="0" lang="ru-RU" altLang="ru-RU" sz="1400" b="1" i="0" u="sng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3846AF"/>
                </a:solidFill>
                <a:effectLst/>
                <a:latin typeface="Arial" panose="020B0604020202020204" pitchFamily="34" charset="0"/>
              </a:rPr>
              <a:t>Разработка алгоритмов для синхронной работы самолета-ретранслятора, грузового самолета-доставщика и экранопланов-сборщиков. Новизна заключается в создании системы управления, которая координирует действия платформ на основе данных мониторинга, обеспечивая оптимальное распределение задач (например, доставка сорбента в зону загрязнения и последующий сбор отходов).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rgbClr val="3846AF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885" y="618789"/>
            <a:ext cx="2346226" cy="4788000"/>
          </a:xfrm>
          <a:prstGeom prst="rect">
            <a:avLst/>
          </a:prstGeom>
        </p:spPr>
      </p:pic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ПРЕДЛАГАЕМОЕ РЕШЕНИЕ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489019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6801"/>
            <a:ext cx="6635871" cy="55136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-454500" y="777953"/>
            <a:ext cx="7177891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Дополнительная информация о проекте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93057" y="2375094"/>
            <a:ext cx="620547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400" b="1" i="0" u="sng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3057" y="1357325"/>
            <a:ext cx="6635871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u="sng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Экранопланы как платформы очистки:</a:t>
            </a:r>
            <a:endParaRPr lang="ru-RU" sz="1400" b="1" u="sng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Использование экранопланов для сбора загрязнений — это новаторский подход, так как их амфибийные свойства (движение над водой с экранным эффектом) позволяют эффективно работать в сложных условиях (мелководье, лед, заросли). Оснащение их всасывающими системами, адаптированными для разных типов мусора, представляет собой техническое новшество.</a:t>
            </a:r>
            <a:endParaRPr lang="ru-RU" sz="1400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u="sng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Энергоэффективность и автономность:</a:t>
            </a:r>
            <a:endParaRPr lang="ru-RU" sz="1400" b="1" u="sng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Применение энергоэффективных технологий (например, гибридных двигателей или солнечных панелей) для длительной работы беспилотников, а также алгоритмов оптимизации маршрутов на основе данных спектрометра и GPS, что является новым подходом к автономным системам очистки.</a:t>
            </a:r>
            <a:endParaRPr lang="ru-RU" sz="1400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093" y="360492"/>
            <a:ext cx="2346226" cy="4788000"/>
          </a:xfrm>
          <a:prstGeom prst="rect">
            <a:avLst/>
          </a:prstGeom>
        </p:spPr>
      </p:pic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ОБОСНОВАНИЕ ДОСТИЖИМОСТИ РЕЗУЛЬТАТА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489019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0091" y="1677111"/>
            <a:ext cx="620813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 к научной площадке для испытаний БПЛА на полигоне при НИЯУ МИФИ, компьютеры для написания программного обеспечения для БПА, 3</a:t>
            </a:r>
            <a:r>
              <a:rPr lang="en-US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принтеры для прототипирования моделей, менторская поддержка со стороны экспертов в сфере разработки и конструирования дронов.</a:t>
            </a:r>
            <a:endParaRPr lang="ru-RU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Имеются </a:t>
            </a:r>
            <a:r>
              <a:rPr lang="en-US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3D </a:t>
            </a: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модели беспилотных самолета, экраноплана со всеми расчетами и пропорциями для создания успешного прототипа работающего аппарата. </a:t>
            </a:r>
            <a:endParaRPr lang="ru-RU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7278"/>
            <a:ext cx="3816424" cy="64435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33068" y="987574"/>
            <a:ext cx="276890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Стратегия реализации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093" y="360492"/>
            <a:ext cx="2346226" cy="478800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 dirty="0"/>
          </a:p>
        </p:txBody>
      </p:sp>
      <p:sp>
        <p:nvSpPr>
          <p:cNvPr id="3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7278"/>
            <a:ext cx="3816424" cy="6443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1520" y="142505"/>
            <a:ext cx="73448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ОБОСНОВАНИЕ ДОСТИЖИМОСТИ РЕЗУЛЬТАТА</a:t>
            </a:r>
            <a:endParaRPr lang="ru-RU" b="1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3999" y="984788"/>
            <a:ext cx="6013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Стратегия реализации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9428" y="1556554"/>
            <a:ext cx="678544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Имеются 3D модели беспилотных самолета, экраноплана со всеми расчетами и пропорциями для создания успешного прототипа работающего аппарата. </a:t>
            </a:r>
            <a:endParaRPr lang="ru-RU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Команда проектного решения активно работает над обучением беспилотной летательной системы в рамках симулятора машинного обучения. Главная задача — развитие способности взаимодействия между несколькими дронами, включая перехват и интерпретацию сигналов друг друга. Параллельно ведётся обучение системы компьютерного зрения для распознавания и классификации различных объектов, что позволяет дрону адаптивно реагировать на окружающую среду.</a:t>
            </a:r>
            <a:endParaRPr lang="ru-RU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g object 46"/>
          <p:cNvSpPr/>
          <p:nvPr/>
        </p:nvSpPr>
        <p:spPr>
          <a:xfrm>
            <a:off x="-22414" y="0"/>
            <a:ext cx="9166413" cy="1275606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35305" y="95828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СРАВНЕНИЕ С АНАЛОГАМИ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489019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17379" y="788635"/>
            <a:ext cx="2524024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конкурентов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8"/>
          <p:cNvGraphicFramePr>
            <a:graphicFrameLocks noGrp="1"/>
          </p:cNvGraphicFramePr>
          <p:nvPr/>
        </p:nvGraphicFramePr>
        <p:xfrm>
          <a:off x="-22413" y="393365"/>
          <a:ext cx="9166414" cy="4794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5517"/>
                <a:gridCol w="2990014"/>
                <a:gridCol w="2460883"/>
              </a:tblGrid>
              <a:tr h="410186">
                <a:tc>
                  <a:txBody>
                    <a:bodyPr/>
                    <a:lstStyle/>
                    <a:p>
                      <a:r>
                        <a:rPr lang="ru-RU" dirty="0"/>
                        <a:t>Аналоги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Преимущества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Недостатки</a:t>
                      </a:r>
                      <a:endParaRPr lang="ru-RU" dirty="0"/>
                    </a:p>
                  </a:txBody>
                  <a:tcPr/>
                </a:tc>
              </a:tr>
              <a:tr h="1744195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«НПСТЦ» - Российский рынок</a:t>
                      </a:r>
                      <a:b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(Научно-производственный строительно-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технологический центр) - старейшее предприятие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Московской области, которое занимается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утилизацией отходов промышленного производства.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Были разработаны технологии по утилизации: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фосфогипса - отхода при производстве минеральных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удобрений, зол и шлаков ТЭЦ, гальванических шламов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прочих отходов.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Широкий спектр услуг: очистка водоемов от нефти и мазута, переработка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нефтепродукта, утилизация отходов, производство сорбентов. Сертификация и экологическая безопасность: наличие необходимых лицензий и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сертификатов (Росприроднадзор, ГОСТ).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Безотходная очистка: после очистки воды выкупают очищенный мазут. Популярность на российском рынке.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Традиционный метод разработки: проверенный, но не столь быстрый, как с помощью беспилотной системы.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Недостаточно информации о технологиях: нет детальных характеристик и конкретных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кейсов, что может вызвать недоверие потенциального клиента. Неясность по стоимости и срокам: нет прайсов, примерных расчетов, не указаны сроки реализации.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711895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«Terra </a:t>
                      </a:r>
                      <a:r>
                        <a:rPr lang="ru-RU" sz="1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Ecology</a:t>
                      </a:r>
                      <a:r>
                        <a:rPr lang="ru-RU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- Российский рынок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Задача компании является поставка на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российский рынок современных и эффективных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решений мирового уровня для ликвидации аварийных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разливов нефтепродуктов и других агрессивных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химических веществ.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Запустили новое, крупное и сложное направление –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биопрепараты. Они оказывают неоценимую помощь в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очистке сточных вод от загрязнений, а также широко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применяются в животноводстве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Широкий спектр + упор на комплексные экологические решения: очистка и воды, и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почвы, и воздушной среды; утилизация отходов, производство сорбентов. Сотрудничество с государственными структурами.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Сертификация и нормативная база: наличие лицензий и сертификатов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(Росприроднадзор, ГОСТ, ISO), описание соответствия экологическим стандартам. Традиционный метод очистки. Неясность по стоимости и срокам.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904397"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Droplet - </a:t>
                      </a:r>
                      <a:r>
                        <a:rPr lang="ru-RU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Международный рынок</a:t>
                      </a:r>
                      <a:b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Опыт работы в области робототехники, автономных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транспортных средств, компьютерного зрения,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машиностроения, электроники, маркетинга и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создания контента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Направленность на сбор нефти в водоемах. Использование автономных дронов на солнечной батарее. На сайте компании подробна написана эффективность и экологичность проекта.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Экспериментальный проект, стартап. Неясность по стоимости и срокам.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ПЕРСПЕКТИВЫ КОММЕРЦИАЛИЗАЦИИ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489019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4" y="618789"/>
            <a:ext cx="3744415" cy="41964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16983" y="685497"/>
            <a:ext cx="2548775" cy="286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Потенциальные заказчики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4"/>
          <p:cNvGraphicFramePr>
            <a:graphicFrameLocks noGrp="1"/>
          </p:cNvGraphicFramePr>
          <p:nvPr/>
        </p:nvGraphicFramePr>
        <p:xfrm>
          <a:off x="0" y="1059180"/>
          <a:ext cx="9144000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615764">
                <a:tc>
                  <a:txBody>
                    <a:bodyPr/>
                    <a:lstStyle/>
                    <a:p>
                      <a:r>
                        <a:rPr lang="ru-RU" sz="1000" dirty="0"/>
                        <a:t>Государственные заказчики (экологические и оборонные ведомства РФ)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Курортные администрации и муниципалитеты пострадавших регионов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Частные инвесторы, компании в сфере экологических и высокотехнологических стартапов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Бизнес, заинтересованный в развитии туризма близ водоемов + люди, добывающие </a:t>
                      </a:r>
                      <a:endParaRPr lang="ru-RU" sz="1000" dirty="0"/>
                    </a:p>
                    <a:p>
                      <a:r>
                        <a:rPr lang="ru-RU" sz="1000" dirty="0"/>
                        <a:t>флору и фауну из водоемов </a:t>
                      </a:r>
                      <a:endParaRPr lang="ru-RU" sz="1000" dirty="0"/>
                    </a:p>
                  </a:txBody>
                  <a:tcPr/>
                </a:tc>
              </a:tr>
              <a:tr h="771225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Мотивация: решение масштабной экологической катастрофы в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стратегически важном регионе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Улучшение имиджа перед населением и международным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сообществом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Выполнение обязательств по экологии и туризму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Поддержка инновационного отечественного производства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Быстрое восстановление туристической привлекательности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региона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Снижение оттока населения и уровня безработицы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получения субсидий при демонстрации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экологической инициативы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Вовлечение в экологические проекты как имиджевая история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зайти в проект на ранней стадии с высокой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маржинальностью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Имидж «зеленого» инвестора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Потенциал масштабирования на международные рынки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Интерес к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deeptech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ESG-ориентированным решениям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Прямые убытки от загрязнения воды: закрытие пляжей,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снижение числа туристов, падение спроса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Угроза биоресурсам: снижение улова, ухудшение качества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продукции, штрафы за несоблюдение экологических норм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Интерес к совместному использованию технологии: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например, для очистки акваторий у частных причалов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71225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Барьеры: бюрократические проволочки при принятии решений, ограниченные бюджеты/распределение средств по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приоритетам, опасения насчет надежности технологии.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Недостаток компетенций в оценке технологических решений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Зависимость от вышестоящих инстанций (нельзя закупить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самостоятельно, нужно разрешение)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Ограниченные локальные бюджеты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Неопределённость доходности и длительный горизонт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возврата инвестиций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Высокие издержки на разработку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опытной команды и предыдущих кейсов у стартапа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Низкая осведомлённость о подобных решениях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Ограниченные ресурсы на экологические инициативы: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особенно у малого и среднего бизнеса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Опасения о неэффективности или сложности в эксплуатации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беспилотного комплекса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 РЕАЛИЗАЦИИ ПРОЕКТА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489019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69230" y="2341678"/>
            <a:ext cx="2577391" cy="11521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3188026" y="2346187"/>
            <a:ext cx="2655390" cy="1143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6286791" y="2358552"/>
            <a:ext cx="2655391" cy="11431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3096235" y="3687809"/>
            <a:ext cx="2838969" cy="1075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69230" y="1428697"/>
            <a:ext cx="7564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Задачи, которые нужно будет достичь за 4 квартала (12 месяцев)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4045" y="2443296"/>
            <a:ext cx="2577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Сборка прототипа программно-аппаратного комплекса, внедрение программного обеспечения 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09266" y="2546602"/>
            <a:ext cx="22225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испытаний на водоемах, отладка возможных погрешностей в работе системы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 стрелкой 12"/>
          <p:cNvCxnSpPr>
            <a:endCxn id="14" idx="2"/>
          </p:cNvCxnSpPr>
          <p:nvPr/>
        </p:nvCxnSpPr>
        <p:spPr>
          <a:xfrm>
            <a:off x="5715225" y="2914900"/>
            <a:ext cx="571566" cy="1520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305878" y="2462201"/>
            <a:ext cx="24196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программы, определяющей категорию загрязнения на воды и последующее внедрение в БПЛА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Прямая со стрелкой 22"/>
          <p:cNvCxnSpPr>
            <a:stCxn id="4" idx="6"/>
            <a:endCxn id="11" idx="2"/>
          </p:cNvCxnSpPr>
          <p:nvPr/>
        </p:nvCxnSpPr>
        <p:spPr>
          <a:xfrm>
            <a:off x="2746621" y="2917743"/>
            <a:ext cx="44140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064407" y="3941997"/>
            <a:ext cx="2936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Успешная продажа первого программно-аппаратного комплекса 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Прямая со стрелкой 28"/>
          <p:cNvCxnSpPr>
            <a:stCxn id="14" idx="4"/>
            <a:endCxn id="28" idx="3"/>
          </p:cNvCxnSpPr>
          <p:nvPr/>
        </p:nvCxnSpPr>
        <p:spPr>
          <a:xfrm flipH="1">
            <a:off x="6001008" y="3501663"/>
            <a:ext cx="1613479" cy="7635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094764" y="802904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Дорожная карта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9230" y="802904"/>
            <a:ext cx="44027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Дорожная карта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 РЕАЛИЗАЦИИ ПРОЕКТА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94764" y="802904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Дорожная карта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4806" y="801577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Финансовый план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Таблица 18"/>
          <p:cNvGraphicFramePr>
            <a:graphicFrameLocks noGrp="1"/>
          </p:cNvGraphicFramePr>
          <p:nvPr/>
        </p:nvGraphicFramePr>
        <p:xfrm>
          <a:off x="687899" y="1419788"/>
          <a:ext cx="4486138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965"/>
                <a:gridCol w="1826173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Выручка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3600000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Прямые расходы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3552789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Валовая прибыль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1047211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Косвенные расходы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398130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Операционная прибыль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649081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Чистая прибыль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303081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Оборотный капитал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4985626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Запасы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-414374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610967" y="1142868"/>
            <a:ext cx="56843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Финансовый план рассчитан на 1 </a:t>
            </a:r>
            <a:r>
              <a:rPr lang="ru-RU" sz="1100" dirty="0" err="1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ед.продукции</a:t>
            </a:r>
            <a:r>
              <a:rPr lang="en-US" sz="1100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100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квартал</a:t>
            </a:r>
            <a:endParaRPr lang="ru-RU" sz="1100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20045" y="2571750"/>
            <a:ext cx="7132275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 РЕАЛИЗАЦИИ ПРОЕКТА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4609" y="757702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Планы на защиту интеллектуальной собственности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84609" y="1779662"/>
            <a:ext cx="7487706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1. Идентификация </a:t>
            </a:r>
            <a:r>
              <a:rPr kumimoji="0" lang="ru-RU" altLang="ru-RU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охраноспособных</a:t>
            </a: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результатов интеллектуальной деятельности (РИД):</a:t>
            </a: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Анализ проектных решений и выделение объектов, подлежащих правовой охране (в том числе: программное обеспечение, алгоритмы навигации, элементы конструктивных решений, технические чертежи, схемы и т.п.).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Фиксация авторства и даты создания РИД.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b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20045" y="2427734"/>
            <a:ext cx="7924363" cy="1958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 РЕАЛИЗАЦИИ ПРОЕКТА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4609" y="757702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Планы на защиту интеллектуальной собственности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87500" y="1542946"/>
            <a:ext cx="7487706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2. Регистрация прав: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Регистрация программного обеспечения в Роспатенте.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патентного поиска и подача заявки на изобретение или полезную модель (при наличии технических решений, соответствующих критериям патентоспособности).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Возможная подача заявки на промышленный образец (если разрабатывается оригинальный внешний вид комплекса или его узлов).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b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4609" y="2211710"/>
            <a:ext cx="6879679" cy="19220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 РЕАЛИЗАЦИИ ПРОЕКТА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4609" y="757702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Планы на защиту интеллектуальной собственности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-19405" y="1512084"/>
            <a:ext cx="7487706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1"/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3. Стратегия коммерциализации: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Проработка сценариев передачи прав или лицензирования результатов третьим лицам (инвесторам, производственным партнёрам).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создания малого инновационного предприятия (МИП) на базе вуза с передачей исключительных или неисключительных прав на РИД.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0" lang="ru-RU" altLang="ru-RU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093" y="360492"/>
            <a:ext cx="2346226" cy="4788000"/>
          </a:xfrm>
          <a:prstGeom prst="rect">
            <a:avLst/>
          </a:prstGeom>
        </p:spPr>
      </p:pic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КВАЛИФИКАЦИЯ ЗАЯВИТЕЛЯ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489019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5943" y="618789"/>
            <a:ext cx="63367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Образование</a:t>
            </a:r>
            <a:r>
              <a:rPr lang="en-US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НИЯУ МИФИ ИФТИС бакалавриат</a:t>
            </a:r>
            <a:endParaRPr lang="en-US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Направление</a:t>
            </a:r>
            <a:r>
              <a:rPr lang="en-US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Программная инженерия и ядерное приборостроение.</a:t>
            </a:r>
            <a:endParaRPr lang="ru-RU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Навыки</a:t>
            </a:r>
            <a:r>
              <a:rPr lang="en-US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Умею работать в </a:t>
            </a:r>
            <a:r>
              <a:rPr lang="en-US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 </a:t>
            </a: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системах (Компас, </a:t>
            </a:r>
            <a:r>
              <a:rPr lang="en-US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Solid Works</a:t>
            </a: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ru-RU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системе художественного моделирования B</a:t>
            </a:r>
            <a:r>
              <a:rPr lang="en-US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lender</a:t>
            </a: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печатать пластиковые изделия;</a:t>
            </a:r>
            <a:endParaRPr lang="ru-RU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работать в системах физического моделирования (общего и спец. назначения) (</a:t>
            </a:r>
            <a:r>
              <a:rPr lang="en-US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COMSOL Multiphysics</a:t>
            </a: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xflr</a:t>
            </a: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5, </a:t>
            </a:r>
            <a:r>
              <a:rPr lang="en-US" dirty="0" err="1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OpenVSP</a:t>
            </a: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ru-RU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программировать микроконтроллеры (</a:t>
            </a:r>
            <a:r>
              <a:rPr lang="en-US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Arduino</a:t>
            </a: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ru-RU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программировать на Python и С (на базовом уровне);</a:t>
            </a:r>
            <a:endParaRPr lang="ru-RU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паять электронные компоненты;</a:t>
            </a:r>
            <a:endParaRPr lang="ru-RU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093" y="360492"/>
            <a:ext cx="2346226" cy="4788000"/>
          </a:xfrm>
          <a:prstGeom prst="rect">
            <a:avLst/>
          </a:prstGeom>
        </p:spPr>
      </p:pic>
      <p:sp>
        <p:nvSpPr>
          <p:cNvPr id="6" name="bg object 46"/>
          <p:cNvSpPr/>
          <p:nvPr/>
        </p:nvSpPr>
        <p:spPr>
          <a:xfrm>
            <a:off x="0" y="0"/>
            <a:ext cx="9144000" cy="618789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</p:spPr>
        <p:txBody>
          <a:bodyPr wrap="square" lIns="0" tIns="0" rIns="0" bIns="0" rtlCol="0"/>
          <a:lstStyle/>
          <a:p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20045" y="195675"/>
            <a:ext cx="64121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5" b="1">
                <a:solidFill>
                  <a:srgbClr val="3B74AF"/>
                </a:solidFill>
                <a:latin typeface="DIN Pro Bold" panose="020B0604020202020204" charset="0"/>
                <a:ea typeface="Tahoma" panose="020B0604030504040204"/>
                <a:cs typeface="DIN Pro Bold" panose="020B0604020202020204" charset="0"/>
              </a:defRPr>
            </a:lvl1pPr>
          </a:lstStyle>
          <a:p>
            <a:r>
              <a:rPr lang="ru-RU" sz="18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КВАЛИФИКАЦИЯ ЗАЯВИТЕЛЯ</a:t>
            </a:r>
            <a:endParaRPr lang="ru-RU" sz="18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489019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bg1"/>
                </a:solidFill>
              </a:rPr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5943" y="699542"/>
            <a:ext cx="6336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прошлом году в составе команды </a:t>
            </a:r>
            <a:r>
              <a:rPr lang="en-US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ЮММА</a:t>
            </a:r>
            <a:r>
              <a:rPr lang="en-US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ru-RU" dirty="0">
                <a:solidFill>
                  <a:srgbClr val="3846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успешно реализовал проект по разработке беспилотника для конкура Студенческого конкурса авиационного творчества</a:t>
            </a:r>
            <a:endParaRPr lang="ru-RU" dirty="0">
              <a:solidFill>
                <a:srgbClr val="3846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rcRect l="30827" r="13014"/>
          <a:stretch>
            <a:fillRect/>
          </a:stretch>
        </p:blipFill>
        <p:spPr>
          <a:xfrm>
            <a:off x="448719" y="1935050"/>
            <a:ext cx="2952328" cy="295714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1808396"/>
            <a:ext cx="2407841" cy="32104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14741</Words>
  <Application>WPS Presentation</Application>
  <PresentationFormat>Экран (16:9)</PresentationFormat>
  <Paragraphs>416</Paragraphs>
  <Slides>23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Arial</vt:lpstr>
      <vt:lpstr>SimSun</vt:lpstr>
      <vt:lpstr>Wingdings</vt:lpstr>
      <vt:lpstr>Tahoma</vt:lpstr>
      <vt:lpstr>DIN Pro Bold</vt:lpstr>
      <vt:lpstr>Segoe Print</vt:lpstr>
      <vt:lpstr>Tahoma</vt:lpstr>
      <vt:lpstr>Microsoft YaHei</vt:lpstr>
      <vt:lpstr>Arial Unicode MS</vt:lpstr>
      <vt:lpstr>Calibri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Овчинников Александр Александрович</dc:creator>
  <cp:lastModifiedBy>Татьяна Смирнов�</cp:lastModifiedBy>
  <cp:revision>506</cp:revision>
  <cp:lastPrinted>2025-06-03T10:28:00Z</cp:lastPrinted>
  <dcterms:created xsi:type="dcterms:W3CDTF">2023-09-21T09:05:00Z</dcterms:created>
  <dcterms:modified xsi:type="dcterms:W3CDTF">2025-12-04T18:20:17Z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5894CC8067174D4ABC35A3166619CC5E_13</vt:lpwstr>
  </property>
  <property fmtid="{D5CDD505-2E9C-101B-9397-08002B2CF9AE}" pid="3" name="KSOProductBuildVer">
    <vt:lpwstr>1049-12.2.0.23155</vt:lpwstr>
  </property>
</Properties>
</file>