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81" r:id="rId4"/>
    <p:sldId id="275" r:id="rId5"/>
    <p:sldId id="259" r:id="rId6"/>
    <p:sldId id="276" r:id="rId7"/>
    <p:sldId id="264" r:id="rId8"/>
    <p:sldId id="272" r:id="rId9"/>
    <p:sldId id="263" r:id="rId10"/>
    <p:sldId id="277" r:id="rId11"/>
    <p:sldId id="266" r:id="rId12"/>
    <p:sldId id="278" r:id="rId13"/>
    <p:sldId id="268" r:id="rId14"/>
    <p:sldId id="279" r:id="rId15"/>
    <p:sldId id="282" r:id="rId16"/>
    <p:sldId id="340" r:id="rId17"/>
    <p:sldId id="300" r:id="rId18"/>
    <p:sldId id="283" r:id="rId19"/>
    <p:sldId id="280" r:id="rId20"/>
    <p:sldId id="284" r:id="rId21"/>
    <p:sldId id="286" r:id="rId22"/>
    <p:sldId id="288" r:id="rId23"/>
    <p:sldId id="289" r:id="rId24"/>
    <p:sldId id="290" r:id="rId25"/>
    <p:sldId id="291" r:id="rId26"/>
    <p:sldId id="292" r:id="rId27"/>
    <p:sldId id="293" r:id="rId28"/>
    <p:sldId id="314" r:id="rId29"/>
    <p:sldId id="315" r:id="rId30"/>
    <p:sldId id="294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12" r:id="rId40"/>
    <p:sldId id="295" r:id="rId41"/>
    <p:sldId id="301" r:id="rId42"/>
    <p:sldId id="302" r:id="rId43"/>
    <p:sldId id="296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002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12" autoAdjust="0"/>
    <p:restoredTop sz="95226" autoAdjust="0"/>
  </p:normalViewPr>
  <p:slideViewPr>
    <p:cSldViewPr snapToGrid="0" showGuides="1">
      <p:cViewPr varScale="1">
        <p:scale>
          <a:sx n="81" d="100"/>
          <a:sy n="81" d="100"/>
        </p:scale>
        <p:origin x="62" y="163"/>
      </p:cViewPr>
      <p:guideLst>
        <p:guide orient="horz" pos="216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1EDC8-5F42-40B0-A7DD-D46795F3816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60EFD-B640-4C77-8432-D9114DBDF24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7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5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40.png"/><Relationship Id="rId15" Type="http://schemas.openxmlformats.org/officeDocument/2006/relationships/image" Target="../media/image39.png"/><Relationship Id="rId14" Type="http://schemas.openxmlformats.org/officeDocument/2006/relationships/image" Target="../media/image38.png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650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Проект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00" y="1500961"/>
            <a:ext cx="3174603" cy="50793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7161" y="2886481"/>
            <a:ext cx="69332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МАГНИТНАЯ </a:t>
            </a:r>
            <a:endParaRPr lang="ru-RU" sz="48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48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БЕЗРОТОРНАЯ</a:t>
            </a:r>
            <a:endParaRPr lang="ru-RU" sz="48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48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МЕШАЛКА</a:t>
            </a:r>
            <a:endParaRPr lang="ru-RU" sz="48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1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2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85717" y="2491960"/>
            <a:ext cx="1866507" cy="1866507"/>
          </a:xfrm>
          <a:prstGeom prst="ellipse">
            <a:avLst/>
          </a:prstGeom>
          <a:blipFill dpi="0" rotWithShape="1">
            <a:blip r:embed="rId5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2961659" y="2493853"/>
            <a:ext cx="1868400" cy="1868400"/>
          </a:xfrm>
          <a:prstGeom prst="ellipse">
            <a:avLst/>
          </a:prstGeom>
          <a:blipFill>
            <a:blip r:embed="rId1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72480" y="2493853"/>
            <a:ext cx="1868400" cy="1868400"/>
          </a:xfrm>
          <a:prstGeom prst="ellipse">
            <a:avLst/>
          </a:prstGeom>
          <a:blipFill>
            <a:blip r:embed="rId2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3853"/>
            <a:ext cx="1868400" cy="1868400"/>
          </a:xfrm>
          <a:prstGeom prst="ellipse">
            <a:avLst/>
          </a:prstGeom>
          <a:blipFill>
            <a:blip r:embed="rId3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9561136" y="2493853"/>
            <a:ext cx="1868400" cy="1868400"/>
          </a:xfrm>
          <a:prstGeom prst="ellipse">
            <a:avLst/>
          </a:prstGeom>
          <a:blipFill>
            <a:blip r:embed="rId4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322404" cy="6858000"/>
          </a:xfrm>
          <a:prstGeom prst="rect">
            <a:avLst/>
          </a:prstGeom>
          <a:solidFill>
            <a:srgbClr val="00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78091" y="2495746"/>
            <a:ext cx="5886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Никита Ожегов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Руководитель проекта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38116" y="1327215"/>
            <a:ext cx="4203570" cy="4203570"/>
          </a:xfrm>
          <a:prstGeom prst="ellipse">
            <a:avLst/>
          </a:prstGeom>
          <a:blipFill dpi="0" rotWithShape="1">
            <a:blip r:embed="rId5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1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2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785717" y="2491960"/>
            <a:ext cx="1866507" cy="1866507"/>
          </a:xfrm>
          <a:prstGeom prst="ellipse">
            <a:avLst/>
          </a:prstGeom>
          <a:blipFill dpi="0" rotWithShape="1">
            <a:blip r:embed="rId5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785717" y="2491960"/>
            <a:ext cx="1866507" cy="1866507"/>
          </a:xfrm>
          <a:prstGeom prst="ellipse">
            <a:avLst/>
          </a:prstGeom>
          <a:blipFill dpi="0" rotWithShape="1">
            <a:blip r:embed="rId1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5172480" y="2493853"/>
            <a:ext cx="1868400" cy="1868400"/>
          </a:xfrm>
          <a:prstGeom prst="ellipse">
            <a:avLst/>
          </a:prstGeom>
          <a:blipFill>
            <a:blip r:embed="rId2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7350315" y="2493853"/>
            <a:ext cx="1868400" cy="1868400"/>
          </a:xfrm>
          <a:prstGeom prst="ellipse">
            <a:avLst/>
          </a:prstGeom>
          <a:blipFill>
            <a:blip r:embed="rId3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9561136" y="2493853"/>
            <a:ext cx="1868400" cy="1868400"/>
          </a:xfrm>
          <a:prstGeom prst="ellipse">
            <a:avLst/>
          </a:prstGeom>
          <a:blipFill>
            <a:blip r:embed="rId4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322404" cy="6858000"/>
          </a:xfrm>
          <a:prstGeom prst="rect">
            <a:avLst/>
          </a:prstGeom>
          <a:solidFill>
            <a:srgbClr val="00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 rot="5400000">
            <a:off x="764356" y="2495746"/>
            <a:ext cx="1866507" cy="1866507"/>
          </a:xfrm>
          <a:prstGeom prst="ellipse">
            <a:avLst/>
          </a:prstGeom>
          <a:blipFill>
            <a:blip r:embed="rId5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26489" y="1327215"/>
            <a:ext cx="4203570" cy="4203570"/>
          </a:xfrm>
          <a:prstGeom prst="ellipse">
            <a:avLst/>
          </a:prstGeom>
          <a:blipFill>
            <a:blip r:embed="rId6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78091" y="2495746"/>
            <a:ext cx="5886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Иван Зеленин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Главный инженер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 rot="5400000">
            <a:off x="785717" y="2493853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85717" y="2491960"/>
            <a:ext cx="1866507" cy="1866507"/>
          </a:xfrm>
          <a:prstGeom prst="ellipse">
            <a:avLst/>
          </a:prstGeom>
          <a:blipFill dpi="0" rotWithShape="1">
            <a:blip r:embed="rId6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785717" y="2491960"/>
            <a:ext cx="1866507" cy="1866507"/>
          </a:xfrm>
          <a:prstGeom prst="ellipse">
            <a:avLst/>
          </a:prstGeom>
          <a:blipFill dpi="0" rotWithShape="1">
            <a:blip r:embed="rId1"/>
            <a:srcRect/>
            <a:stretch>
              <a:fillRect l="-14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 rot="5400000">
            <a:off x="764356" y="2495746"/>
            <a:ext cx="1866507" cy="1866507"/>
          </a:xfrm>
          <a:prstGeom prst="ellipse">
            <a:avLst/>
          </a:prstGeom>
          <a:blipFill>
            <a:blip r:embed="rId2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2961659" y="2493853"/>
            <a:ext cx="1868400" cy="1868400"/>
          </a:xfrm>
          <a:prstGeom prst="ellipse">
            <a:avLst/>
          </a:prstGeom>
          <a:blipFill>
            <a:blip r:embed="rId3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350315" y="2493853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9561136" y="2493853"/>
            <a:ext cx="1868400" cy="186840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322404" cy="6858000"/>
          </a:xfrm>
          <a:prstGeom prst="rect">
            <a:avLst/>
          </a:prstGeom>
          <a:solidFill>
            <a:srgbClr val="00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626489" y="1327215"/>
            <a:ext cx="4203570" cy="4203570"/>
          </a:xfrm>
          <a:prstGeom prst="ellipse">
            <a:avLst/>
          </a:prstGeom>
          <a:blipFill>
            <a:blip r:embed="rId6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78091" y="2495746"/>
            <a:ext cx="5886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Юлия </a:t>
            </a:r>
            <a:r>
              <a:rPr lang="ru-RU" sz="3600" dirty="0" err="1">
                <a:solidFill>
                  <a:schemeClr val="bg1"/>
                </a:solidFill>
                <a:latin typeface="Cy Grotesk Grand Dark" panose="00000907000000000000" pitchFamily="50" charset="-52"/>
              </a:rPr>
              <a:t>Маткина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PR-</a:t>
            </a:r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директор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 rot="5400000">
            <a:off x="785717" y="2493853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 rot="5400000">
            <a:off x="764356" y="2495746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2961659" y="2493853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5172480" y="2493853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9561136" y="2493853"/>
            <a:ext cx="1868400" cy="1868400"/>
          </a:xfrm>
          <a:prstGeom prst="ellipse">
            <a:avLst/>
          </a:prstGeom>
          <a:blipFill>
            <a:blip r:embed="rId4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322404" cy="6858000"/>
          </a:xfrm>
          <a:prstGeom prst="rect">
            <a:avLst/>
          </a:prstGeom>
          <a:solidFill>
            <a:srgbClr val="00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26489" y="1327215"/>
            <a:ext cx="4203570" cy="4203570"/>
          </a:xfrm>
          <a:prstGeom prst="ellipse">
            <a:avLst/>
          </a:prstGeom>
          <a:blipFill>
            <a:blip r:embed="rId5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024880" y="2495746"/>
            <a:ext cx="6167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Юлия </a:t>
            </a:r>
            <a:r>
              <a:rPr lang="ru-RU" sz="3600" dirty="0" err="1">
                <a:solidFill>
                  <a:schemeClr val="bg1"/>
                </a:solidFill>
                <a:latin typeface="Cy Grotesk Grand Dark" panose="00000907000000000000" pitchFamily="50" charset="-52"/>
              </a:rPr>
              <a:t>Чикулаева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Рекламный агент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 rot="5400000">
            <a:off x="785717" y="2493853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 rot="5400000">
            <a:off x="762464" y="2495746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959767" y="2493853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5170588" y="2493853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350315" y="2493853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322404" cy="6858000"/>
          </a:xfrm>
          <a:prstGeom prst="rect">
            <a:avLst/>
          </a:prstGeom>
          <a:solidFill>
            <a:srgbClr val="00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26489" y="1327215"/>
            <a:ext cx="4203570" cy="420357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77840" y="2495746"/>
            <a:ext cx="6614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Софья Казанцева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Cy Grotesk Grand Dark" panose="00000907000000000000" pitchFamily="50" charset="-52"/>
              </a:rPr>
              <a:t>Администратор</a:t>
            </a:r>
            <a:endParaRPr lang="ru-RU" sz="3600" dirty="0">
              <a:solidFill>
                <a:schemeClr val="bg1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 rot="5400000">
            <a:off x="785717" y="2493853"/>
            <a:ext cx="1866507" cy="1866507"/>
          </a:xfrm>
          <a:prstGeom prst="ellipse">
            <a:avLst/>
          </a:prstGeom>
          <a:blipFill>
            <a:blip r:embed="rId1"/>
            <a:stretch>
              <a:fillRect l="-8665" r="-86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961659" y="2491960"/>
            <a:ext cx="1868400" cy="1868400"/>
          </a:xfrm>
          <a:prstGeom prst="ellipse">
            <a:avLst/>
          </a:prstGeom>
          <a:blipFill>
            <a:blip r:embed="rId2"/>
            <a:stretch>
              <a:fillRect l="-23223" r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139494" y="2491960"/>
            <a:ext cx="1868400" cy="1868400"/>
          </a:xfrm>
          <a:prstGeom prst="ellipse">
            <a:avLst/>
          </a:prstGeom>
          <a:blipFill>
            <a:blip r:embed="rId3"/>
            <a:stretch>
              <a:fillRect t="-11233" b="-11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350315" y="2491960"/>
            <a:ext cx="1868400" cy="1868400"/>
          </a:xfrm>
          <a:prstGeom prst="ellipse">
            <a:avLst/>
          </a:prstGeom>
          <a:blipFill>
            <a:blip r:embed="rId4"/>
            <a:stretch>
              <a:fillRect t="-23223" b="-232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1600" y="503332"/>
            <a:ext cx="8209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Команда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61136" y="2491960"/>
            <a:ext cx="1868400" cy="1868400"/>
          </a:xfrm>
          <a:prstGeom prst="ellipse">
            <a:avLst/>
          </a:prstGeom>
          <a:blipFill>
            <a:blip r:embed="rId5"/>
            <a:stretch>
              <a:fillRect t="-14231" b="-142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orient="vert" idx="1"/>
          </p:nvPr>
        </p:nvSpPr>
        <p:spPr>
          <a:xfrm rot="16200000">
            <a:off x="2436495" y="341630"/>
            <a:ext cx="7319010" cy="10516235"/>
          </a:xfrm>
        </p:spPr>
        <p:txBody>
          <a:bodyPr/>
          <a:p>
            <a:pPr marL="0" indent="0">
              <a:buNone/>
            </a:pP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Магнитные безроторные мешалки представленные на рынке являются зарубежными, высокими по стоимости и нет возможности производить достойные аналоги на территории Российской Федерации.</a:t>
            </a: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Некоторые из представленных экземпляров являются магнитными роторными, и их необходимо обслуживать на постоянной основе.</a:t>
            </a: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Кроме этого в химических лабораториях наблюдается явный недостаток мешалок.</a:t>
            </a: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indent="0">
              <a:buNone/>
            </a:pP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599" y="731520"/>
            <a:ext cx="6841153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Проблематика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6841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Проблематика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9720" y="1634490"/>
            <a:ext cx="8157845" cy="4465955"/>
          </a:xfrm>
          <a:prstGeom prst="rect">
            <a:avLst/>
          </a:prstGeom>
        </p:spPr>
      </p:pic>
      <p:sp>
        <p:nvSpPr>
          <p:cNvPr id="5" name="Замещающий текст 4"/>
          <p:cNvSpPr>
            <a:spLocks noGrp="1"/>
          </p:cNvSpPr>
          <p:nvPr/>
        </p:nvSpPr>
        <p:spPr>
          <a:xfrm rot="16200000">
            <a:off x="3025775" y="4634865"/>
            <a:ext cx="7319010" cy="10516235"/>
          </a:xfrm>
          <a:prstGeom prst="rect">
            <a:avLst/>
          </a:prstGeom>
        </p:spPr>
        <p:txBody>
          <a:bodyPr vert="eaVert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en-US" sz="1800">
                <a:latin typeface="Century Gothic" panose="020B0502020202020204" pitchFamily="34" charset="0"/>
                <a:cs typeface="Century Gothic" panose="020B0502020202020204" pitchFamily="34" charset="0"/>
              </a:rPr>
              <a:t>Пример зарубежной дорогостоящей магнитной безроторной мешалки.</a:t>
            </a:r>
            <a:endParaRPr lang="ru-RU" altLang="en-US" sz="1800"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6841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Проблематика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9805" y="1819275"/>
            <a:ext cx="8597900" cy="3706495"/>
          </a:xfrm>
          <a:prstGeom prst="rect">
            <a:avLst/>
          </a:prstGeom>
        </p:spPr>
      </p:pic>
      <p:sp>
        <p:nvSpPr>
          <p:cNvPr id="5" name="Замещающий текст 4"/>
          <p:cNvSpPr>
            <a:spLocks noGrp="1"/>
          </p:cNvSpPr>
          <p:nvPr/>
        </p:nvSpPr>
        <p:spPr>
          <a:xfrm rot="16200000">
            <a:off x="2436495" y="4182110"/>
            <a:ext cx="7319010" cy="10516235"/>
          </a:xfrm>
          <a:prstGeom prst="rect">
            <a:avLst/>
          </a:prstGeom>
        </p:spPr>
        <p:txBody>
          <a:bodyPr vert="eaVert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en-US" sz="1800">
                <a:latin typeface="Century Gothic" panose="020B0502020202020204" pitchFamily="34" charset="0"/>
                <a:cs typeface="Century Gothic" panose="020B0502020202020204" pitchFamily="34" charset="0"/>
              </a:rPr>
              <a:t>Пример зарубежной дорогостоящей магнитной роторной мешалки.</a:t>
            </a:r>
            <a:endParaRPr lang="ru-RU" altLang="en-US" sz="1800"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650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Наша идея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4" name="meshalka.gif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3">
            <a:lum/>
          </a:blip>
          <a:srcRect l="12630" r="12687"/>
          <a:stretch>
            <a:fillRect/>
          </a:stretch>
        </p:blipFill>
        <p:spPr>
          <a:xfrm>
            <a:off x="651357" y="2034346"/>
            <a:ext cx="5104436" cy="3844531"/>
          </a:xfrm>
          <a:prstGeom prst="rect">
            <a:avLst/>
          </a:prstGeom>
        </p:spPr>
      </p:pic>
      <p:sp>
        <p:nvSpPr>
          <p:cNvPr id="5" name="Замещающий текст 4"/>
          <p:cNvSpPr>
            <a:spLocks noGrp="1"/>
          </p:cNvSpPr>
          <p:nvPr/>
        </p:nvSpPr>
        <p:spPr>
          <a:xfrm rot="16200000">
            <a:off x="5248910" y="2939415"/>
            <a:ext cx="7319010" cy="5509260"/>
          </a:xfrm>
          <a:prstGeom prst="rect">
            <a:avLst/>
          </a:prstGeom>
        </p:spPr>
        <p:txBody>
          <a:bodyPr vert="eaVert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3</a:t>
            </a:r>
            <a:r>
              <a:rPr lang="en-US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D</a:t>
            </a: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-модель идеи нашей магнитной безроторной мешалки.</a:t>
            </a: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altLang="en-US" sz="2300">
                <a:latin typeface="Century Gothic" panose="020B0502020202020204" pitchFamily="34" charset="0"/>
                <a:cs typeface="Century Gothic" panose="020B0502020202020204" pitchFamily="34" charset="0"/>
              </a:rPr>
              <a:t>Мы предлагаем рынку производство отечественных магнитных безроторных мешалок, доступных по цене и не уступающих по мощности и функционалу зарубежным аналогам</a:t>
            </a:r>
            <a:endParaRPr lang="ru-RU" altLang="en-US" sz="2300"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650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Цель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600" y="1971892"/>
            <a:ext cx="494975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Создать опытный рабочий образец магнитной безроторной лабораторной мешалки по мощности не уступающей роторным отечественным и безроторным зарубежным мешалкам путём конструирования </a:t>
            </a:r>
            <a:br>
              <a:rPr lang="en-US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её из отечественных материалов для закрытия собственных нужд к концу календарного 2025 года</a:t>
            </a:r>
            <a:endParaRPr lang="ru-RU" sz="2300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1356" y="1787226"/>
            <a:ext cx="9892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S</a:t>
            </a:r>
            <a:endParaRPr lang="en-US" sz="60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en-US" sz="60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M</a:t>
            </a:r>
            <a:endParaRPr lang="en-US" sz="60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en-US" sz="60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A</a:t>
            </a:r>
            <a:endParaRPr lang="en-US" sz="60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en-US" sz="60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R</a:t>
            </a:r>
            <a:endParaRPr lang="en-US" sz="60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  <a:p>
            <a:pPr algn="ctr"/>
            <a:r>
              <a:rPr lang="en-US" sz="60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T</a:t>
            </a:r>
            <a:endParaRPr lang="en-US" sz="60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2835" y="5779433"/>
            <a:ext cx="49497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Конец календарного 2025 года</a:t>
            </a:r>
            <a:endParaRPr lang="ru-RU" sz="2300" b="1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22835" y="3918578"/>
            <a:ext cx="49497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Не уступающий по мощности</a:t>
            </a:r>
            <a:endParaRPr lang="ru-RU" sz="23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22835" y="4849005"/>
            <a:ext cx="49497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Из отечественных материалов</a:t>
            </a:r>
            <a:endParaRPr lang="ru-RU" sz="23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22835" y="3007088"/>
            <a:ext cx="49497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Один опытный образец</a:t>
            </a:r>
            <a:endParaRPr lang="ru-RU" sz="2300" b="1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2835" y="2095598"/>
            <a:ext cx="494975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Создание образца</a:t>
            </a:r>
            <a:endParaRPr lang="ru-RU" sz="23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Задачи проекта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599" y="1832996"/>
            <a:ext cx="991282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Изучить механизм работы зарубежных аналогов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Проанализировать отечественный рынок на наличие необходимых деталей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Заказать(получить) детали для опытного образца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Собрать опытный образец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Реализовать маркетинговую компанию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Запатентовать технологию производства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300" dirty="0">
                <a:solidFill>
                  <a:srgbClr val="000000"/>
                </a:solidFill>
                <a:latin typeface="Century Gothic" panose="020B0502020202020204" pitchFamily="34" charset="0"/>
              </a:rPr>
              <a:t>Запустить м</a:t>
            </a: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ассовое производство</a:t>
            </a:r>
            <a:endParaRPr lang="ru-RU" sz="2300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8639" y="7064326"/>
            <a:ext cx="708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7 шагов на пути к успеху</a:t>
            </a:r>
            <a:endParaRPr lang="ru-RU" sz="28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0.00013 -0.17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280796"/>
            <a:ext cx="6610335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На основе изученных данных создать 3</a:t>
            </a:r>
            <a:r>
              <a:rPr lang="en-US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D</a:t>
            </a: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-модель 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charset="0"/>
                <a:cs typeface="Calibri" panose="020F0502020204030204" charset="0"/>
              </a:rPr>
              <a:t>магнитной</a:t>
            </a: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 безроторной мешалки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599" y="2653416"/>
            <a:ext cx="9912827" cy="445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1. Изучить механизм работы зарубежных аналогов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429" y="3633270"/>
            <a:ext cx="5064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531030"/>
            <a:ext cx="699533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Анализ рынка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Составление сметы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786766"/>
            <a:ext cx="99128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Проанализировать отечественный рынок на наличие необходимых деталей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429" y="3766620"/>
            <a:ext cx="4912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554234"/>
            <a:ext cx="699533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Заказ деталей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effectLst/>
                <a:latin typeface="Century Gothic" panose="020B0502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Получение деталей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843281"/>
            <a:ext cx="991282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000000"/>
                </a:solidFill>
                <a:latin typeface="Century Gothic" panose="020B0502020202020204" pitchFamily="34" charset="0"/>
              </a:rPr>
              <a:t>3</a:t>
            </a: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Заказать(получить) детали для опытного образца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429" y="3823135"/>
            <a:ext cx="4993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3577260"/>
            <a:ext cx="8397411" cy="2657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Выпуск пробного образца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Тестирование пробного образца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Выпуск пробной партии в количестве 10 штук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Поиск лабораторий, готовых принять продукт и произвести исследование пробной партии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Рассылка пробной партии в лаборатории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Получение обратной связи от лабораторий насчет работы товара 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327661"/>
            <a:ext cx="99128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Собрать опытный образец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429" y="2812850"/>
            <a:ext cx="5105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377360"/>
            <a:ext cx="8397411" cy="1969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Нахождение партнеров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Создание веб-сайта с основной информацией о продукте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Запуск рекламной компании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Презентация товара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Продвижение товара на рынок  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429" y="3612950"/>
            <a:ext cx="4617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633096"/>
            <a:ext cx="99128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000000"/>
                </a:solidFill>
                <a:latin typeface="Century Gothic" panose="020B0502020202020204" pitchFamily="34" charset="0"/>
              </a:rPr>
              <a:t>5</a:t>
            </a: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Реализовать маркетинговую компанию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557700"/>
            <a:ext cx="8397411" cy="175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Составление и подача заявки на получение патента </a:t>
            </a:r>
            <a:b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 изобретение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Проведение государственной экспертизы в патентном ведомстве (ФИПС)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Выдача патента на изобретение 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429" y="3793290"/>
            <a:ext cx="4810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813436"/>
            <a:ext cx="991282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Запатентовать технологию производства</a:t>
            </a:r>
            <a:endParaRPr lang="ru-RU" sz="23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429" y="4557700"/>
            <a:ext cx="8397411" cy="1859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Заключение договоров с оптовыми покупателями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Подготовка к массовому выпуску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Массовый выпуск магнитной безроторной лабораторной мешалки</a:t>
            </a:r>
            <a:endParaRPr lang="ru-RU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Продажа на отечественном и зарубежном рынках </a:t>
            </a:r>
            <a:endParaRPr lang="ru-RU" sz="1800" kern="100" dirty="0">
              <a:effectLst/>
              <a:latin typeface="Century Gothic" panose="020B0502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429" y="3793290"/>
            <a:ext cx="4760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B6002A"/>
                </a:solidFill>
                <a:latin typeface="Cy Grotesk Grand Dark" panose="00000907000000000000" pitchFamily="50" charset="-52"/>
              </a:rPr>
              <a:t>Мероприятия:</a:t>
            </a:r>
            <a:endParaRPr lang="ru-RU" sz="3200" dirty="0">
              <a:solidFill>
                <a:srgbClr val="B6002A"/>
              </a:solidFill>
              <a:latin typeface="Cy Grotesk Grand Dark" panose="00000907000000000000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599" y="2813436"/>
            <a:ext cx="991282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000000"/>
                </a:solidFill>
                <a:latin typeface="Century Gothic" panose="020B0502020202020204" pitchFamily="34" charset="0"/>
              </a:rPr>
              <a:t>7</a:t>
            </a: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ru-RU" sz="2300" dirty="0">
                <a:solidFill>
                  <a:srgbClr val="000000"/>
                </a:solidFill>
                <a:latin typeface="Century Gothic" panose="020B0502020202020204" pitchFamily="34" charset="0"/>
              </a:rPr>
              <a:t>Запустить м</a:t>
            </a:r>
            <a:r>
              <a:rPr lang="ru-RU" sz="23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ассовое производство</a:t>
            </a:r>
            <a:endParaRPr lang="ru-RU" sz="23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910" y="883920"/>
            <a:ext cx="115487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Мероприятия в рамках задач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999" y="883920"/>
            <a:ext cx="9760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Календарный план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999" y="1805761"/>
            <a:ext cx="8029762" cy="48249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599" y="731520"/>
            <a:ext cx="7711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999" y="883920"/>
            <a:ext cx="9760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Календарный план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999" y="1805761"/>
            <a:ext cx="9688649" cy="4887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4459" y="638855"/>
            <a:ext cx="9952111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Финансирование проекта в первый год в рублях</a:t>
            </a:r>
            <a:endParaRPr lang="ru-RU" b="0" i="0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pic>
        <p:nvPicPr>
          <p:cNvPr id="100" name="Изображение 99"/>
          <p:cNvPicPr/>
          <p:nvPr/>
        </p:nvPicPr>
        <p:blipFill>
          <a:blip r:embed="rId1"/>
          <a:stretch>
            <a:fillRect/>
          </a:stretch>
        </p:blipFill>
        <p:spPr>
          <a:xfrm>
            <a:off x="756920" y="1328420"/>
            <a:ext cx="9128760" cy="3094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Изображение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674370" y="1219200"/>
            <a:ext cx="10792460" cy="3649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Зарплата команды в рублях в год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Box 5"/>
          <p:cNvSpPr txBox="1"/>
          <p:nvPr/>
        </p:nvSpPr>
        <p:spPr>
          <a:xfrm>
            <a:off x="674460" y="638855"/>
            <a:ext cx="6094520" cy="6451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Оплата труда обслуживающего персонала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447040" y="2119630"/>
            <a:ext cx="11298555" cy="3206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3" name="Изображение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767850"/>
            <a:ext cx="12192000" cy="4498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Затраты на материалы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Затраты на лабораторные испытания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pic>
        <p:nvPicPr>
          <p:cNvPr id="104" name="Изображение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2312757"/>
            <a:ext cx="12192000" cy="185148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5" name="Изображение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175260" y="1642110"/>
            <a:ext cx="11460480" cy="31927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Затраты на продвижение проекта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6" name="Изображение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537210" y="1561465"/>
            <a:ext cx="10736580" cy="4678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Прочие расходы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7" name="Изображение 10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597717"/>
            <a:ext cx="12192000" cy="34187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План продаж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9" name="Изображение 108"/>
          <p:cNvPicPr/>
          <p:nvPr/>
        </p:nvPicPr>
        <p:blipFill>
          <a:blip r:embed="rId1"/>
          <a:stretch>
            <a:fillRect/>
          </a:stretch>
        </p:blipFill>
        <p:spPr>
          <a:xfrm>
            <a:off x="739140" y="1211580"/>
            <a:ext cx="10332720" cy="5646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674460" y="638855"/>
            <a:ext cx="609452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ru-RU" dirty="0">
                <a:solidFill>
                  <a:srgbClr val="B6002A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Бюджет движения денежных средств в рублях</a:t>
            </a:r>
            <a:endParaRPr lang="ru-RU" dirty="0">
              <a:solidFill>
                <a:srgbClr val="B6002A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10756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Инвестиционный план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4460" y="27055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B6002A"/>
                </a:solidFill>
                <a:latin typeface="a_CooperBlack" panose="0208090404030B020404" pitchFamily="18" charset="-52"/>
              </a:rPr>
              <a:t>Оценка рисков</a:t>
            </a:r>
            <a:endParaRPr lang="ru-RU" dirty="0">
              <a:solidFill>
                <a:srgbClr val="B6002A"/>
              </a:solidFill>
              <a:latin typeface="a_CooperBlack" panose="0208090404030B020404" pitchFamily="18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480" y="1934333"/>
            <a:ext cx="10369804" cy="451973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650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Партнёрство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600" y="2052935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Химические лаборатории;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Отечественные производители и поставщики необходимых деталей;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Пермский университет;</a:t>
            </a:r>
            <a:endParaRPr lang="ru-RU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Химический факультет ПГНИУ, кафедра аналитической химии в частности.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000" y="4344430"/>
            <a:ext cx="4323425" cy="19651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12" y="4632266"/>
            <a:ext cx="5610687" cy="138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650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Партнёрство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418" y="3923197"/>
            <a:ext cx="4470053" cy="1197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248" y="2817610"/>
            <a:ext cx="3415834" cy="11778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404" y="3869857"/>
            <a:ext cx="3068478" cy="10884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97" y="5731570"/>
            <a:ext cx="3577342" cy="6589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982" y="5179482"/>
            <a:ext cx="2995173" cy="112540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" y="5029985"/>
            <a:ext cx="1467551" cy="146755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73" y="5120878"/>
            <a:ext cx="1405130" cy="140513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421" y="5240018"/>
            <a:ext cx="1076083" cy="10760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754" y="2034614"/>
            <a:ext cx="3595285" cy="52864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73" y="3528311"/>
            <a:ext cx="3577341" cy="55746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97" y="4879756"/>
            <a:ext cx="3577342" cy="86242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536" y="808507"/>
            <a:ext cx="3639446" cy="9663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14" y="2158519"/>
            <a:ext cx="3220276" cy="136979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344" y="2604280"/>
            <a:ext cx="3714047" cy="7767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95" y="1820159"/>
            <a:ext cx="3577340" cy="139137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6" y="3353787"/>
            <a:ext cx="2928507" cy="161359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10209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Оценка результатов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2160" y="1879163"/>
            <a:ext cx="9204960" cy="2491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За 8 лет продано 2020 магнитных безроторных мешалок;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20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За 8 лет производства выручка составила 83 750 000 рублей 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Проект окупится через 4,5 года;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Средняя рентабельность проекта - 0,39;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Чистый дисконтированный доход будет составлять 11 507 767 рублей.</a:t>
            </a:r>
            <a:endParaRPr lang="ru-RU" sz="20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600" y="731520"/>
            <a:ext cx="10209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 Grotesk Grand Dark" panose="00000907000000000000" pitchFamily="50" charset="-52"/>
              </a:rPr>
              <a:t>Качественные пункты</a:t>
            </a:r>
            <a:endParaRPr lang="ru-RU" sz="4400" dirty="0">
              <a:latin typeface="Cy Grotesk Grand Dark" panose="00000907000000000000" pitchFamily="5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2160" y="1879163"/>
            <a:ext cx="9204960" cy="487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Налажено производство, благодаря чему мы можем производить более сотни магнитных безмоторных мешалок в день;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20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Буквально через полгода после запуска производства нашей магнитной безмоторной мешалки, мы сможем выйти 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 всероссийский рынок;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Все лаборатории нашего отечества оснащены магнитными безмоторными мешалками, что позволяет не только облегчить работу сотрудникам лаборатории, но также значительно ускорить процесс работы;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Наш проект сможет привлекать всё новых и новых партнёров, так как магнитная безмоторная мешалка является востребованным химическим оборудованием;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ru-RU" sz="9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900" b="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Итоговый результат нашего проекта — </a:t>
            </a:r>
            <a:r>
              <a:rPr lang="ru-RU" sz="2400" b="1" i="0" u="none" strike="noStrike" dirty="0">
                <a:solidFill>
                  <a:srgbClr val="B6002A"/>
                </a:solidFill>
                <a:effectLst/>
                <a:latin typeface="Century Gothic" panose="020B0502020202020204" pitchFamily="34" charset="0"/>
              </a:rPr>
              <a:t>успех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ru-RU" sz="20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4688</Words>
  <Application>WPS Presentation</Application>
  <PresentationFormat>Широкоэкранный</PresentationFormat>
  <Paragraphs>210</Paragraphs>
  <Slides>41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5" baseType="lpstr">
      <vt:lpstr>Arial</vt:lpstr>
      <vt:lpstr>SimSun</vt:lpstr>
      <vt:lpstr>Wingdings</vt:lpstr>
      <vt:lpstr>Cy Grotesk Grand Dark</vt:lpstr>
      <vt:lpstr>Calibri Light</vt:lpstr>
      <vt:lpstr>Calibri</vt:lpstr>
      <vt:lpstr>Microsoft YaHei</vt:lpstr>
      <vt:lpstr>Arial Unicode MS</vt:lpstr>
      <vt:lpstr>Century Gothic</vt:lpstr>
      <vt:lpstr>Times New Roman</vt:lpstr>
      <vt:lpstr>a_CooperBlack</vt:lpstr>
      <vt:lpstr>Segoe Print</vt:lpstr>
      <vt:lpstr>Тема Office</vt:lpstr>
      <vt:lpstr>1_Тема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iul.matkina@outlook.com</dc:creator>
  <cp:lastModifiedBy>User</cp:lastModifiedBy>
  <cp:revision>30</cp:revision>
  <dcterms:created xsi:type="dcterms:W3CDTF">2023-10-16T03:09:00Z</dcterms:created>
  <dcterms:modified xsi:type="dcterms:W3CDTF">2023-12-12T06:17:22Z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6C49A2C5904E4906A97F52B8C403E68D_12</vt:lpwstr>
  </property>
  <property fmtid="{D5CDD505-2E9C-101B-9397-08002B2CF9AE}" pid="3" name="KSOProductBuildVer">
    <vt:lpwstr>1049-12.2.0.13359</vt:lpwstr>
  </property>
</Properties>
</file>