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atrick Hand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6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346603"/>
            <a:ext cx="6150054" cy="1851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Создание инновационной кофейни «Greek Coffee»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4037" y="4444722"/>
            <a:ext cx="61500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Персонализированный сервис и экологичная модель производства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5734645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Автор: Танов Ф. | Группа: ЗКД-б-о-25-1 | Курс: 1 | Факультет: ФНГИ</a:t>
            </a:r>
            <a:endParaRPr lang="en-US" sz="1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587633-5F6A-4A86-BD3F-55C92A21E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52" y="2640691"/>
            <a:ext cx="6669448" cy="36080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31050" y="1521917"/>
            <a:ext cx="395013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Об авторе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1731050" y="2262485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ФИО: Танов Ф И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731050" y="2879705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Образование: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731050" y="3496925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Опыт: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731050" y="4114145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Контакты: email: tanovf@bk.ru | Телефон: +79283236408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1731050" y="4910245"/>
            <a:ext cx="8175665" cy="38457"/>
          </a:xfrm>
          <a:prstGeom prst="rect">
            <a:avLst/>
          </a:prstGeom>
          <a:solidFill>
            <a:srgbClr val="383838">
              <a:alpha val="50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731050" y="5226308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Спасибо за внимание!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731050" y="5903229"/>
            <a:ext cx="817566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Greek Coffee — твой личный кофе с заботой о мире.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836" y="1409819"/>
            <a:ext cx="4493538" cy="447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Актуальность и проблема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782836" y="2161103"/>
            <a:ext cx="3687842" cy="1886903"/>
          </a:xfrm>
          <a:prstGeom prst="roundRect">
            <a:avLst>
              <a:gd name="adj" fmla="val 497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4055" y="2392323"/>
            <a:ext cx="2769989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Перенасыщенный рынок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14055" y="2793444"/>
            <a:ext cx="3225403" cy="1023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Множество точек — снижение лояльности и ценовой конкуренции.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73322" y="2161103"/>
            <a:ext cx="3687842" cy="1886903"/>
          </a:xfrm>
          <a:prstGeom prst="roundRect">
            <a:avLst>
              <a:gd name="adj" fmla="val 4979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4542" y="2392323"/>
            <a:ext cx="3131820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Недостаток персонализации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904542" y="2793444"/>
            <a:ext cx="3225403" cy="1023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Кофейни редко запоминают предпочтения гостей — потеря повторных продаж.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82836" y="4250650"/>
            <a:ext cx="3687842" cy="2569131"/>
          </a:xfrm>
          <a:prstGeom prst="roundRect">
            <a:avLst>
              <a:gd name="adj" fmla="val 365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14055" y="4481870"/>
            <a:ext cx="3225403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Проблемы с непереносимостью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14055" y="5162550"/>
            <a:ext cx="3225403" cy="1364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До 20% клиентов с лактозной непереносимостью испытывают ограниченный выбор.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73322" y="4250650"/>
            <a:ext cx="3687842" cy="2569131"/>
          </a:xfrm>
          <a:prstGeom prst="roundRect">
            <a:avLst>
              <a:gd name="adj" fmla="val 3657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904542" y="4481870"/>
            <a:ext cx="2478048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Экологические потери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4904542" y="4882991"/>
            <a:ext cx="3225403" cy="1705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Большой объём отходов: не перерабатываемая каскара, одноразовая посуда, пропускаем экономические возможности.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926783"/>
            <a:ext cx="7859197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Конечный продукт — что такое Greek Coffee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864037" y="1914287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Комплексная кофейня с акцентом на персонализацию, инклюзивность и экологию.</a:t>
            </a:r>
            <a:endParaRPr lang="en-US" sz="1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2586990"/>
            <a:ext cx="868204" cy="108525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40850" y="2586990"/>
            <a:ext cx="1817251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«Свиток вкуса» — цифровой профиль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2040850" y="3660934"/>
            <a:ext cx="1817251" cy="3555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Хранит предпочтения, аллергии и историю заказов для персонализированных рекомендаций.</a:t>
            </a:r>
            <a:endParaRPr lang="en-US" sz="1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711" y="2586990"/>
            <a:ext cx="868204" cy="108525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43525" y="2586990"/>
            <a:ext cx="181737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Меню «Нектар богов»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343525" y="3352324"/>
            <a:ext cx="1817370" cy="3950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Широкий выбор безлактозных и альтернативных напитков, отдельная маркировка и обучение персонала.</a:t>
            </a:r>
            <a:endParaRPr lang="en-US" sz="1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505" y="2586990"/>
            <a:ext cx="868204" cy="108525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646319" y="2586990"/>
            <a:ext cx="1817251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Zero Waste — каскара в деле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8646319" y="3352324"/>
            <a:ext cx="1817251" cy="2765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Переработка каскары в сироп и чай, скидка 10% за свою кружку, минимизация отходов.</a:t>
            </a:r>
            <a:endParaRPr lang="en-US" sz="1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2180" y="2586990"/>
            <a:ext cx="868204" cy="108525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948993" y="2586990"/>
            <a:ext cx="181737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Греческий интерьер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1948993" y="3352324"/>
            <a:ext cx="1817370" cy="3160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Атмосфера, бренд-идентичность и визуальная история, усиливающие уникальность заведения.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1365290"/>
            <a:ext cx="4124325" cy="54990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98200" y="2442210"/>
            <a:ext cx="4126825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Область применения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5598200" y="3182779"/>
            <a:ext cx="817566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Формат: городские кофейни в крупных центрах с высокой проходимостью — кампусы, бизнес-центры, пешеходные улицы.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5598200" y="4195048"/>
            <a:ext cx="8175665" cy="1752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Фаст-кэжуал и сидячие зоны — комбинированные форматы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Модель масштабируется в сеть и франшизу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Подходит для событий, кейтеринга и локального производства сиропов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4955" y="742831"/>
            <a:ext cx="5657255" cy="467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Технологичность и инновации</a:t>
            </a:r>
            <a:endParaRPr lang="en-US" sz="2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4955" y="1542812"/>
            <a:ext cx="584716" cy="5847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66610" y="1542812"/>
            <a:ext cx="2912745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Цифровой профиль гостя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166610" y="1967984"/>
            <a:ext cx="6645235" cy="72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Хранение</a:t>
            </a:r>
            <a:r>
              <a:rPr lang="ru-RU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аллергий</a:t>
            </a:r>
            <a:r>
              <a:rPr lang="en-US" sz="18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, предпочтений и бонусов — интеграция с POS и мобильным приложением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4955" y="3139559"/>
            <a:ext cx="584716" cy="5847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66610" y="3139559"/>
            <a:ext cx="2529364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Сканирование кружек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166610" y="3564731"/>
            <a:ext cx="6645235" cy="72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Автоматическое применение скидок и отслеживание повторного использования посуды.</a:t>
            </a:r>
            <a:endParaRPr lang="en-US" sz="18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4955" y="4736306"/>
            <a:ext cx="584716" cy="5847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66610" y="4736306"/>
            <a:ext cx="2479477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Переработка каскары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7166610" y="5161478"/>
            <a:ext cx="6645235" cy="72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Маленькое производство сиропа и чая из кофейной шелухи — дополнительный продукт и доход.</a:t>
            </a:r>
            <a:endParaRPr lang="en-US" sz="18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04955" y="6333053"/>
            <a:ext cx="584716" cy="58471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166610" y="6333053"/>
            <a:ext cx="3129796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Инновационное сочетание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7166610" y="6758226"/>
            <a:ext cx="6645235" cy="7284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IT + Zero Waste + инклюзивность = уникальное конкурентное преимущество</a:t>
            </a: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42" y="791885"/>
            <a:ext cx="7307699" cy="40786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80934" y="1202174"/>
            <a:ext cx="3700105" cy="1251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Аналоги и преимущества Greek Coffee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9380934" y="2630329"/>
            <a:ext cx="3700105" cy="1847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Преимущества Greek Coffee:</a:t>
            </a: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глубокая персонализация, уникальный каскара‑сироп, геймификация лояльности, отдельное безлактозное меню, сильный бренд.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556742" y="5266968"/>
            <a:ext cx="3721418" cy="2368868"/>
          </a:xfrm>
          <a:prstGeom prst="roundRect">
            <a:avLst>
              <a:gd name="adj" fmla="val 3699"/>
            </a:avLst>
          </a:prstGeom>
          <a:solidFill>
            <a:srgbClr val="F7F7F7"/>
          </a:solidFill>
          <a:ln w="22860">
            <a:solidFill>
              <a:srgbClr val="CCCC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788200" y="5498425"/>
            <a:ext cx="2086332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Сетевые кофейни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788200" y="5864900"/>
            <a:ext cx="3258503" cy="615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Широкая сеть, но низкая персонализация.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454372" y="5266968"/>
            <a:ext cx="3721418" cy="2368868"/>
          </a:xfrm>
          <a:prstGeom prst="roundRect">
            <a:avLst>
              <a:gd name="adj" fmla="val 3699"/>
            </a:avLst>
          </a:prstGeom>
          <a:solidFill>
            <a:srgbClr val="F7F7F7"/>
          </a:solidFill>
          <a:ln w="22860">
            <a:solidFill>
              <a:srgbClr val="CCCC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685830" y="5498425"/>
            <a:ext cx="2092404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Локальные кофейни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685830" y="5864900"/>
            <a:ext cx="3258503" cy="615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Аутентичность, но часто без масштабируемых IT-решений.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9352002" y="5266968"/>
            <a:ext cx="3721537" cy="2368868"/>
          </a:xfrm>
          <a:prstGeom prst="roundRect">
            <a:avLst>
              <a:gd name="adj" fmla="val 3699"/>
            </a:avLst>
          </a:prstGeom>
          <a:solidFill>
            <a:srgbClr val="F7F7F7"/>
          </a:solidFill>
          <a:ln w="2286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583460" y="5498425"/>
            <a:ext cx="2086332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Эко-кофейни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9583460" y="5864900"/>
            <a:ext cx="3258622" cy="1539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Фокус на устойчивости, но редко с персонализированными профилями и безлактозным фокусом.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0197" y="890588"/>
            <a:ext cx="5803463" cy="487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Рынок и целевой потребитель</a:t>
            </a:r>
            <a:endParaRPr lang="en-US" sz="3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97" y="1837717"/>
            <a:ext cx="7437120" cy="4070845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11115612" y="3244868"/>
            <a:ext cx="1197370" cy="234856"/>
          </a:xfrm>
          <a:prstGeom prst="roundRect">
            <a:avLst>
              <a:gd name="adj" fmla="val 54508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4111" y="3303582"/>
            <a:ext cx="117428" cy="1174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1301539" y="3274225"/>
            <a:ext cx="903800" cy="176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25–45 лет·55</a:t>
            </a:r>
            <a:r>
              <a:rPr lang="ru-RU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%</a:t>
            </a:r>
          </a:p>
          <a:p>
            <a:pPr marL="0" indent="0" algn="l">
              <a:lnSpc>
                <a:spcPts val="1050"/>
              </a:lnSpc>
              <a:buNone/>
            </a:pPr>
            <a:endParaRPr lang="en-US" sz="700" dirty="0"/>
          </a:p>
        </p:txBody>
      </p:sp>
      <p:sp>
        <p:nvSpPr>
          <p:cNvPr id="8" name="Text 3"/>
          <p:cNvSpPr/>
          <p:nvPr/>
        </p:nvSpPr>
        <p:spPr>
          <a:xfrm>
            <a:off x="11848008" y="3274225"/>
            <a:ext cx="357331" cy="176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9" name="Text 4"/>
          <p:cNvSpPr/>
          <p:nvPr/>
        </p:nvSpPr>
        <p:spPr>
          <a:xfrm>
            <a:off x="11894949" y="3274225"/>
            <a:ext cx="31498" cy="176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0" name="Shape 5"/>
          <p:cNvSpPr/>
          <p:nvPr/>
        </p:nvSpPr>
        <p:spPr>
          <a:xfrm>
            <a:off x="11115612" y="3558010"/>
            <a:ext cx="2190005" cy="234857"/>
          </a:xfrm>
          <a:prstGeom prst="roundRect">
            <a:avLst>
              <a:gd name="adj" fmla="val 54508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4111" y="3616724"/>
            <a:ext cx="117428" cy="1174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301539" y="3587367"/>
            <a:ext cx="1896435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Непереносимость лактозы·18%</a:t>
            </a:r>
            <a:endParaRPr lang="en-US" sz="700" dirty="0"/>
          </a:p>
        </p:txBody>
      </p:sp>
      <p:sp>
        <p:nvSpPr>
          <p:cNvPr id="13" name="Text 7"/>
          <p:cNvSpPr/>
          <p:nvPr/>
        </p:nvSpPr>
        <p:spPr>
          <a:xfrm>
            <a:off x="12840644" y="3587367"/>
            <a:ext cx="357330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700" dirty="0"/>
          </a:p>
        </p:txBody>
      </p:sp>
      <p:sp>
        <p:nvSpPr>
          <p:cNvPr id="14" name="Text 8"/>
          <p:cNvSpPr/>
          <p:nvPr/>
        </p:nvSpPr>
        <p:spPr>
          <a:xfrm>
            <a:off x="12887585" y="3587367"/>
            <a:ext cx="31498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5" name="Shape 9"/>
          <p:cNvSpPr/>
          <p:nvPr/>
        </p:nvSpPr>
        <p:spPr>
          <a:xfrm>
            <a:off x="11115612" y="3871152"/>
            <a:ext cx="1493693" cy="234856"/>
          </a:xfrm>
          <a:prstGeom prst="roundRect">
            <a:avLst>
              <a:gd name="adj" fmla="val 54508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4111" y="3929866"/>
            <a:ext cx="117428" cy="11742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1301539" y="3900509"/>
            <a:ext cx="1200122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Эко-активисты·12%</a:t>
            </a:r>
            <a:endParaRPr lang="en-US" sz="700" dirty="0"/>
          </a:p>
        </p:txBody>
      </p:sp>
      <p:sp>
        <p:nvSpPr>
          <p:cNvPr id="18" name="Text 11"/>
          <p:cNvSpPr/>
          <p:nvPr/>
        </p:nvSpPr>
        <p:spPr>
          <a:xfrm>
            <a:off x="12144331" y="3900509"/>
            <a:ext cx="357330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700" dirty="0"/>
          </a:p>
        </p:txBody>
      </p:sp>
      <p:sp>
        <p:nvSpPr>
          <p:cNvPr id="19" name="Text 12"/>
          <p:cNvSpPr/>
          <p:nvPr/>
        </p:nvSpPr>
        <p:spPr>
          <a:xfrm>
            <a:off x="12191273" y="3900509"/>
            <a:ext cx="31498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20" name="Shape 13"/>
          <p:cNvSpPr/>
          <p:nvPr/>
        </p:nvSpPr>
        <p:spPr>
          <a:xfrm>
            <a:off x="11115612" y="4184293"/>
            <a:ext cx="1053184" cy="234857"/>
          </a:xfrm>
          <a:prstGeom prst="roundRect">
            <a:avLst>
              <a:gd name="adj" fmla="val 54508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2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111" y="4243008"/>
            <a:ext cx="117428" cy="117428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11301539" y="4213651"/>
            <a:ext cx="759614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Другие·15%</a:t>
            </a:r>
            <a:endParaRPr lang="en-US" sz="700" dirty="0"/>
          </a:p>
        </p:txBody>
      </p:sp>
      <p:sp>
        <p:nvSpPr>
          <p:cNvPr id="23" name="Text 15"/>
          <p:cNvSpPr/>
          <p:nvPr/>
        </p:nvSpPr>
        <p:spPr>
          <a:xfrm>
            <a:off x="12231204" y="4674572"/>
            <a:ext cx="357330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endParaRPr lang="en-US" sz="700" dirty="0"/>
          </a:p>
        </p:txBody>
      </p:sp>
      <p:sp>
        <p:nvSpPr>
          <p:cNvPr id="24" name="Text 16"/>
          <p:cNvSpPr/>
          <p:nvPr/>
        </p:nvSpPr>
        <p:spPr>
          <a:xfrm>
            <a:off x="11750764" y="4213651"/>
            <a:ext cx="31498" cy="176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700" dirty="0">
                <a:solidFill>
                  <a:srgbClr val="383838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25" name="Text 17"/>
          <p:cNvSpPr/>
          <p:nvPr/>
        </p:nvSpPr>
        <p:spPr>
          <a:xfrm>
            <a:off x="6340197" y="6175296"/>
            <a:ext cx="7436406" cy="11637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Рынок общепита растёт ~5–7% ежегодно. В радиусе 500 м потенциальная аудитория — до 20 тыс. человек; при правильной конверсии — устойчивая выручка.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1833205"/>
            <a:ext cx="8175665" cy="45630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49539" y="1713786"/>
            <a:ext cx="4124325" cy="987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Ресурсы, команда и бизнес-модель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9649539" y="2948107"/>
            <a:ext cx="4124325" cy="3728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Команда: бариста, управляющий, сменные сотрудники.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Аутсорс: IT‑поддержка, бухгалтерия, маркетолог.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Доходы: розничные продажи, мерч, оптовая продажа сиропов, мероприятия и кейтеринг.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356479"/>
            <a:ext cx="5313283" cy="493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План реализации и бюджет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864037" y="2220516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01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2609612"/>
            <a:ext cx="3584496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6" name="Text 3"/>
          <p:cNvSpPr/>
          <p:nvPr/>
        </p:nvSpPr>
        <p:spPr>
          <a:xfrm>
            <a:off x="864037" y="279392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Этап 1 — 1 мес.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4037" y="3250644"/>
            <a:ext cx="35844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Регистрация, выбор помещения, ТЗ и дизайн-концепция — </a:t>
            </a:r>
            <a:r>
              <a:rPr lang="en-US" sz="19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150 000 ₽</a:t>
            </a: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4695349" y="2220516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02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4695349" y="2609612"/>
            <a:ext cx="3584615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Text 7"/>
          <p:cNvSpPr/>
          <p:nvPr/>
        </p:nvSpPr>
        <p:spPr>
          <a:xfrm>
            <a:off x="4695349" y="279392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Этап 2 — 11 мес.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695349" y="3250644"/>
            <a:ext cx="3584615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Ремонт, оборудование, IT, маркетинг и открытие — </a:t>
            </a:r>
            <a:r>
              <a:rPr lang="en-US" sz="19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3 800 000 ₽</a:t>
            </a: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64037" y="4867751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03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864037" y="5256848"/>
            <a:ext cx="7415927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1"/>
          <p:cNvSpPr/>
          <p:nvPr/>
        </p:nvSpPr>
        <p:spPr>
          <a:xfrm>
            <a:off x="864037" y="544115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Итого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864037" y="5897880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Бюджет проекта — </a:t>
            </a:r>
            <a:r>
              <a:rPr lang="en-US" sz="1900" b="1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3 950 000 ₽</a:t>
            </a: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. Ожидаемая окупаемость зависит от трафика и дополнительных каналов дохода.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549</Words>
  <Application>Microsoft Office PowerPoint</Application>
  <PresentationFormat>Произвольный</PresentationFormat>
  <Paragraphs>86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Patrick Hand</vt:lpstr>
      <vt:lpstr>Patrick Hand Light</vt:lpstr>
      <vt:lpstr>Arial</vt:lpstr>
      <vt:lpstr>Calibri</vt:lpstr>
      <vt:lpstr>-apple-system, BlinkMacSystemFont, Segoe UI, Roboto, Helvetica Neue, Arial, sans-serif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say my name</dc:creator>
  <cp:lastModifiedBy>Say my name</cp:lastModifiedBy>
  <cp:revision>6</cp:revision>
  <dcterms:created xsi:type="dcterms:W3CDTF">2026-02-22T16:15:19Z</dcterms:created>
  <dcterms:modified xsi:type="dcterms:W3CDTF">2026-02-22T20:06:09Z</dcterms:modified>
</cp:coreProperties>
</file>