
<file path=[Content_Types].xml><?xml version="1.0" encoding="utf-8"?>
<Types xmlns="http://schemas.openxmlformats.org/package/2006/content-types">
  <Default Extension="png" ContentType="image/pn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67" r:id="rId6"/>
    <p:sldId id="259" r:id="rId7"/>
    <p:sldId id="261" r:id="rId8"/>
    <p:sldId id="268" r:id="rId9"/>
    <p:sldId id="262" r:id="rId10"/>
    <p:sldId id="258" r:id="rId11"/>
    <p:sldId id="265" r:id="rId12"/>
    <p:sldId id="266" r:id="rId13"/>
    <p:sldId id="263" r:id="rId14"/>
    <p:sldId id="26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DF"/>
    <a:srgbClr val="626173"/>
    <a:srgbClr val="DFAFB8"/>
    <a:srgbClr val="393A32"/>
    <a:srgbClr val="9D5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4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480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A1BDC2-52D2-4F4C-9693-B1801F7A8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6228B63-6619-480F-ACD9-D5A2177E1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2A063C-BF6E-46B3-9D1D-CFA133801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32DB45-5E50-48ED-8114-FEB40E8F0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F006EC6-3557-45D1-81E5-DADFED5A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10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057A95-3FCF-47CF-AD0A-AA0FF5B10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41688EE-895B-4CB3-BA83-C254B7BB4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F42E8F-3A4E-4846-B886-0F7B4EB6C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91302A-7826-4CA1-A1E6-7FEA4388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C38C58A-7251-4B27-B78A-B006A74E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8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B0F539-9089-42A3-9D8D-3C988FC2E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2A31C50-DEB1-407B-ACBA-C8EC75A02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EF2DCB8-88FE-46DF-AFFD-BCE81FB6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3148F-49CB-43AB-877C-08DFB0CD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ED2500A-03EC-4A92-B9B8-E61B59DB0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73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D3AC8E-58C2-4992-A0C5-9EACE78A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3D385E-32B1-4D80-A0A3-E01074B5E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E25FB37-427B-4FB4-8CBD-6AE806E29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76E94A5-F4ED-4E82-962B-A70C78E52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8355C64-87E3-4FCC-AD01-EDB159577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1DC7404-34AE-4A9A-AE57-0989D99D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97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50D5E3-7FC1-4BE8-A36E-7A1C01EB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9F6CAF0-AB22-4FFB-AB5B-279FE7599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42795CC-8E65-4380-A1DE-7E234E5CF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E7877DA-5747-4F9B-AD27-5D4F3690E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18861BA-D0CA-4E75-B47A-6C39AFA5D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8C54A6C-9BD0-4AA3-A933-413949C8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54B2338-5B5B-4777-A697-412E4920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B749298-3464-4D69-97D3-50072A56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51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8E8885-5091-49F5-AE7E-D1FB9F9D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6420DBD-8EAA-4740-BAE8-C512A754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960B09C-CCA9-4A75-B122-1C83807D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41D865A-CD81-4F7D-952F-6E636246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5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E2030FA-3937-4EBF-B08E-6E165A9FB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86BEDC8-FB0B-4687-9882-20209385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3334E1-CD90-418C-A419-ACC51E4C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38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2AF646-32C1-4141-A920-2E5C38C0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AA61F40-87FD-43F5-90D2-2EC6D35BF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FA63CE2-FA58-4F11-885F-313645004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8E01AE-A09D-4B54-89C2-57C19049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7CAAD0E-E761-4F87-885D-4D984834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DE9237C-8242-4E6C-A43D-BCEE2F85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52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030674-3A3E-48E0-9B57-1687E2DD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2EB2B75-04FC-4F63-A3EC-5BBEB4E1D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251B6DC-80E6-416B-80F8-F7E30258F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B6CB905-83D1-49AC-95C7-768F6BED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7D144B7-F405-45F5-B820-DAB9B98B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429A082-8C55-47A0-A72F-61990DA83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735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D0ECC5-E6D3-4335-97D2-CC039A1D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C5FAFC8-F6E0-4563-B887-7FBF0E0F3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0B1AE3-CFED-4EFA-BB45-1697CD6B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8C4656-0060-491F-BA0D-96096CC4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F89A17-4B3C-4B93-8BCB-24433BD5F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93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122DD49-45F2-4D1E-A3BC-9BBB11499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CE1BE8B-8488-466F-B9CD-E716B5370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EC0E97E-D238-482D-BB69-88052471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CA1D626-8D6C-460D-88AC-2B64671B2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D38A9A-0802-4ACF-BE00-C208A0F86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036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A1BDC2-52D2-4F4C-9693-B1801F7A8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6228B63-6619-480F-ACD9-D5A2177E1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2A063C-BF6E-46B3-9D1D-CFA133801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32DB45-5E50-48ED-8114-FEB40E8F0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F006EC6-3557-45D1-81E5-DADFED5A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532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057A95-3FCF-47CF-AD0A-AA0FF5B10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41688EE-895B-4CB3-BA83-C254B7BB4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F42E8F-3A4E-4846-B886-0F7B4EB6C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91302A-7826-4CA1-A1E6-7FEA4388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C38C58A-7251-4B27-B78A-B006A74E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384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B0F539-9089-42A3-9D8D-3C988FC2E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2A31C50-DEB1-407B-ACBA-C8EC75A02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EF2DCB8-88FE-46DF-AFFD-BCE81FB6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3148F-49CB-43AB-877C-08DFB0CD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ED2500A-03EC-4A92-B9B8-E61B59DB0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784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D3AC8E-58C2-4992-A0C5-9EACE78A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3D385E-32B1-4D80-A0A3-E01074B5E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E25FB37-427B-4FB4-8CBD-6AE806E29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76E94A5-F4ED-4E82-962B-A70C78E52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8355C64-87E3-4FCC-AD01-EDB159577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1DC7404-34AE-4A9A-AE57-0989D99D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50D5E3-7FC1-4BE8-A36E-7A1C01EB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9F6CAF0-AB22-4FFB-AB5B-279FE7599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42795CC-8E65-4380-A1DE-7E234E5CF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E7877DA-5747-4F9B-AD27-5D4F3690E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18861BA-D0CA-4E75-B47A-6C39AFA5D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8C54A6C-9BD0-4AA3-A933-413949C8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54B2338-5B5B-4777-A697-412E4920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B749298-3464-4D69-97D3-50072A56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23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8E8885-5091-49F5-AE7E-D1FB9F9D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6420DBD-8EAA-4740-BAE8-C512A754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960B09C-CCA9-4A75-B122-1C83807D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41D865A-CD81-4F7D-952F-6E636246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187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E2030FA-3937-4EBF-B08E-6E165A9FB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86BEDC8-FB0B-4687-9882-20209385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3334E1-CD90-418C-A419-ACC51E4C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468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2AF646-32C1-4141-A920-2E5C38C0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AA61F40-87FD-43F5-90D2-2EC6D35BF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FA63CE2-FA58-4F11-885F-313645004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8E01AE-A09D-4B54-89C2-57C19049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7CAAD0E-E761-4F87-885D-4D984834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DE9237C-8242-4E6C-A43D-BCEE2F85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46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030674-3A3E-48E0-9B57-1687E2DD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2EB2B75-04FC-4F63-A3EC-5BBEB4E1D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251B6DC-80E6-416B-80F8-F7E30258F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B6CB905-83D1-49AC-95C7-768F6BED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7D144B7-F405-45F5-B820-DAB9B98B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429A082-8C55-47A0-A72F-61990DA83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85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D0ECC5-E6D3-4335-97D2-CC039A1D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C5FAFC8-F6E0-4563-B887-7FBF0E0F3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0B1AE3-CFED-4EFA-BB45-1697CD6B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8C4656-0060-491F-BA0D-96096CC4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F89A17-4B3C-4B93-8BCB-24433BD5F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688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122DD49-45F2-4D1E-A3BC-9BBB11499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CE1BE8B-8488-466F-B9CD-E716B5370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EC0E97E-D238-482D-BB69-88052471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CA1D626-8D6C-460D-88AC-2B64671B2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D38A9A-0802-4ACF-BE00-C208A0F86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65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A1BDC2-52D2-4F4C-9693-B1801F7A8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6228B63-6619-480F-ACD9-D5A2177E1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2A063C-BF6E-46B3-9D1D-CFA133801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32DB45-5E50-48ED-8114-FEB40E8F0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F006EC6-3557-45D1-81E5-DADFED5A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320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057A95-3FCF-47CF-AD0A-AA0FF5B10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41688EE-895B-4CB3-BA83-C254B7BB4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F42E8F-3A4E-4846-B886-0F7B4EB6C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91302A-7826-4CA1-A1E6-7FEA4388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C38C58A-7251-4B27-B78A-B006A74E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3381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B0F539-9089-42A3-9D8D-3C988FC2E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2A31C50-DEB1-407B-ACBA-C8EC75A02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EF2DCB8-88FE-46DF-AFFD-BCE81FB6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3148F-49CB-43AB-877C-08DFB0CD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ED2500A-03EC-4A92-B9B8-E61B59DB0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06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D3AC8E-58C2-4992-A0C5-9EACE78A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3D385E-32B1-4D80-A0A3-E01074B5E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E25FB37-427B-4FB4-8CBD-6AE806E29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76E94A5-F4ED-4E82-962B-A70C78E52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8355C64-87E3-4FCC-AD01-EDB159577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1DC7404-34AE-4A9A-AE57-0989D99D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923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50D5E3-7FC1-4BE8-A36E-7A1C01EB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9F6CAF0-AB22-4FFB-AB5B-279FE7599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42795CC-8E65-4380-A1DE-7E234E5CF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E7877DA-5747-4F9B-AD27-5D4F3690E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18861BA-D0CA-4E75-B47A-6C39AFA5D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8C54A6C-9BD0-4AA3-A933-413949C8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54B2338-5B5B-4777-A697-412E4920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B749298-3464-4D69-97D3-50072A56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26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8E8885-5091-49F5-AE7E-D1FB9F9D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6420DBD-8EAA-4740-BAE8-C512A754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960B09C-CCA9-4A75-B122-1C83807D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41D865A-CD81-4F7D-952F-6E636246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92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E2030FA-3937-4EBF-B08E-6E165A9FB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86BEDC8-FB0B-4687-9882-20209385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3334E1-CD90-418C-A419-ACC51E4C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111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2AF646-32C1-4141-A920-2E5C38C0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AA61F40-87FD-43F5-90D2-2EC6D35BF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FA63CE2-FA58-4F11-885F-313645004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8E01AE-A09D-4B54-89C2-57C19049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7CAAD0E-E761-4F87-885D-4D984834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DE9237C-8242-4E6C-A43D-BCEE2F85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527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030674-3A3E-48E0-9B57-1687E2DD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2EB2B75-04FC-4F63-A3EC-5BBEB4E1D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251B6DC-80E6-416B-80F8-F7E30258F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B6CB905-83D1-49AC-95C7-768F6BED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7D144B7-F405-45F5-B820-DAB9B98B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429A082-8C55-47A0-A72F-61990DA83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119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D0ECC5-E6D3-4335-97D2-CC039A1D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C5FAFC8-F6E0-4563-B887-7FBF0E0F3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0B1AE3-CFED-4EFA-BB45-1697CD6B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8C4656-0060-491F-BA0D-96096CC4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F89A17-4B3C-4B93-8BCB-24433BD5F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5604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122DD49-45F2-4D1E-A3BC-9BBB11499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CE1BE8B-8488-466F-B9CD-E716B5370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EC0E97E-D238-482D-BB69-88052471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CA1D626-8D6C-460D-88AC-2B64671B2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D38A9A-0802-4ACF-BE00-C208A0F86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299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42B355-CBBC-4597-89B6-80D405DB3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3861FB6-9A42-49D7-AFAA-55DB8991F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D1E818-4E2D-4015-9693-D71C5AD5D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B4950-2191-4F33-B236-B0680DAEC0D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F2B7F8-8487-4F85-BE06-FEB3636FE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3D690F6-AD98-4D39-B5C5-7C2F8BD82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3B42D-CD5E-4120-832A-25D50EDED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08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42B355-CBBC-4597-89B6-80D405DB3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3861FB6-9A42-49D7-AFAA-55DB8991F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D1E818-4E2D-4015-9693-D71C5AD5D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F2B7F8-8487-4F85-BE06-FEB3636FE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3D690F6-AD98-4D39-B5C5-7C2F8BD82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75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42B355-CBBC-4597-89B6-80D405DB3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3861FB6-9A42-49D7-AFAA-55DB8991F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D1E818-4E2D-4015-9693-D71C5AD5D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B4950-2191-4F33-B236-B0680DAEC0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F2B7F8-8487-4F85-BE06-FEB3636FE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3D690F6-AD98-4D39-B5C5-7C2F8BD82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3B42D-CD5E-4120-832A-25D50EDED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23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1.png"/><Relationship Id="rId4" Type="http://schemas.microsoft.com/office/2017/06/relationships/model3d" Target="../media/model3d1.glb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9.png"/><Relationship Id="rId4" Type="http://schemas.microsoft.com/office/2017/06/relationships/model3d" Target="../media/model3d1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13" y="0"/>
            <a:ext cx="12206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095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EF8C8B-2259-4612-8A30-5BE7413A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3689"/>
            <a:ext cx="6095999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Цель</a:t>
            </a:r>
            <a:b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проекта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AB56CE33-7080-496E-B260-9E8145B3348F}"/>
              </a:ext>
            </a:extLst>
          </p:cNvPr>
          <p:cNvSpPr txBox="1">
            <a:spLocks/>
          </p:cNvSpPr>
          <p:nvPr/>
        </p:nvSpPr>
        <p:spPr>
          <a:xfrm>
            <a:off x="5981351" y="191669"/>
            <a:ext cx="62106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Команда</a:t>
            </a:r>
          </a:p>
          <a:p>
            <a:pPr algn="ctr"/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проекта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D3BF62C-25C7-458A-A2A8-1CA0206376F8}"/>
              </a:ext>
            </a:extLst>
          </p:cNvPr>
          <p:cNvCxnSpPr>
            <a:cxnSpLocks/>
          </p:cNvCxnSpPr>
          <p:nvPr/>
        </p:nvCxnSpPr>
        <p:spPr>
          <a:xfrm flipH="1">
            <a:off x="5981352" y="0"/>
            <a:ext cx="1" cy="5648426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D8E7568C-F3C6-40D2-B877-007984631602}"/>
              </a:ext>
            </a:extLst>
          </p:cNvPr>
          <p:cNvCxnSpPr>
            <a:cxnSpLocks/>
          </p:cNvCxnSpPr>
          <p:nvPr/>
        </p:nvCxnSpPr>
        <p:spPr>
          <a:xfrm flipH="1">
            <a:off x="-2" y="5648426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792C3B9-EC90-4CD1-8B7A-C6A0EEA3CB24}"/>
              </a:ext>
            </a:extLst>
          </p:cNvPr>
          <p:cNvCxnSpPr>
            <a:cxnSpLocks/>
          </p:cNvCxnSpPr>
          <p:nvPr/>
        </p:nvCxnSpPr>
        <p:spPr>
          <a:xfrm flipH="1">
            <a:off x="-2" y="1661962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70A2571-C18F-4BCF-B748-3AB467668703}"/>
              </a:ext>
            </a:extLst>
          </p:cNvPr>
          <p:cNvCxnSpPr>
            <a:cxnSpLocks/>
          </p:cNvCxnSpPr>
          <p:nvPr/>
        </p:nvCxnSpPr>
        <p:spPr>
          <a:xfrm flipH="1">
            <a:off x="-2" y="0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47B7575-575F-4324-80A8-568535F6F4F9}"/>
              </a:ext>
            </a:extLst>
          </p:cNvPr>
          <p:cNvCxnSpPr>
            <a:cxnSpLocks/>
          </p:cNvCxnSpPr>
          <p:nvPr/>
        </p:nvCxnSpPr>
        <p:spPr>
          <a:xfrm>
            <a:off x="12175206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8F3DA4EA-EDBC-4E8C-81BC-246F4C9147E6}"/>
              </a:ext>
            </a:extLst>
          </p:cNvPr>
          <p:cNvCxnSpPr>
            <a:cxnSpLocks/>
          </p:cNvCxnSpPr>
          <p:nvPr/>
        </p:nvCxnSpPr>
        <p:spPr>
          <a:xfrm>
            <a:off x="16793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41E612A4-659C-43AB-89B1-5CB8AF41D7F7}"/>
              </a:ext>
            </a:extLst>
          </p:cNvPr>
          <p:cNvCxnSpPr>
            <a:cxnSpLocks/>
          </p:cNvCxnSpPr>
          <p:nvPr/>
        </p:nvCxnSpPr>
        <p:spPr>
          <a:xfrm flipH="1">
            <a:off x="0" y="6825916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5AD2F07B-4247-4DCB-B8E9-B1BAA8BAD716}"/>
              </a:ext>
            </a:extLst>
          </p:cNvPr>
          <p:cNvCxnSpPr>
            <a:cxnSpLocks/>
          </p:cNvCxnSpPr>
          <p:nvPr/>
        </p:nvCxnSpPr>
        <p:spPr>
          <a:xfrm>
            <a:off x="12175206" y="144699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AAAC59B5-8047-455B-932A-B396FCED304A}"/>
              </a:ext>
            </a:extLst>
          </p:cNvPr>
          <p:cNvCxnSpPr>
            <a:cxnSpLocks/>
          </p:cNvCxnSpPr>
          <p:nvPr/>
        </p:nvCxnSpPr>
        <p:spPr>
          <a:xfrm>
            <a:off x="16894" y="158056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96D7E15-D4F9-4B7B-8039-A18558C7ECE3}"/>
              </a:ext>
            </a:extLst>
          </p:cNvPr>
          <p:cNvSpPr txBox="1"/>
          <p:nvPr/>
        </p:nvSpPr>
        <p:spPr>
          <a:xfrm>
            <a:off x="105879" y="1919329"/>
            <a:ext cx="584131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F2F1D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dirty="0">
                <a:solidFill>
                  <a:srgbClr val="F2F1D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азработать концепцию устройства измеряющего скорость кровотока которое поможет в реальном времени  наблюдать за состоянием своего организма и своевременно обращаться за помощью.</a:t>
            </a:r>
          </a:p>
          <a:p>
            <a:pPr algn="just"/>
            <a:endParaRPr lang="ru-RU" dirty="0">
              <a:solidFill>
                <a:srgbClr val="F2F1DF"/>
              </a:solidFill>
              <a:effectLst/>
              <a:ea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DFAFB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Результатом проекта является</a:t>
            </a:r>
            <a:r>
              <a:rPr lang="en-US" sz="2000" dirty="0">
                <a:solidFill>
                  <a:srgbClr val="DFAFB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000" dirty="0">
              <a:solidFill>
                <a:srgbClr val="DFAFB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F2F1D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Качественный п</a:t>
            </a:r>
            <a:r>
              <a:rPr lang="ru-RU" sz="20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родукт суть которого заключается в неинвазивном методе диагностики, позволяющий оценить состояние сосудов и кровотока в них. </a:t>
            </a:r>
          </a:p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4FEDBB3-06F0-475F-B5FA-467180D335B8}"/>
              </a:ext>
            </a:extLst>
          </p:cNvPr>
          <p:cNvSpPr txBox="1"/>
          <p:nvPr/>
        </p:nvSpPr>
        <p:spPr>
          <a:xfrm>
            <a:off x="7131146" y="1954240"/>
            <a:ext cx="1857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DFAFB8"/>
                </a:solidFill>
              </a:rPr>
              <a:t>Алёшин Александр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140D8C8B-1DD0-4495-95C7-CF7E43D4F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293" y="3056332"/>
            <a:ext cx="1075711" cy="105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9101513-9482-404F-AF1A-B5480C38EA07}"/>
              </a:ext>
            </a:extLst>
          </p:cNvPr>
          <p:cNvSpPr txBox="1"/>
          <p:nvPr/>
        </p:nvSpPr>
        <p:spPr>
          <a:xfrm>
            <a:off x="7111478" y="3095283"/>
            <a:ext cx="1124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DFAFB8"/>
                </a:solidFill>
              </a:rPr>
              <a:t>Юрин Егор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D8853C0B-BCBE-47E8-A50F-11577E90027E}"/>
              </a:ext>
            </a:extLst>
          </p:cNvPr>
          <p:cNvSpPr txBox="1"/>
          <p:nvPr/>
        </p:nvSpPr>
        <p:spPr>
          <a:xfrm>
            <a:off x="7116281" y="3393604"/>
            <a:ext cx="2278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2F1DF"/>
                </a:solidFill>
              </a:rPr>
              <a:t>П</a:t>
            </a:r>
            <a:r>
              <a:rPr lang="ru-RU" sz="1400" dirty="0" smtClean="0">
                <a:solidFill>
                  <a:srgbClr val="F2F1DF"/>
                </a:solidFill>
              </a:rPr>
              <a:t>роизводитель специалист</a:t>
            </a:r>
          </a:p>
          <a:p>
            <a:r>
              <a:rPr lang="ru-RU" sz="1400" dirty="0" smtClean="0">
                <a:solidFill>
                  <a:srgbClr val="F2F1DF"/>
                </a:solidFill>
              </a:rPr>
              <a:t>Дизайнер</a:t>
            </a:r>
            <a:endParaRPr lang="ru-RU" sz="1400" dirty="0">
              <a:solidFill>
                <a:srgbClr val="F2F1DF"/>
              </a:solidFill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="" xmlns:a16="http://schemas.microsoft.com/office/drawing/2014/main" id="{1142F65A-357B-490F-82E7-B584F3B45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3" y="1923381"/>
            <a:ext cx="1051579" cy="105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49A4CF4A-6D59-4480-AFEC-68109AADA9A1}"/>
              </a:ext>
            </a:extLst>
          </p:cNvPr>
          <p:cNvSpPr txBox="1"/>
          <p:nvPr/>
        </p:nvSpPr>
        <p:spPr>
          <a:xfrm>
            <a:off x="6949670" y="2253543"/>
            <a:ext cx="2278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2F1DF"/>
                </a:solidFill>
              </a:rPr>
              <a:t>Лидер </a:t>
            </a:r>
          </a:p>
          <a:p>
            <a:r>
              <a:rPr lang="ru-RU" sz="1400" dirty="0" smtClean="0">
                <a:solidFill>
                  <a:srgbClr val="F2F1DF"/>
                </a:solidFill>
              </a:rPr>
              <a:t>Производитель специалист</a:t>
            </a:r>
            <a:endParaRPr lang="ru-RU" sz="1400" dirty="0">
              <a:solidFill>
                <a:srgbClr val="F2F1DF"/>
              </a:solidFill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="" xmlns:a16="http://schemas.microsoft.com/office/drawing/2014/main" id="{AF71F617-514F-451A-AEA5-3F9583EC9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4" y="4228234"/>
            <a:ext cx="1051578" cy="105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9EA1150-2198-4876-91D5-49CA17429607}"/>
              </a:ext>
            </a:extLst>
          </p:cNvPr>
          <p:cNvSpPr txBox="1"/>
          <p:nvPr/>
        </p:nvSpPr>
        <p:spPr>
          <a:xfrm>
            <a:off x="7107884" y="4228234"/>
            <a:ext cx="128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DFAFB8"/>
                </a:solidFill>
              </a:rPr>
              <a:t>Соцков Илья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05F9C801-7E74-4CB0-8153-A5ADDE6B8BC0}"/>
              </a:ext>
            </a:extLst>
          </p:cNvPr>
          <p:cNvSpPr txBox="1"/>
          <p:nvPr/>
        </p:nvSpPr>
        <p:spPr>
          <a:xfrm>
            <a:off x="7136402" y="4523337"/>
            <a:ext cx="2278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1400" dirty="0">
                <a:solidFill>
                  <a:srgbClr val="F2F1DF"/>
                </a:solidFill>
              </a:rPr>
              <a:t>Производитель специалист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E125327-6FE6-4FF3-B40D-C64375AECDA7}"/>
              </a:ext>
            </a:extLst>
          </p:cNvPr>
          <p:cNvSpPr txBox="1"/>
          <p:nvPr/>
        </p:nvSpPr>
        <p:spPr>
          <a:xfrm>
            <a:off x="10118220" y="4160896"/>
            <a:ext cx="1523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DFAFB8"/>
                </a:solidFill>
              </a:rPr>
              <a:t>Тихонова Юлия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A5C6E33-04B0-4101-B0DF-097F3EF82009}"/>
              </a:ext>
            </a:extLst>
          </p:cNvPr>
          <p:cNvSpPr txBox="1"/>
          <p:nvPr/>
        </p:nvSpPr>
        <p:spPr>
          <a:xfrm>
            <a:off x="9961380" y="3289733"/>
            <a:ext cx="2278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1400" dirty="0">
                <a:solidFill>
                  <a:srgbClr val="F2F1DF"/>
                </a:solidFill>
              </a:rPr>
              <a:t>Производитель специалист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="" xmlns:a16="http://schemas.microsoft.com/office/drawing/2014/main" id="{0810C9E1-4C65-44DD-9BA3-ED1C98A3E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875" y="1950682"/>
            <a:ext cx="1051580" cy="105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0B54E718-DA43-4502-8E63-41CEB3B4F505}"/>
              </a:ext>
            </a:extLst>
          </p:cNvPr>
          <p:cNvSpPr txBox="1"/>
          <p:nvPr/>
        </p:nvSpPr>
        <p:spPr>
          <a:xfrm>
            <a:off x="10092130" y="1915245"/>
            <a:ext cx="16387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DFAFB8"/>
                </a:solidFill>
              </a:rPr>
              <a:t>Ефремова Элина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6922850D-314C-470C-9F40-DEABEA82F5D5}"/>
              </a:ext>
            </a:extLst>
          </p:cNvPr>
          <p:cNvSpPr txBox="1"/>
          <p:nvPr/>
        </p:nvSpPr>
        <p:spPr>
          <a:xfrm>
            <a:off x="10118220" y="2253799"/>
            <a:ext cx="10124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2F1DF"/>
                </a:solidFill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lang="ru-RU" sz="1400" dirty="0">
              <a:solidFill>
                <a:srgbClr val="F2F1DF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ru-RU" sz="1600" dirty="0">
              <a:solidFill>
                <a:srgbClr val="F2F1DF"/>
              </a:solidFill>
            </a:endParaRPr>
          </a:p>
        </p:txBody>
      </p:sp>
      <p:pic>
        <p:nvPicPr>
          <p:cNvPr id="1042" name="Picture 18">
            <a:extLst>
              <a:ext uri="{FF2B5EF4-FFF2-40B4-BE49-F238E27FC236}">
                <a16:creationId xmlns="" xmlns:a16="http://schemas.microsoft.com/office/drawing/2014/main" id="{CEC13CCC-85AD-4372-9982-30B751E0E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637" y="3062366"/>
            <a:ext cx="1051575" cy="105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2F20A13-D33D-4D82-A2AC-5B8585BB9342}"/>
              </a:ext>
            </a:extLst>
          </p:cNvPr>
          <p:cNvSpPr txBox="1"/>
          <p:nvPr/>
        </p:nvSpPr>
        <p:spPr>
          <a:xfrm>
            <a:off x="10123283" y="3002262"/>
            <a:ext cx="1954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solidFill>
                  <a:srgbClr val="DFAFB8"/>
                </a:solidFill>
              </a:rPr>
              <a:t>Сычикова</a:t>
            </a:r>
            <a:r>
              <a:rPr lang="ru-RU" sz="1600" dirty="0">
                <a:solidFill>
                  <a:srgbClr val="DFAFB8"/>
                </a:solidFill>
              </a:rPr>
              <a:t> Елизавета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80361B43-BC48-4DE1-9604-0A3CC0346AFF}"/>
              </a:ext>
            </a:extLst>
          </p:cNvPr>
          <p:cNvSpPr txBox="1"/>
          <p:nvPr/>
        </p:nvSpPr>
        <p:spPr>
          <a:xfrm>
            <a:off x="10134940" y="4448659"/>
            <a:ext cx="1052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2F1DF"/>
                </a:solidFill>
              </a:rPr>
              <a:t>Экономист </a:t>
            </a:r>
            <a:endParaRPr lang="ru-RU" sz="1400" dirty="0">
              <a:solidFill>
                <a:srgbClr val="F2F1DF"/>
              </a:solidFill>
            </a:endParaRPr>
          </a:p>
        </p:txBody>
      </p:sp>
      <p:pic>
        <p:nvPicPr>
          <p:cNvPr id="1048" name="Picture 24">
            <a:extLst>
              <a:ext uri="{FF2B5EF4-FFF2-40B4-BE49-F238E27FC236}">
                <a16:creationId xmlns="" xmlns:a16="http://schemas.microsoft.com/office/drawing/2014/main" id="{BEE3E74D-5C4D-4556-B41A-DF56B62D0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303" y="4196337"/>
            <a:ext cx="1089764" cy="108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32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EF8C8B-2259-4612-8A30-5BE7413A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12" y="0"/>
            <a:ext cx="8065971" cy="1661959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Проблема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792C3B9-EC90-4CD1-8B7A-C6A0EEA3CB24}"/>
              </a:ext>
            </a:extLst>
          </p:cNvPr>
          <p:cNvCxnSpPr>
            <a:cxnSpLocks/>
          </p:cNvCxnSpPr>
          <p:nvPr/>
        </p:nvCxnSpPr>
        <p:spPr>
          <a:xfrm flipH="1">
            <a:off x="-2" y="1661962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70A2571-C18F-4BCF-B748-3AB467668703}"/>
              </a:ext>
            </a:extLst>
          </p:cNvPr>
          <p:cNvCxnSpPr>
            <a:cxnSpLocks/>
          </p:cNvCxnSpPr>
          <p:nvPr/>
        </p:nvCxnSpPr>
        <p:spPr>
          <a:xfrm flipH="1">
            <a:off x="-2" y="0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47B7575-575F-4324-80A8-568535F6F4F9}"/>
              </a:ext>
            </a:extLst>
          </p:cNvPr>
          <p:cNvCxnSpPr>
            <a:cxnSpLocks/>
          </p:cNvCxnSpPr>
          <p:nvPr/>
        </p:nvCxnSpPr>
        <p:spPr>
          <a:xfrm>
            <a:off x="12175206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8F3DA4EA-EDBC-4E8C-81BC-246F4C9147E6}"/>
              </a:ext>
            </a:extLst>
          </p:cNvPr>
          <p:cNvCxnSpPr>
            <a:cxnSpLocks/>
          </p:cNvCxnSpPr>
          <p:nvPr/>
        </p:nvCxnSpPr>
        <p:spPr>
          <a:xfrm>
            <a:off x="16793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41E612A4-659C-43AB-89B1-5CB8AF41D7F7}"/>
              </a:ext>
            </a:extLst>
          </p:cNvPr>
          <p:cNvCxnSpPr>
            <a:cxnSpLocks/>
          </p:cNvCxnSpPr>
          <p:nvPr/>
        </p:nvCxnSpPr>
        <p:spPr>
          <a:xfrm flipH="1">
            <a:off x="0" y="6825916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5AD2F07B-4247-4DCB-B8E9-B1BAA8BAD716}"/>
              </a:ext>
            </a:extLst>
          </p:cNvPr>
          <p:cNvCxnSpPr>
            <a:cxnSpLocks/>
          </p:cNvCxnSpPr>
          <p:nvPr/>
        </p:nvCxnSpPr>
        <p:spPr>
          <a:xfrm>
            <a:off x="12175206" y="144699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AAAC59B5-8047-455B-932A-B396FCED304A}"/>
              </a:ext>
            </a:extLst>
          </p:cNvPr>
          <p:cNvCxnSpPr>
            <a:cxnSpLocks/>
          </p:cNvCxnSpPr>
          <p:nvPr/>
        </p:nvCxnSpPr>
        <p:spPr>
          <a:xfrm>
            <a:off x="16894" y="158056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14" name="Объект 3">
                <a:extLst>
                  <a:ext uri="{FF2B5EF4-FFF2-40B4-BE49-F238E27FC236}">
                    <a16:creationId xmlns:a16="http://schemas.microsoft.com/office/drawing/2014/main" id="{1B858B30-9B96-4A25-A9CB-47FEE083E1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66069649"/>
                  </p:ext>
                </p:extLst>
              </p:nvPr>
            </p:nvGraphicFramePr>
            <p:xfrm>
              <a:off x="9782546" y="481517"/>
              <a:ext cx="1961055" cy="236088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961055" cy="2360883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3646301" ay="-2353620" az="-290984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12245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Объект 3">
                <a:extLst>
                  <a:ext uri="{FF2B5EF4-FFF2-40B4-BE49-F238E27FC236}">
                    <a16:creationId xmlns="" xmlns:a16="http://schemas.microsoft.com/office/drawing/2014/main" id="{1B858B30-9B96-4A25-A9CB-47FEE083E1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82546" y="481517"/>
                <a:ext cx="1961055" cy="2360883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1F47849-B0F4-4B40-B18A-40739FE73280}"/>
              </a:ext>
            </a:extLst>
          </p:cNvPr>
          <p:cNvSpPr txBox="1"/>
          <p:nvPr/>
        </p:nvSpPr>
        <p:spPr>
          <a:xfrm>
            <a:off x="575393" y="1853021"/>
            <a:ext cx="97140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F2F1D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 людей, имеющих проблемы со здоровьем, часто существует необходимость контроля каких-либо биологических показателей. Как правило, это можно сделать только в условиях медицинского учреждения. Наше устройство позволит проводить мониторинг показателей в различных условиях, обеспечивая непрерывную оценку состояния кровотока в любое время и в любом месте.</a:t>
            </a:r>
            <a:endParaRPr lang="ru-RU" dirty="0">
              <a:solidFill>
                <a:srgbClr val="F2F1D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3E432A5-D7E8-4CB3-9C81-32446CD62D37}"/>
              </a:ext>
            </a:extLst>
          </p:cNvPr>
          <p:cNvSpPr txBox="1"/>
          <p:nvPr/>
        </p:nvSpPr>
        <p:spPr>
          <a:xfrm>
            <a:off x="3382040" y="3629122"/>
            <a:ext cx="539433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DFAFB8"/>
                </a:solidFill>
              </a:rPr>
              <a:t>Почему существующих вариантов решения </a:t>
            </a:r>
            <a:br>
              <a:rPr lang="ru-RU" sz="2000" b="1" dirty="0">
                <a:solidFill>
                  <a:srgbClr val="DFAFB8"/>
                </a:solidFill>
              </a:rPr>
            </a:br>
            <a:r>
              <a:rPr lang="ru-RU" sz="2000" b="1" dirty="0">
                <a:solidFill>
                  <a:srgbClr val="DFAFB8"/>
                </a:solidFill>
              </a:rPr>
              <a:t>не достаточно?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BB5E4451-D45B-484A-8066-1DB853267492}"/>
              </a:ext>
            </a:extLst>
          </p:cNvPr>
          <p:cNvCxnSpPr>
            <a:cxnSpLocks/>
          </p:cNvCxnSpPr>
          <p:nvPr/>
        </p:nvCxnSpPr>
        <p:spPr>
          <a:xfrm flipH="1">
            <a:off x="-16794" y="3479735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C9A226B-E08C-4815-9409-E8AF92137A12}"/>
              </a:ext>
            </a:extLst>
          </p:cNvPr>
          <p:cNvSpPr txBox="1"/>
          <p:nvPr/>
        </p:nvSpPr>
        <p:spPr>
          <a:xfrm>
            <a:off x="2372952" y="4270027"/>
            <a:ext cx="77560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2F1D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Наше устройство для мониторинга венозного кровотока на запястье предлагает революционный неинвазивный метод диагностики, который позволяет оценить состояние сосудов и кровотока в реальном времени, без необходимости участия медицинского работника.</a:t>
            </a:r>
            <a:endParaRPr lang="ru-RU" sz="2400" dirty="0">
              <a:solidFill>
                <a:srgbClr val="F2F1D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1886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BBF029B4-B3EA-4B3A-B080-495B3E127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168" y="0"/>
            <a:ext cx="8983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EF8C8B-2259-4612-8A30-5BE7413A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12" y="0"/>
            <a:ext cx="8065971" cy="1661959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Актуальность проекта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792C3B9-EC90-4CD1-8B7A-C6A0EEA3CB24}"/>
              </a:ext>
            </a:extLst>
          </p:cNvPr>
          <p:cNvCxnSpPr>
            <a:cxnSpLocks/>
          </p:cNvCxnSpPr>
          <p:nvPr/>
        </p:nvCxnSpPr>
        <p:spPr>
          <a:xfrm flipH="1">
            <a:off x="-2" y="1661962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70A2571-C18F-4BCF-B748-3AB467668703}"/>
              </a:ext>
            </a:extLst>
          </p:cNvPr>
          <p:cNvCxnSpPr>
            <a:cxnSpLocks/>
          </p:cNvCxnSpPr>
          <p:nvPr/>
        </p:nvCxnSpPr>
        <p:spPr>
          <a:xfrm flipH="1">
            <a:off x="-2" y="0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47B7575-575F-4324-80A8-568535F6F4F9}"/>
              </a:ext>
            </a:extLst>
          </p:cNvPr>
          <p:cNvCxnSpPr>
            <a:cxnSpLocks/>
          </p:cNvCxnSpPr>
          <p:nvPr/>
        </p:nvCxnSpPr>
        <p:spPr>
          <a:xfrm>
            <a:off x="12175206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8F3DA4EA-EDBC-4E8C-81BC-246F4C9147E6}"/>
              </a:ext>
            </a:extLst>
          </p:cNvPr>
          <p:cNvCxnSpPr>
            <a:cxnSpLocks/>
          </p:cNvCxnSpPr>
          <p:nvPr/>
        </p:nvCxnSpPr>
        <p:spPr>
          <a:xfrm>
            <a:off x="16793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41E612A4-659C-43AB-89B1-5CB8AF41D7F7}"/>
              </a:ext>
            </a:extLst>
          </p:cNvPr>
          <p:cNvCxnSpPr>
            <a:cxnSpLocks/>
          </p:cNvCxnSpPr>
          <p:nvPr/>
        </p:nvCxnSpPr>
        <p:spPr>
          <a:xfrm flipH="1">
            <a:off x="0" y="6825916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5AD2F07B-4247-4DCB-B8E9-B1BAA8BAD716}"/>
              </a:ext>
            </a:extLst>
          </p:cNvPr>
          <p:cNvCxnSpPr>
            <a:cxnSpLocks/>
          </p:cNvCxnSpPr>
          <p:nvPr/>
        </p:nvCxnSpPr>
        <p:spPr>
          <a:xfrm>
            <a:off x="12175206" y="144699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AAAC59B5-8047-455B-932A-B396FCED304A}"/>
              </a:ext>
            </a:extLst>
          </p:cNvPr>
          <p:cNvCxnSpPr>
            <a:cxnSpLocks/>
          </p:cNvCxnSpPr>
          <p:nvPr/>
        </p:nvCxnSpPr>
        <p:spPr>
          <a:xfrm>
            <a:off x="16894" y="158056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14" name="Объект 3">
                <a:extLst>
                  <a:ext uri="{FF2B5EF4-FFF2-40B4-BE49-F238E27FC236}">
                    <a16:creationId xmlns:a16="http://schemas.microsoft.com/office/drawing/2014/main" id="{1B858B30-9B96-4A25-A9CB-47FEE083E1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953368"/>
                  </p:ext>
                </p:extLst>
              </p:nvPr>
            </p:nvGraphicFramePr>
            <p:xfrm>
              <a:off x="9509993" y="839678"/>
              <a:ext cx="2437788" cy="451486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437788" cy="4514868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5398650" ay="-84787" az="-5344582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62749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Объект 3">
                <a:extLst>
                  <a:ext uri="{FF2B5EF4-FFF2-40B4-BE49-F238E27FC236}">
                    <a16:creationId xmlns="" xmlns:a16="http://schemas.microsoft.com/office/drawing/2014/main" id="{1B858B30-9B96-4A25-A9CB-47FEE083E1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09993" y="839678"/>
                <a:ext cx="2437788" cy="4514868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E7FB738-889F-47B5-A5A7-A8FDAFA16C53}"/>
              </a:ext>
            </a:extLst>
          </p:cNvPr>
          <p:cNvSpPr txBox="1"/>
          <p:nvPr/>
        </p:nvSpPr>
        <p:spPr>
          <a:xfrm>
            <a:off x="2768601" y="2096336"/>
            <a:ext cx="6406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0" i="0" dirty="0">
                <a:solidFill>
                  <a:srgbClr val="F2F1DF"/>
                </a:solidFill>
                <a:effectLst/>
              </a:rPr>
              <a:t>Мир переживает «</a:t>
            </a:r>
            <a:r>
              <a:rPr lang="ru-RU" sz="2400" b="0" i="0" dirty="0" err="1">
                <a:solidFill>
                  <a:srgbClr val="F2F1DF"/>
                </a:solidFill>
                <a:effectLst/>
              </a:rPr>
              <a:t>постковидный</a:t>
            </a:r>
            <a:r>
              <a:rPr lang="ru-RU" sz="2400" b="0" i="0" dirty="0">
                <a:solidFill>
                  <a:srgbClr val="F2F1DF"/>
                </a:solidFill>
                <a:effectLst/>
              </a:rPr>
              <a:t> синдром» и входит в эпоху «глобального оздоровления». Современные тренды ЗОЖ меняют привычки, отношения и жизненные стратегии.</a:t>
            </a:r>
            <a:endParaRPr lang="ru-RU" sz="2400" dirty="0">
              <a:solidFill>
                <a:srgbClr val="F2F1D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DD2998-062F-4963-B77E-E18E2664304C}"/>
              </a:ext>
            </a:extLst>
          </p:cNvPr>
          <p:cNvSpPr txBox="1"/>
          <p:nvPr/>
        </p:nvSpPr>
        <p:spPr>
          <a:xfrm>
            <a:off x="2768602" y="3799565"/>
            <a:ext cx="64062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0" i="0" dirty="0">
                <a:solidFill>
                  <a:srgbClr val="F2F1DF"/>
                </a:solidFill>
                <a:effectLst/>
              </a:rPr>
              <a:t>Наш браслет позволит прослеживать состояние кровотока человека в реальном времени, к тому же, сердце один важных органов человека, которое может дать сбой в любой момент.</a:t>
            </a:r>
            <a:endParaRPr lang="ru-RU" sz="2400" dirty="0">
              <a:solidFill>
                <a:srgbClr val="F2F1DF"/>
              </a:solidFill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="" xmlns:a16="http://schemas.microsoft.com/office/drawing/2014/main" id="{03FD5036-59A4-48E0-BA2E-197977850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0" y="2159269"/>
            <a:ext cx="2296956" cy="144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9147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EF8C8B-2259-4612-8A30-5BE7413A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420"/>
            <a:ext cx="6096002" cy="166195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F2F1DF"/>
                </a:solidFill>
                <a:latin typeface="Arial Black" panose="020B0A04020102020204" pitchFamily="34" charset="0"/>
              </a:rPr>
              <a:t>Описание продукта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792C3B9-EC90-4CD1-8B7A-C6A0EEA3CB24}"/>
              </a:ext>
            </a:extLst>
          </p:cNvPr>
          <p:cNvCxnSpPr>
            <a:cxnSpLocks/>
          </p:cNvCxnSpPr>
          <p:nvPr/>
        </p:nvCxnSpPr>
        <p:spPr>
          <a:xfrm flipH="1">
            <a:off x="-2" y="1661962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70A2571-C18F-4BCF-B748-3AB467668703}"/>
              </a:ext>
            </a:extLst>
          </p:cNvPr>
          <p:cNvCxnSpPr>
            <a:cxnSpLocks/>
          </p:cNvCxnSpPr>
          <p:nvPr/>
        </p:nvCxnSpPr>
        <p:spPr>
          <a:xfrm flipH="1">
            <a:off x="-2" y="0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47B7575-575F-4324-80A8-568535F6F4F9}"/>
              </a:ext>
            </a:extLst>
          </p:cNvPr>
          <p:cNvCxnSpPr>
            <a:cxnSpLocks/>
          </p:cNvCxnSpPr>
          <p:nvPr/>
        </p:nvCxnSpPr>
        <p:spPr>
          <a:xfrm>
            <a:off x="12175206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8F3DA4EA-EDBC-4E8C-81BC-246F4C9147E6}"/>
              </a:ext>
            </a:extLst>
          </p:cNvPr>
          <p:cNvCxnSpPr>
            <a:cxnSpLocks/>
          </p:cNvCxnSpPr>
          <p:nvPr/>
        </p:nvCxnSpPr>
        <p:spPr>
          <a:xfrm>
            <a:off x="16793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41E612A4-659C-43AB-89B1-5CB8AF41D7F7}"/>
              </a:ext>
            </a:extLst>
          </p:cNvPr>
          <p:cNvCxnSpPr>
            <a:cxnSpLocks/>
          </p:cNvCxnSpPr>
          <p:nvPr/>
        </p:nvCxnSpPr>
        <p:spPr>
          <a:xfrm flipH="1">
            <a:off x="0" y="6825916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5AD2F07B-4247-4DCB-B8E9-B1BAA8BAD716}"/>
              </a:ext>
            </a:extLst>
          </p:cNvPr>
          <p:cNvCxnSpPr>
            <a:cxnSpLocks/>
          </p:cNvCxnSpPr>
          <p:nvPr/>
        </p:nvCxnSpPr>
        <p:spPr>
          <a:xfrm>
            <a:off x="12175206" y="144699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AAAC59B5-8047-455B-932A-B396FCED304A}"/>
              </a:ext>
            </a:extLst>
          </p:cNvPr>
          <p:cNvCxnSpPr>
            <a:cxnSpLocks/>
          </p:cNvCxnSpPr>
          <p:nvPr/>
        </p:nvCxnSpPr>
        <p:spPr>
          <a:xfrm>
            <a:off x="16894" y="158056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E4450393-5766-43BF-B2B8-46B373F3CF9D}"/>
              </a:ext>
            </a:extLst>
          </p:cNvPr>
          <p:cNvSpPr txBox="1">
            <a:spLocks/>
          </p:cNvSpPr>
          <p:nvPr/>
        </p:nvSpPr>
        <p:spPr>
          <a:xfrm>
            <a:off x="6112795" y="32083"/>
            <a:ext cx="6096002" cy="16619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F2F1DF"/>
                </a:solidFill>
                <a:latin typeface="Arial Black" panose="020B0A04020102020204" pitchFamily="34" charset="0"/>
              </a:rPr>
              <a:t>Технология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450E5A9-4599-4787-822A-4AF1200324EC}"/>
              </a:ext>
            </a:extLst>
          </p:cNvPr>
          <p:cNvCxnSpPr>
            <a:cxnSpLocks/>
          </p:cNvCxnSpPr>
          <p:nvPr/>
        </p:nvCxnSpPr>
        <p:spPr>
          <a:xfrm flipH="1">
            <a:off x="5981353" y="0"/>
            <a:ext cx="1" cy="685800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14" name="Объект 3">
                <a:extLst>
                  <a:ext uri="{FF2B5EF4-FFF2-40B4-BE49-F238E27FC236}">
                    <a16:creationId xmlns:a16="http://schemas.microsoft.com/office/drawing/2014/main" id="{1B858B30-9B96-4A25-A9CB-47FEE083E1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9909679"/>
                  </p:ext>
                </p:extLst>
              </p:nvPr>
            </p:nvGraphicFramePr>
            <p:xfrm>
              <a:off x="4819950" y="1177491"/>
              <a:ext cx="2322804" cy="203745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322804" cy="2037458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7881453" ay="46970" az="1074666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1224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Объект 3">
                <a:extLst>
                  <a:ext uri="{FF2B5EF4-FFF2-40B4-BE49-F238E27FC236}">
                    <a16:creationId xmlns="" xmlns:a16="http://schemas.microsoft.com/office/drawing/2014/main" id="{1B858B30-9B96-4A25-A9CB-47FEE083E1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9950" y="1177491"/>
                <a:ext cx="2322804" cy="2037458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CD67EE9-B846-49ED-A20B-1B7A292940E1}"/>
              </a:ext>
            </a:extLst>
          </p:cNvPr>
          <p:cNvSpPr txBox="1"/>
          <p:nvPr/>
        </p:nvSpPr>
        <p:spPr>
          <a:xfrm>
            <a:off x="777267" y="1976395"/>
            <a:ext cx="40425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2F1D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Устройство для мониторинга венозного кровотока на запястье, суть которого заключается в неинвазивном методе диагностики, позволяющий оценить состояние сосудов и кровотока в них в реальном времени без участия медицинского работника. </a:t>
            </a:r>
            <a:endParaRPr lang="ru-RU" dirty="0">
              <a:solidFill>
                <a:srgbClr val="F2F1D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1E3DE2A-FCA3-4E10-960D-6B2C26EAA644}"/>
              </a:ext>
            </a:extLst>
          </p:cNvPr>
          <p:cNvSpPr txBox="1"/>
          <p:nvPr/>
        </p:nvSpPr>
        <p:spPr>
          <a:xfrm>
            <a:off x="7142754" y="1976395"/>
            <a:ext cx="427197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Доплеровский способ измерения: </a:t>
            </a: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способе используются </a:t>
            </a:r>
            <a:r>
              <a:rPr lang="ru-RU" sz="1800" dirty="0" smtClean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четыре датчика</a:t>
            </a: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закрепленные на браслете с регулируемыми углами поворота секций браслета. Датчики последовательно излучают и принимают зондирующие сигналы, по измеренному сдвигу частоты определяются три радиальные проекции вектора скорости.</a:t>
            </a:r>
            <a:endParaRPr lang="ru-RU" dirty="0">
              <a:solidFill>
                <a:srgbClr val="F2F1D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4435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EF8C8B-2259-4612-8A30-5BE7413A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420"/>
            <a:ext cx="6096002" cy="1661959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F2F1DF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792C3B9-EC90-4CD1-8B7A-C6A0EEA3CB24}"/>
              </a:ext>
            </a:extLst>
          </p:cNvPr>
          <p:cNvCxnSpPr>
            <a:cxnSpLocks/>
          </p:cNvCxnSpPr>
          <p:nvPr/>
        </p:nvCxnSpPr>
        <p:spPr>
          <a:xfrm flipH="1">
            <a:off x="-2" y="1661962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70A2571-C18F-4BCF-B748-3AB467668703}"/>
              </a:ext>
            </a:extLst>
          </p:cNvPr>
          <p:cNvCxnSpPr>
            <a:cxnSpLocks/>
          </p:cNvCxnSpPr>
          <p:nvPr/>
        </p:nvCxnSpPr>
        <p:spPr>
          <a:xfrm flipH="1">
            <a:off x="-2" y="0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47B7575-575F-4324-80A8-568535F6F4F9}"/>
              </a:ext>
            </a:extLst>
          </p:cNvPr>
          <p:cNvCxnSpPr>
            <a:cxnSpLocks/>
          </p:cNvCxnSpPr>
          <p:nvPr/>
        </p:nvCxnSpPr>
        <p:spPr>
          <a:xfrm>
            <a:off x="12175206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8F3DA4EA-EDBC-4E8C-81BC-246F4C9147E6}"/>
              </a:ext>
            </a:extLst>
          </p:cNvPr>
          <p:cNvCxnSpPr>
            <a:cxnSpLocks/>
          </p:cNvCxnSpPr>
          <p:nvPr/>
        </p:nvCxnSpPr>
        <p:spPr>
          <a:xfrm>
            <a:off x="16793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41E612A4-659C-43AB-89B1-5CB8AF41D7F7}"/>
              </a:ext>
            </a:extLst>
          </p:cNvPr>
          <p:cNvCxnSpPr>
            <a:cxnSpLocks/>
          </p:cNvCxnSpPr>
          <p:nvPr/>
        </p:nvCxnSpPr>
        <p:spPr>
          <a:xfrm flipH="1">
            <a:off x="0" y="6825916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5AD2F07B-4247-4DCB-B8E9-B1BAA8BAD716}"/>
              </a:ext>
            </a:extLst>
          </p:cNvPr>
          <p:cNvCxnSpPr>
            <a:cxnSpLocks/>
          </p:cNvCxnSpPr>
          <p:nvPr/>
        </p:nvCxnSpPr>
        <p:spPr>
          <a:xfrm>
            <a:off x="12175206" y="144699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AAAC59B5-8047-455B-932A-B396FCED304A}"/>
              </a:ext>
            </a:extLst>
          </p:cNvPr>
          <p:cNvCxnSpPr>
            <a:cxnSpLocks/>
          </p:cNvCxnSpPr>
          <p:nvPr/>
        </p:nvCxnSpPr>
        <p:spPr>
          <a:xfrm>
            <a:off x="16894" y="158056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E4450393-5766-43BF-B2B8-46B373F3CF9D}"/>
              </a:ext>
            </a:extLst>
          </p:cNvPr>
          <p:cNvSpPr txBox="1">
            <a:spLocks/>
          </p:cNvSpPr>
          <p:nvPr/>
        </p:nvSpPr>
        <p:spPr>
          <a:xfrm>
            <a:off x="6112795" y="32083"/>
            <a:ext cx="6096002" cy="16619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solidFill>
                <a:srgbClr val="F2F1DF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450E5A9-4599-4787-822A-4AF1200324EC}"/>
              </a:ext>
            </a:extLst>
          </p:cNvPr>
          <p:cNvCxnSpPr>
            <a:cxnSpLocks/>
          </p:cNvCxnSpPr>
          <p:nvPr/>
        </p:nvCxnSpPr>
        <p:spPr>
          <a:xfrm flipH="1">
            <a:off x="5981353" y="0"/>
            <a:ext cx="1" cy="685800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14" name="Объект 3">
                <a:extLst>
                  <a:ext uri="{FF2B5EF4-FFF2-40B4-BE49-F238E27FC236}">
                    <a16:creationId xmlns:a16="http://schemas.microsoft.com/office/drawing/2014/main" id="{1B858B30-9B96-4A25-A9CB-47FEE083E1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9909679"/>
                  </p:ext>
                </p:extLst>
              </p:nvPr>
            </p:nvGraphicFramePr>
            <p:xfrm>
              <a:off x="4819950" y="1177491"/>
              <a:ext cx="2322804" cy="203745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322804" cy="2037458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7881453" ay="46970" az="1074666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1224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Объект 3">
                <a:extLst>
                  <a:ext uri="{FF2B5EF4-FFF2-40B4-BE49-F238E27FC236}">
                    <a16:creationId xmlns="" xmlns:a16="http://schemas.microsoft.com/office/drawing/2014/main" id="{1B858B30-9B96-4A25-A9CB-47FEE083E1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9950" y="1177491"/>
                <a:ext cx="2322804" cy="2037458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035" y="32083"/>
            <a:ext cx="9559925" cy="675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79798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EF8C8B-2259-4612-8A30-5BE7413A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420"/>
            <a:ext cx="6096002" cy="166195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F2F1DF"/>
                </a:solidFill>
                <a:latin typeface="Arial Black" panose="020B0A04020102020204" pitchFamily="34" charset="0"/>
              </a:rPr>
              <a:t>Бизнес - модель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792C3B9-EC90-4CD1-8B7A-C6A0EEA3CB24}"/>
              </a:ext>
            </a:extLst>
          </p:cNvPr>
          <p:cNvCxnSpPr>
            <a:cxnSpLocks/>
          </p:cNvCxnSpPr>
          <p:nvPr/>
        </p:nvCxnSpPr>
        <p:spPr>
          <a:xfrm flipH="1">
            <a:off x="-2" y="1661962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70A2571-C18F-4BCF-B748-3AB467668703}"/>
              </a:ext>
            </a:extLst>
          </p:cNvPr>
          <p:cNvCxnSpPr>
            <a:cxnSpLocks/>
          </p:cNvCxnSpPr>
          <p:nvPr/>
        </p:nvCxnSpPr>
        <p:spPr>
          <a:xfrm flipH="1">
            <a:off x="-2" y="0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47B7575-575F-4324-80A8-568535F6F4F9}"/>
              </a:ext>
            </a:extLst>
          </p:cNvPr>
          <p:cNvCxnSpPr>
            <a:cxnSpLocks/>
          </p:cNvCxnSpPr>
          <p:nvPr/>
        </p:nvCxnSpPr>
        <p:spPr>
          <a:xfrm>
            <a:off x="12175206" y="0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41E612A4-659C-43AB-89B1-5CB8AF41D7F7}"/>
              </a:ext>
            </a:extLst>
          </p:cNvPr>
          <p:cNvCxnSpPr>
            <a:cxnSpLocks/>
          </p:cNvCxnSpPr>
          <p:nvPr/>
        </p:nvCxnSpPr>
        <p:spPr>
          <a:xfrm flipH="1">
            <a:off x="0" y="6825916"/>
            <a:ext cx="12192000" cy="0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5AD2F07B-4247-4DCB-B8E9-B1BAA8BAD716}"/>
              </a:ext>
            </a:extLst>
          </p:cNvPr>
          <p:cNvCxnSpPr>
            <a:cxnSpLocks/>
          </p:cNvCxnSpPr>
          <p:nvPr/>
        </p:nvCxnSpPr>
        <p:spPr>
          <a:xfrm>
            <a:off x="12175206" y="1446998"/>
            <a:ext cx="0" cy="5378918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AAAC59B5-8047-455B-932A-B396FCED304A}"/>
              </a:ext>
            </a:extLst>
          </p:cNvPr>
          <p:cNvCxnSpPr>
            <a:cxnSpLocks/>
          </p:cNvCxnSpPr>
          <p:nvPr/>
        </p:nvCxnSpPr>
        <p:spPr>
          <a:xfrm>
            <a:off x="16793" y="0"/>
            <a:ext cx="101" cy="6959486"/>
          </a:xfrm>
          <a:prstGeom prst="line">
            <a:avLst/>
          </a:prstGeom>
          <a:ln w="47625">
            <a:solidFill>
              <a:srgbClr val="39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14" name="Объект 3">
                <a:extLst>
                  <a:ext uri="{FF2B5EF4-FFF2-40B4-BE49-F238E27FC236}">
                    <a16:creationId xmlns:a16="http://schemas.microsoft.com/office/drawing/2014/main" id="{1B858B30-9B96-4A25-A9CB-47FEE083E1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0195891"/>
                  </p:ext>
                </p:extLst>
              </p:nvPr>
            </p:nvGraphicFramePr>
            <p:xfrm rot="16200000">
              <a:off x="10374056" y="532636"/>
              <a:ext cx="5607389" cy="4652133"/>
            </p:xfrm>
            <a:graphic>
              <a:graphicData uri="http://schemas.microsoft.com/office/drawing/2017/model3d">
                <am3d:model3d r:embed="rId2">
                  <am3d:spPr>
                    <a:xfrm rot="16200000">
                      <a:off x="0" y="0"/>
                      <a:ext cx="5607389" cy="4652133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10078767" ay="102071" az="1077828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741622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Объект 3">
                <a:extLst>
                  <a:ext uri="{FF2B5EF4-FFF2-40B4-BE49-F238E27FC236}">
                    <a16:creationId xmlns="" xmlns:a16="http://schemas.microsoft.com/office/drawing/2014/main" id="{1B858B30-9B96-4A25-A9CB-47FEE083E1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10374056" y="532636"/>
                <a:ext cx="5607389" cy="4652133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1136F89C-58D1-43F9-8D3A-8DB13D53ED47}"/>
              </a:ext>
            </a:extLst>
          </p:cNvPr>
          <p:cNvSpPr txBox="1"/>
          <p:nvPr/>
        </p:nvSpPr>
        <p:spPr>
          <a:xfrm>
            <a:off x="651365" y="1993632"/>
            <a:ext cx="10116148" cy="3931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Потребительские сегменты: физические лица, которым необходимо контролировать состояние своего венозного кровообращения.</a:t>
            </a:r>
            <a:endParaRPr lang="ru-RU" sz="2800" dirty="0">
              <a:solidFill>
                <a:srgbClr val="F2F1D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Ценностное предложение: мы решаем проблему наших пользователей, такую как: возможность удобного и  непрерывного способа отслеживания состояния венозного кровотока для поддержания здоровья и предотвращения возможных осложнений.</a:t>
            </a:r>
            <a:endParaRPr lang="ru-RU" sz="2800" dirty="0">
              <a:solidFill>
                <a:srgbClr val="F2F1D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Каналы сбыта: реклама на интернет-платформе, </a:t>
            </a:r>
            <a:r>
              <a:rPr lang="ru-RU" sz="1800" dirty="0" err="1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e-mail</a:t>
            </a: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-рассылка, онлайн-магазины продажи медицинских устройств, аптеки (продажа браслетов в качестве </a:t>
            </a:r>
            <a:r>
              <a:rPr lang="ru-RU" sz="1800" dirty="0" err="1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самомониторинга</a:t>
            </a: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поставщики медицинской техники (распространение браслетов через свою базу клиентов), а также медицинские центры (пациентам могут быть предложены браслеты для мониторинга венозного кровотока как дополнительная услуга).</a:t>
            </a:r>
            <a:endParaRPr lang="ru-RU" sz="2800" dirty="0">
              <a:solidFill>
                <a:srgbClr val="F2F1D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Взаимоотношения с клиентами: регулярное проведение опросов потребителей (потенциальных клиентов), система скидок/акций, бесплатные консультации и обучение по использованию браслетов, возможность протестировать устройство, работа с жалобами и претензиями потребителей.</a:t>
            </a:r>
            <a:endParaRPr lang="ru-RU" sz="2800" dirty="0">
              <a:solidFill>
                <a:srgbClr val="F2F1D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Потоки доходов: основной доход - доход с продаж. </a:t>
            </a:r>
            <a:endParaRPr lang="ru-RU" sz="2800" dirty="0">
              <a:solidFill>
                <a:srgbClr val="F2F1D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03742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91C4B6-106F-446D-A436-79492D06F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195" y="496217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Продолжение бизнес модели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79F9B6-CA12-4884-A6FB-06A0F0D9A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195" y="1821780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2800" dirty="0">
                <a:solidFill>
                  <a:srgbClr val="DFAFB8"/>
                </a:solidFill>
                <a:effectLst/>
                <a:ea typeface="Times New Roman" panose="02020603050405020304" pitchFamily="18" charset="0"/>
              </a:rPr>
              <a:t>Ключевые ресурсы: </a:t>
            </a:r>
            <a:r>
              <a:rPr lang="ru-RU" sz="2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нематериальные ресурсы (</a:t>
            </a:r>
            <a:r>
              <a:rPr lang="ru-RU" sz="2800" dirty="0" err="1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лицензии,патенты</a:t>
            </a:r>
            <a:r>
              <a:rPr lang="ru-RU" sz="2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, технология), финансовые ресурсы (денежные средства), человеческие ресурсы (персонал, необходимый для разработки и продвижения данного устройства).</a:t>
            </a:r>
            <a:endParaRPr lang="ru-RU" sz="4000" dirty="0">
              <a:solidFill>
                <a:srgbClr val="F2F1DF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2800" dirty="0">
                <a:solidFill>
                  <a:srgbClr val="DFAFB8"/>
                </a:solidFill>
                <a:effectLst/>
                <a:ea typeface="Times New Roman" panose="02020603050405020304" pitchFamily="18" charset="0"/>
              </a:rPr>
              <a:t>Ключевая деятельность: </a:t>
            </a:r>
            <a:r>
              <a:rPr lang="ru-RU" sz="2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разработка конструкторской документации электронного устройства, заключение договора с подрядной организацией и передача ТЗ и ТУ, выход на рынок и продвижение.</a:t>
            </a:r>
            <a:endParaRPr lang="ru-RU" sz="4000" dirty="0">
              <a:solidFill>
                <a:srgbClr val="F2F1DF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9000"/>
              </a:lnSpc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2800" dirty="0">
                <a:solidFill>
                  <a:srgbClr val="DFAFB8"/>
                </a:solidFill>
                <a:effectLst/>
                <a:ea typeface="Times New Roman" panose="02020603050405020304" pitchFamily="18" charset="0"/>
              </a:rPr>
              <a:t>Ключевые партнеры: </a:t>
            </a:r>
            <a:r>
              <a:rPr lang="ru-RU" sz="2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подрядная организация, которая занимается производством нашего устройства; поставщики медицинской техники; медицинские центры и клиники; организаторы тематических выставок.  </a:t>
            </a:r>
            <a:endParaRPr lang="ru-RU" sz="4000" dirty="0">
              <a:solidFill>
                <a:srgbClr val="F2F1DF"/>
              </a:solidFill>
              <a:effectLst/>
              <a:ea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DFAFB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Структура издержек: </a:t>
            </a:r>
            <a:r>
              <a:rPr lang="ru-RU" sz="2800" dirty="0">
                <a:solidFill>
                  <a:srgbClr val="F2F1D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затраты на осуществление услуг подрядной организацией, которая непосредственно занимается производством нашего устройства; затраты на рекламу и прочее. </a:t>
            </a:r>
            <a:endParaRPr lang="ru-RU" dirty="0">
              <a:solidFill>
                <a:srgbClr val="F2F1DF"/>
              </a:solidFill>
            </a:endParaRPr>
          </a:p>
          <a:p>
            <a:endParaRPr lang="ru-RU" dirty="0"/>
          </a:p>
        </p:txBody>
      </p: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5" name="Объект 3">
                <a:extLst>
                  <a:ext uri="{FF2B5EF4-FFF2-40B4-BE49-F238E27FC236}">
                    <a16:creationId xmlns:a16="http://schemas.microsoft.com/office/drawing/2014/main" id="{232E14A5-05F4-409C-8FFB-987693D642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01154073"/>
                  </p:ext>
                </p:extLst>
              </p:nvPr>
            </p:nvGraphicFramePr>
            <p:xfrm>
              <a:off x="10175771" y="-106936"/>
              <a:ext cx="3189709" cy="224789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189709" cy="2247897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8711414" ay="-2487083" az="-9317109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1224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Объект 3">
                <a:extLst>
                  <a:ext uri="{FF2B5EF4-FFF2-40B4-BE49-F238E27FC236}">
                    <a16:creationId xmlns="" xmlns:a16="http://schemas.microsoft.com/office/drawing/2014/main" id="{232E14A5-05F4-409C-8FFB-987693D642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75771" y="-106936"/>
                <a:ext cx="3189709" cy="22478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164638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91C4B6-106F-446D-A436-79492D06F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195" y="496217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2F1DF"/>
                </a:solidFill>
                <a:latin typeface="Arial Black" panose="020B0A04020102020204" pitchFamily="34" charset="0"/>
              </a:rPr>
              <a:t>Модель коммерциализации проекта</a:t>
            </a:r>
            <a:endParaRPr lang="ru-RU" sz="3600" dirty="0">
              <a:solidFill>
                <a:srgbClr val="F2F1D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79F9B6-CA12-4884-A6FB-06A0F0D9A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195" y="1821780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1. Расчет выручки: планируемый объем производства 1000 единиц в год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Единичная цена продажи = 4000+45% = 5800 руб.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Выручка = 5800*1000 = 5800000 руб.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2. Расчет затрат:</a:t>
            </a:r>
          </a:p>
          <a:p>
            <a:r>
              <a:rPr lang="ru-RU" dirty="0">
                <a:solidFill>
                  <a:schemeClr val="bg1"/>
                </a:solidFill>
              </a:rPr>
              <a:t>Затраты включают в себя: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- создание опытного образца </a:t>
            </a:r>
            <a:r>
              <a:rPr lang="ru-RU" dirty="0" smtClean="0">
                <a:solidFill>
                  <a:schemeClr val="bg1"/>
                </a:solidFill>
              </a:rPr>
              <a:t>1200 </a:t>
            </a:r>
            <a:r>
              <a:rPr lang="ru-RU" dirty="0">
                <a:solidFill>
                  <a:schemeClr val="bg1"/>
                </a:solidFill>
              </a:rPr>
              <a:t>руб.;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- производство одной единицы изделия (материалы и оплата подрядной организации) 4000 руб.;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- открытие ИП (госпошлина, открытие расчетного счета, изготовление печати) 2800 руб.;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- затраты на рекламу 30000 руб. ежемесячно в течение трёх месяцев. 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1200+2800+4000*1000+30000*3 = 4094000 руб.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3. Расчет прибыли: 5800000-4094000=1706000 - 20% (налог на прибыль) = 1364800 руб.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4. Расчет срока окупаемости: 4094000/1364800 = 3 года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 5. Расчет рентабельности: (1364800/4094000)*100 = 33,4%</a:t>
            </a:r>
          </a:p>
          <a:p>
            <a:endParaRPr lang="ru-RU" dirty="0"/>
          </a:p>
        </p:txBody>
      </p: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5" name="Объект 3">
                <a:extLst>
                  <a:ext uri="{FF2B5EF4-FFF2-40B4-BE49-F238E27FC236}">
                    <a16:creationId xmlns:a16="http://schemas.microsoft.com/office/drawing/2014/main" id="{232E14A5-05F4-409C-8FFB-987693D642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01154073"/>
                  </p:ext>
                </p:extLst>
              </p:nvPr>
            </p:nvGraphicFramePr>
            <p:xfrm>
              <a:off x="10175771" y="-106936"/>
              <a:ext cx="3189709" cy="224789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189709" cy="2247897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8711414" ay="-2487083" az="-9317109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1224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Объект 3">
                <a:extLst>
                  <a:ext uri="{FF2B5EF4-FFF2-40B4-BE49-F238E27FC236}">
                    <a16:creationId xmlns="" xmlns:a16="http://schemas.microsoft.com/office/drawing/2014/main" id="{232E14A5-05F4-409C-8FFB-987693D642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75771" y="-106936"/>
                <a:ext cx="3189709" cy="22478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330878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5" name="Объект 3">
                <a:extLst>
                  <a:ext uri="{FF2B5EF4-FFF2-40B4-BE49-F238E27FC236}">
                    <a16:creationId xmlns:a16="http://schemas.microsoft.com/office/drawing/2014/main" id="{232E14A5-05F4-409C-8FFB-987693D642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01154073"/>
                  </p:ext>
                </p:extLst>
              </p:nvPr>
            </p:nvGraphicFramePr>
            <p:xfrm>
              <a:off x="10175771" y="-106936"/>
              <a:ext cx="3189709" cy="224789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189709" cy="2247897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8711414" ay="-2487083" az="-9317109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1224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Объект 3">
                <a:extLst>
                  <a:ext uri="{FF2B5EF4-FFF2-40B4-BE49-F238E27FC236}">
                    <a16:creationId xmlns="" xmlns:a16="http://schemas.microsoft.com/office/drawing/2014/main" id="{232E14A5-05F4-409C-8FFB-987693D642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75771" y="-106936"/>
                <a:ext cx="3189709" cy="2247897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403946"/>
              </p:ext>
            </p:extLst>
          </p:nvPr>
        </p:nvGraphicFramePr>
        <p:xfrm>
          <a:off x="635000" y="1"/>
          <a:ext cx="8001000" cy="6463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805"/>
                <a:gridCol w="3106695"/>
                <a:gridCol w="2000250"/>
                <a:gridCol w="2000250"/>
              </a:tblGrid>
              <a:tr h="336216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расходов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450215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Объем финансового обеспечения реализации проекта (рублей)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</a:t>
                      </a:r>
                      <a:r>
                        <a:rPr lang="ru-RU" sz="900" dirty="0" smtClean="0">
                          <a:effectLst/>
                        </a:rPr>
                        <a:t>средств </a:t>
                      </a:r>
                      <a:r>
                        <a:rPr lang="ru-RU" sz="900" dirty="0">
                          <a:effectLst/>
                        </a:rPr>
                        <a:t>федерального бюджета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внебюджетных источников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оплату труда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900 000 </a:t>
                      </a:r>
                      <a:r>
                        <a:rPr lang="ru-RU" sz="900" dirty="0" err="1" smtClean="0">
                          <a:effectLst/>
                        </a:rPr>
                        <a:t>руб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материально-технические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effectLst/>
                        </a:rPr>
                        <a:t> </a:t>
                      </a: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1 200 000 </a:t>
                      </a:r>
                      <a:r>
                        <a:rPr lang="ru-RU" sz="900" dirty="0" err="1" smtClean="0">
                          <a:effectLst/>
                        </a:rPr>
                        <a:t>руб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технологические работы и услуги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1 500 000 </a:t>
                      </a:r>
                      <a:r>
                        <a:rPr lang="ru-RU" sz="900" dirty="0" err="1" smtClean="0">
                          <a:effectLst/>
                        </a:rPr>
                        <a:t>руб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заказ исследований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effectLst/>
                        </a:rPr>
                        <a:t> </a:t>
                      </a: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200 000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руб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патентование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сертификацию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 2800  открытие ИП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патенты и ноу-хау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лицензионные платежи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программное обеспечение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150 000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руб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консультационные услуги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150</a:t>
                      </a:r>
                      <a:r>
                        <a:rPr lang="ru-RU" sz="900" baseline="0" dirty="0" smtClean="0">
                          <a:effectLst/>
                        </a:rPr>
                        <a:t> 000 </a:t>
                      </a:r>
                      <a:r>
                        <a:rPr lang="ru-RU" sz="900" baseline="0" dirty="0" err="1" smtClean="0">
                          <a:effectLst/>
                        </a:rPr>
                        <a:t>руб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капитальное строительство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приобретение недвижимого имущества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13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аренда имущества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14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организационные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15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командировочные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прочие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+</a:t>
                      </a:r>
                      <a:r>
                        <a:rPr lang="ru-RU" sz="900" baseline="0" dirty="0" smtClean="0">
                          <a:effectLst/>
                        </a:rPr>
                        <a:t> 90000  Реклама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6216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Всего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4092800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 год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21809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0164C3-4A5A-4B6B-9E20-A49E584A9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18" y="0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Финансовые показатели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E43211D-013B-4832-BAB2-34B8325A3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7030" y="968977"/>
            <a:ext cx="3175533" cy="26886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DFAFB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Затраты: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F2F1D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Себестоимость </a:t>
            </a:r>
            <a:r>
              <a:rPr lang="ru-RU" sz="1800" dirty="0">
                <a:solidFill>
                  <a:srgbClr val="F2F1D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прототипов </a:t>
            </a:r>
            <a:r>
              <a:rPr lang="ru-RU" sz="1800" dirty="0" smtClean="0">
                <a:solidFill>
                  <a:srgbClr val="F2F1D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4000р</a:t>
            </a:r>
            <a:r>
              <a:rPr lang="ru-RU" sz="1800" dirty="0">
                <a:solidFill>
                  <a:srgbClr val="F2F1D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за штуку.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DFAFB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Плюс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F2F1D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Реклама на интернет-платформе, </a:t>
            </a:r>
            <a:r>
              <a:rPr lang="ru-RU" sz="1800" dirty="0" err="1">
                <a:solidFill>
                  <a:srgbClr val="F2F1D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</a:t>
            </a:r>
            <a:r>
              <a:rPr lang="ru-RU" sz="1800" dirty="0">
                <a:solidFill>
                  <a:srgbClr val="F2F1D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-рассылка, реклама (распространение) в медицинских центрах и аптеках.</a:t>
            </a:r>
            <a:endParaRPr lang="ru-RU" sz="1800" dirty="0">
              <a:solidFill>
                <a:srgbClr val="F2F1D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57024F3-12C7-475D-966A-84BA178666FF}"/>
              </a:ext>
            </a:extLst>
          </p:cNvPr>
          <p:cNvSpPr txBox="1"/>
          <p:nvPr/>
        </p:nvSpPr>
        <p:spPr>
          <a:xfrm>
            <a:off x="575510" y="968977"/>
            <a:ext cx="744032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DFAFB8"/>
                </a:solidFill>
                <a:effectLst/>
                <a:ea typeface="Times New Roman" panose="02020603050405020304" pitchFamily="18" charset="0"/>
              </a:rPr>
              <a:t>Оценка потенциала включает следующие аспекты:</a:t>
            </a:r>
            <a:endParaRPr lang="ru-RU" sz="2800" dirty="0">
              <a:solidFill>
                <a:srgbClr val="DFAFB8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1. Рыночный сегмент: Мы нацелены на медицинский рынок. В области медицины, наше устройство может использоваться в клиниках, больницах и приемных врачей для диагностики и контроля состояния венозного кровотока у пациентов с сосудистыми проблемами. </a:t>
            </a:r>
            <a:endParaRPr lang="ru-RU" sz="2800" dirty="0">
              <a:solidFill>
                <a:srgbClr val="F2F1DF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2. </a:t>
            </a:r>
            <a:r>
              <a:rPr lang="ru-RU" sz="1800" dirty="0">
                <a:solidFill>
                  <a:srgbClr val="DFAFB8"/>
                </a:solidFill>
                <a:effectLst/>
                <a:ea typeface="Times New Roman" panose="02020603050405020304" pitchFamily="18" charset="0"/>
              </a:rPr>
              <a:t>Доля рынка: </a:t>
            </a:r>
            <a:r>
              <a:rPr lang="ru-RU" sz="1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Рынок, связанный с диагностикой и мониторингом кровотока, является значительным и предоставляет большие возможности для нашего продукта. Мы стремимся захватить долю данного рынка, предлагая конкурентоспособное решение с преимуществами неинвазивной диагностики и комфортного использования.</a:t>
            </a:r>
            <a:endParaRPr lang="ru-RU" sz="2800" dirty="0">
              <a:solidFill>
                <a:srgbClr val="F2F1DF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74320" algn="l"/>
                <a:tab pos="449580" algn="l"/>
              </a:tabLst>
            </a:pPr>
            <a:r>
              <a:rPr lang="ru-RU" sz="1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3. </a:t>
            </a:r>
            <a:r>
              <a:rPr lang="ru-RU" sz="1800" dirty="0">
                <a:solidFill>
                  <a:srgbClr val="DFAFB8"/>
                </a:solidFill>
                <a:effectLst/>
                <a:ea typeface="Times New Roman" panose="02020603050405020304" pitchFamily="18" charset="0"/>
              </a:rPr>
              <a:t>Масштабируемость бизнеса: </a:t>
            </a:r>
            <a:r>
              <a:rPr lang="ru-RU" sz="1800" dirty="0">
                <a:solidFill>
                  <a:srgbClr val="F2F1DF"/>
                </a:solidFill>
                <a:effectLst/>
                <a:ea typeface="Times New Roman" panose="02020603050405020304" pitchFamily="18" charset="0"/>
              </a:rPr>
              <a:t>Устройство имеет потенциал для масштабирования на территории РФ. Мы можем расширить свое присутствие на рынке, установив партнерские отношения с медицинскими учреждениями в различных городах России. Кроме того, мы также можем развивать продуктовую линейку и расширять его функциональность, чтобы привлечь более широкую аудиторию и удовлетворить разнообразные потребности пользователей.</a:t>
            </a:r>
            <a:endParaRPr lang="ru-RU" sz="2800" dirty="0">
              <a:solidFill>
                <a:srgbClr val="F2F1DF"/>
              </a:solidFill>
              <a:effectLst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rgbClr val="F2F1D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Общая оценка показывает, что наш бизнес имеет высокий потенциал для успеха и рентабельности на рынке.</a:t>
            </a:r>
            <a:endParaRPr lang="ru-RU" dirty="0">
              <a:solidFill>
                <a:srgbClr val="F2F1DF"/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="" xmlns:a16="http://schemas.microsoft.com/office/drawing/2014/main" id="{79C69EE2-C4DC-4AD2-8CF1-76238A1A180B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958" y="4100362"/>
            <a:ext cx="3167110" cy="23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685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A863E9AC-2B8B-4BFF-B965-1EDBF3019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168" y="0"/>
            <a:ext cx="8983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BC9E24-426C-41CC-A460-DFA5F87BA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1184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2F1DF"/>
                </a:solidFill>
                <a:latin typeface="Arial Black" panose="020B0A04020102020204" pitchFamily="34" charset="0"/>
              </a:rPr>
              <a:t>Спасибо за внимание!</a:t>
            </a:r>
          </a:p>
        </p:txBody>
      </p: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5" name="Объект 3">
                <a:extLst>
                  <a:ext uri="{FF2B5EF4-FFF2-40B4-BE49-F238E27FC236}">
                    <a16:creationId xmlns:a16="http://schemas.microsoft.com/office/drawing/2014/main" id="{CF13E1AC-2272-46DE-8BE2-C29BD8BD78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28099194"/>
                  </p:ext>
                </p:extLst>
              </p:nvPr>
            </p:nvGraphicFramePr>
            <p:xfrm>
              <a:off x="9741259" y="1496225"/>
              <a:ext cx="3615836" cy="371098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615836" cy="3710989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8658645" ay="-2807992" az="-9141764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11926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Объект 3">
                <a:extLst>
                  <a:ext uri="{FF2B5EF4-FFF2-40B4-BE49-F238E27FC236}">
                    <a16:creationId xmlns="" xmlns:a16="http://schemas.microsoft.com/office/drawing/2014/main" id="{CF13E1AC-2272-46DE-8BE2-C29BD8BD78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41259" y="1496225"/>
                <a:ext cx="3615836" cy="37109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6" name="Объект 3">
                <a:extLst>
                  <a:ext uri="{FF2B5EF4-FFF2-40B4-BE49-F238E27FC236}">
                    <a16:creationId xmlns:a16="http://schemas.microsoft.com/office/drawing/2014/main" id="{81CE5010-E5CC-4763-819C-FC84D17D57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958344"/>
                  </p:ext>
                </p:extLst>
              </p:nvPr>
            </p:nvGraphicFramePr>
            <p:xfrm rot="10800000">
              <a:off x="-1165095" y="1337985"/>
              <a:ext cx="3691956" cy="3691957"/>
            </p:xfrm>
            <a:graphic>
              <a:graphicData uri="http://schemas.microsoft.com/office/drawing/2017/model3d">
                <am3d:model3d r:embed="rId4">
                  <am3d:spPr>
                    <a:xfrm rot="10800000">
                      <a:off x="0" y="0"/>
                      <a:ext cx="3691956" cy="3691957"/>
                    </a:xfrm>
                    <a:prstGeom prst="rect">
                      <a:avLst/>
                    </a:prstGeom>
                  </am3d:spPr>
                  <am3d:camera>
                    <am3d:pos x="0" y="0" z="646650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2097" d="1000000"/>
                    <am3d:preTrans dx="0" dy="-327635" dz="321287"/>
                    <am3d:scale>
                      <am3d:sx n="1000000" d="1000000"/>
                      <am3d:sy n="1000000" d="1000000"/>
                      <am3d:sz n="1000000" d="1000000"/>
                    </am3d:scale>
                    <am3d:rot ax="8728177" ay="-2665971" az="-9256789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1192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Объект 3">
                <a:extLst>
                  <a:ext uri="{FF2B5EF4-FFF2-40B4-BE49-F238E27FC236}">
                    <a16:creationId xmlns="" xmlns:a16="http://schemas.microsoft.com/office/drawing/2014/main" id="{81CE5010-E5CC-4763-819C-FC84D17D57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0800000">
                <a:off x="-1165095" y="1337985"/>
                <a:ext cx="3691956" cy="36919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974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7" presetClass="emph" presetSubtype="128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</TotalTime>
  <Words>840</Words>
  <Application>Microsoft Office PowerPoint</Application>
  <PresentationFormat>Произвольный</PresentationFormat>
  <Paragraphs>129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Тема Office</vt:lpstr>
      <vt:lpstr>1_Тема Office</vt:lpstr>
      <vt:lpstr>2_Тема Office</vt:lpstr>
      <vt:lpstr>Презентация PowerPoint</vt:lpstr>
      <vt:lpstr>Цель проекта</vt:lpstr>
      <vt:lpstr>Проблема</vt:lpstr>
      <vt:lpstr>Актуальность проекта</vt:lpstr>
      <vt:lpstr>Описание продукта</vt:lpstr>
      <vt:lpstr>Презентация PowerPoint</vt:lpstr>
      <vt:lpstr>Бизнес - модель</vt:lpstr>
      <vt:lpstr>Продолжение бизнес модели</vt:lpstr>
      <vt:lpstr>Модель коммерциализации проекта</vt:lpstr>
      <vt:lpstr>Презентация PowerPoint</vt:lpstr>
      <vt:lpstr>Финансовые показатели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Егор Юрин</dc:creator>
  <cp:lastModifiedBy>Инна Алешина</cp:lastModifiedBy>
  <cp:revision>15</cp:revision>
  <dcterms:created xsi:type="dcterms:W3CDTF">2023-11-12T21:24:45Z</dcterms:created>
  <dcterms:modified xsi:type="dcterms:W3CDTF">2023-11-22T22:08:14Z</dcterms:modified>
</cp:coreProperties>
</file>