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0" r:id="rId17"/>
  </p:sldIdLst>
  <p:sldSz cx="12192000" cy="6858000"/>
  <p:notesSz cx="12192000" cy="6858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TT Supermolot Neue DemiBold" panose="02000503030000020004" charset="-52"/>
      <p:bold r:id="rId23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D9FF"/>
    <a:srgbClr val="8F00FF"/>
    <a:srgbClr val="D4F5F8"/>
    <a:srgbClr val="B9EFF3"/>
    <a:srgbClr val="3BCCFF"/>
    <a:srgbClr val="7DDDFF"/>
    <a:srgbClr val="E3BDFF"/>
    <a:srgbClr val="940CFF"/>
    <a:srgbClr val="D9A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90" autoAdjust="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176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995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eb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9" Type="http://schemas.openxmlformats.org/officeDocument/2006/relationships/image" Target="../media/image57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34" Type="http://schemas.openxmlformats.org/officeDocument/2006/relationships/image" Target="../media/image52.png"/><Relationship Id="rId42" Type="http://schemas.openxmlformats.org/officeDocument/2006/relationships/image" Target="../media/image60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56.png"/><Relationship Id="rId46" Type="http://schemas.openxmlformats.org/officeDocument/2006/relationships/image" Target="../media/image64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png"/><Relationship Id="rId41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37" Type="http://schemas.openxmlformats.org/officeDocument/2006/relationships/image" Target="../media/image55.png"/><Relationship Id="rId40" Type="http://schemas.openxmlformats.org/officeDocument/2006/relationships/image" Target="../media/image58.png"/><Relationship Id="rId45" Type="http://schemas.openxmlformats.org/officeDocument/2006/relationships/image" Target="../media/image63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36" Type="http://schemas.openxmlformats.org/officeDocument/2006/relationships/image" Target="../media/image54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49.png"/><Relationship Id="rId44" Type="http://schemas.openxmlformats.org/officeDocument/2006/relationships/image" Target="../media/image6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53.png"/><Relationship Id="rId43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4423"/>
            <a:ext cx="6122342" cy="4533955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4425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i="0" u="none" strike="noStrike" cap="none" dirty="0">
                <a:solidFill>
                  <a:srgbClr val="8F00FF"/>
                </a:solidFill>
                <a:latin typeface="Gilroy"/>
              </a:rPr>
              <a:t>	</a:t>
            </a:r>
            <a:r>
              <a:rPr lang="en-US" sz="4000" b="1" i="0" u="none" strike="noStrike" cap="none" dirty="0">
                <a:solidFill>
                  <a:srgbClr val="8F00FF"/>
                </a:solidFill>
                <a:latin typeface="Gilroy"/>
              </a:rPr>
              <a:t>ARCTIC DRONE</a:t>
            </a:r>
            <a:endParaRPr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СЕДОГИН МИХАИЛ</a:t>
            </a:r>
            <a:endParaRPr lang="en-US" sz="23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E0236E-8227-9833-DD67-0BDD5408E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CEA3FF-8EB9-4129-A6CF-D95F857AC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9670" y="2696376"/>
            <a:ext cx="2379475" cy="2379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18532" y="1924775"/>
            <a:ext cx="6992203" cy="267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/>
            <a:r>
              <a:rPr lang="ru-RU" sz="28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ПРЕДЛАГАЕМ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</a:t>
            </a:r>
            <a:r>
              <a:rPr lang="ru-RU" sz="28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КОТОРЫЙ СМОЖЕТ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ВЫДЕРЖИВАТЬ НИЗКИЕ ТЕМПЕРАТУРЫ </a:t>
            </a:r>
            <a:r>
              <a:rPr lang="ru-RU" sz="28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 -40 </a:t>
            </a:r>
            <a:r>
              <a:rPr lang="ru-RU" sz="2800" b="1" i="0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en-US" sz="2800" b="1" i="0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800" b="1" i="0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ru-RU" sz="2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СИЛЬНЫЕ ПОРЫВЫ ВЕТРА </a:t>
            </a:r>
            <a:r>
              <a:rPr lang="ru-RU" sz="2800" b="1" i="0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(ДО 20 М/С), ДЛЯ ИСПОЛЬЗОВАНИЯ ЕГО </a:t>
            </a:r>
            <a:r>
              <a:rPr lang="ru-RU" sz="2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УСЛОВИЯХ КРАЙНЕГО СЕВЕРА</a:t>
            </a:r>
            <a:endParaRPr lang="ru-R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51" y="926198"/>
            <a:ext cx="499040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just"/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5C860C-E4BA-4D28-9586-9BCBD4D36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4" y="1611446"/>
            <a:ext cx="4007470" cy="225420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0217FF7-8228-400E-B323-26F7ED2F9E63}"/>
              </a:ext>
            </a:extLst>
          </p:cNvPr>
          <p:cNvSpPr txBox="1"/>
          <p:nvPr/>
        </p:nvSpPr>
        <p:spPr>
          <a:xfrm>
            <a:off x="609151" y="856895"/>
            <a:ext cx="105778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сферы применения беспилотных авиационных систем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FEEEDE-47BE-4F16-B21F-B7F71CACE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842" y="4091035"/>
            <a:ext cx="3848316" cy="256554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B4E532E-20EB-4741-B9C3-AA351A03F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2830" y="1592423"/>
            <a:ext cx="4007470" cy="225420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489E593-B926-407B-B296-EE87D3A31164}"/>
              </a:ext>
            </a:extLst>
          </p:cNvPr>
          <p:cNvSpPr txBox="1"/>
          <p:nvPr/>
        </p:nvSpPr>
        <p:spPr>
          <a:xfrm>
            <a:off x="336583" y="1235561"/>
            <a:ext cx="4007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объектов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624381-CCCA-4ABE-A12D-6D65C7C65CB6}"/>
              </a:ext>
            </a:extLst>
          </p:cNvPr>
          <p:cNvSpPr txBox="1"/>
          <p:nvPr/>
        </p:nvSpPr>
        <p:spPr>
          <a:xfrm>
            <a:off x="4171842" y="3721703"/>
            <a:ext cx="3848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Логистика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891F24-C6E5-4A0C-A2E7-95F7C5745EF0}"/>
              </a:ext>
            </a:extLst>
          </p:cNvPr>
          <p:cNvSpPr txBox="1"/>
          <p:nvPr/>
        </p:nvSpPr>
        <p:spPr>
          <a:xfrm>
            <a:off x="7822830" y="1214366"/>
            <a:ext cx="3993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Сельское хозяйство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535483" y="1029726"/>
            <a:ext cx="10957204" cy="707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/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Предприятия, расположенные в регионах Крайнего Севера,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имеют возможности эксплуатировать БПЛА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из-за влияния неблагоприятных погодных условий на их работу.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98374309-4A77-4620-B983-01BC47FBC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559673"/>
              </p:ext>
            </p:extLst>
          </p:nvPr>
        </p:nvGraphicFramePr>
        <p:xfrm>
          <a:off x="504669" y="2404178"/>
          <a:ext cx="5328594" cy="2991971"/>
        </p:xfrm>
        <a:graphic>
          <a:graphicData uri="http://schemas.openxmlformats.org/drawingml/2006/table">
            <a:tbl>
              <a:tblPr>
                <a:tableStyleId>{E41325F8-6C6D-1E27-1C28-9EF0DFBFCE1C}</a:tableStyleId>
              </a:tblPr>
              <a:tblGrid>
                <a:gridCol w="1172551">
                  <a:extLst>
                    <a:ext uri="{9D8B030D-6E8A-4147-A177-3AD203B41FA5}">
                      <a16:colId xmlns:a16="http://schemas.microsoft.com/office/drawing/2014/main" val="3899257483"/>
                    </a:ext>
                  </a:extLst>
                </a:gridCol>
                <a:gridCol w="1367977">
                  <a:extLst>
                    <a:ext uri="{9D8B030D-6E8A-4147-A177-3AD203B41FA5}">
                      <a16:colId xmlns:a16="http://schemas.microsoft.com/office/drawing/2014/main" val="2066635203"/>
                    </a:ext>
                  </a:extLst>
                </a:gridCol>
                <a:gridCol w="2788066">
                  <a:extLst>
                    <a:ext uri="{9D8B030D-6E8A-4147-A177-3AD203B41FA5}">
                      <a16:colId xmlns:a16="http://schemas.microsoft.com/office/drawing/2014/main" val="3263047847"/>
                    </a:ext>
                  </a:extLst>
                </a:gridCol>
              </a:tblGrid>
              <a:tr h="3981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1" u="none" strike="noStrike" dirty="0">
                          <a:effectLst/>
                        </a:rPr>
                        <a:t>Баллы Бофорта</a:t>
                      </a:r>
                      <a:endParaRPr lang="ru-RU" sz="11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1" u="none" strike="noStrike" dirty="0">
                          <a:effectLst/>
                        </a:rPr>
                        <a:t>Скорость ветра</a:t>
                      </a:r>
                      <a:endParaRPr lang="ru-RU" sz="11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1" u="none" strike="noStrike" dirty="0">
                          <a:effectLst/>
                        </a:rPr>
                        <a:t>Влияние на дрон</a:t>
                      </a:r>
                      <a:endParaRPr lang="ru-RU" sz="11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52446"/>
                  </a:ext>
                </a:extLst>
              </a:tr>
              <a:tr h="204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0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>
                          <a:effectLst/>
                        </a:rPr>
                        <a:t>Менее 0.3 м/с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Нет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72989"/>
                  </a:ext>
                </a:extLst>
              </a:tr>
              <a:tr h="204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1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>
                          <a:effectLst/>
                        </a:rPr>
                        <a:t>От 0.3 до 1.5 м/с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>
                          <a:effectLst/>
                        </a:rPr>
                        <a:t>Минимальное влияние на полет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232534"/>
                  </a:ext>
                </a:extLst>
              </a:tr>
              <a:tr h="204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2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От 1.6 до 3.3 м/с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Комфортный контролируемый полет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282318"/>
                  </a:ext>
                </a:extLst>
              </a:tr>
              <a:tr h="3981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3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От 3.4 до 5.4 м/с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Невозможен полет на моделях небольшого размера (до 250 грамм)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025116"/>
                  </a:ext>
                </a:extLst>
              </a:tr>
              <a:tr h="5919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>
                          <a:effectLst/>
                        </a:rPr>
                        <a:t>4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От 5.5 до 7.9 м/с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Умеренно сильный ветер, максимальный для полетов потребительских моделей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752958"/>
                  </a:ext>
                </a:extLst>
              </a:tr>
              <a:tr h="3981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>
                          <a:effectLst/>
                        </a:rPr>
                        <a:t>5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>
                          <a:effectLst/>
                        </a:rPr>
                        <a:t>От 8.0 до 10.7 м/с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Сильный ветер, оказывает влияние на специализированные модели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311039"/>
                  </a:ext>
                </a:extLst>
              </a:tr>
              <a:tr h="592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>
                          <a:effectLst/>
                        </a:rPr>
                        <a:t>6</a:t>
                      </a:r>
                      <a:endParaRPr lang="ru-RU" sz="11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От 10.8 до 13.8 м/с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u="none" strike="noStrike" dirty="0">
                          <a:effectLst/>
                        </a:rPr>
                        <a:t>Верхний предел, большинство моделей дронов не могут летать при таких условиях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19329"/>
                  </a:ext>
                </a:extLst>
              </a:tr>
            </a:tbl>
          </a:graphicData>
        </a:graphic>
      </p:graphicFrame>
      <p:sp>
        <p:nvSpPr>
          <p:cNvPr id="14" name="Google Shape;117;p2">
            <a:extLst>
              <a:ext uri="{FF2B5EF4-FFF2-40B4-BE49-F238E27FC236}">
                <a16:creationId xmlns:a16="http://schemas.microsoft.com/office/drawing/2014/main" id="{5E1F2AD8-12DB-4A00-A524-E8161D4BF75F}"/>
              </a:ext>
            </a:extLst>
          </p:cNvPr>
          <p:cNvSpPr txBox="1"/>
          <p:nvPr/>
        </p:nvSpPr>
        <p:spPr bwMode="auto">
          <a:xfrm>
            <a:off x="606949" y="1977718"/>
            <a:ext cx="499040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ctr"/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Влияние скорости ветра на полет БПЛА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606966-36EA-4BCD-888F-8CF765259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650" y="2136113"/>
            <a:ext cx="5325455" cy="3387096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F070B9AC-DE1B-4E58-9C64-3F4BDC8B90EE}"/>
              </a:ext>
            </a:extLst>
          </p:cNvPr>
          <p:cNvCxnSpPr>
            <a:cxnSpLocks/>
            <a:endCxn id="90" idx="0"/>
          </p:cNvCxnSpPr>
          <p:nvPr/>
        </p:nvCxnSpPr>
        <p:spPr bwMode="auto">
          <a:xfrm>
            <a:off x="6924799" y="4293096"/>
            <a:ext cx="1629670" cy="10320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0929020C-36E7-4363-AC70-D6D144ADE449}"/>
              </a:ext>
            </a:extLst>
          </p:cNvPr>
          <p:cNvCxnSpPr>
            <a:cxnSpLocks/>
            <a:endCxn id="88" idx="0"/>
          </p:cNvCxnSpPr>
          <p:nvPr/>
        </p:nvCxnSpPr>
        <p:spPr bwMode="auto">
          <a:xfrm flipH="1">
            <a:off x="3489294" y="4233847"/>
            <a:ext cx="1786042" cy="12174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>
            <a:extLst>
              <a:ext uri="{FF2B5EF4-FFF2-40B4-BE49-F238E27FC236}">
                <a16:creationId xmlns:a16="http://schemas.microsoft.com/office/drawing/2014/main" id="{009C4A00-2FEA-468E-AF44-FE0338489020}"/>
              </a:ext>
            </a:extLst>
          </p:cNvPr>
          <p:cNvCxnSpPr>
            <a:cxnSpLocks/>
            <a:stCxn id="29" idx="1"/>
            <a:endCxn id="87" idx="3"/>
          </p:cNvCxnSpPr>
          <p:nvPr/>
        </p:nvCxnSpPr>
        <p:spPr bwMode="auto">
          <a:xfrm flipH="1">
            <a:off x="3171865" y="3429000"/>
            <a:ext cx="1706349" cy="7039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>
            <a:extLst>
              <a:ext uri="{FF2B5EF4-FFF2-40B4-BE49-F238E27FC236}">
                <a16:creationId xmlns:a16="http://schemas.microsoft.com/office/drawing/2014/main" id="{863E0C74-6E8A-401B-85D8-912862330419}"/>
              </a:ext>
            </a:extLst>
          </p:cNvPr>
          <p:cNvCxnSpPr>
            <a:cxnSpLocks/>
            <a:endCxn id="86" idx="0"/>
          </p:cNvCxnSpPr>
          <p:nvPr/>
        </p:nvCxnSpPr>
        <p:spPr bwMode="auto">
          <a:xfrm flipH="1" flipV="1">
            <a:off x="4130759" y="1241262"/>
            <a:ext cx="1371176" cy="11195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>
            <a:extLst>
              <a:ext uri="{FF2B5EF4-FFF2-40B4-BE49-F238E27FC236}">
                <a16:creationId xmlns:a16="http://schemas.microsoft.com/office/drawing/2014/main" id="{9A809B4B-20FD-46D2-AF76-1E985087CAA9}"/>
              </a:ext>
            </a:extLst>
          </p:cNvPr>
          <p:cNvCxnSpPr>
            <a:cxnSpLocks/>
            <a:endCxn id="89" idx="1"/>
          </p:cNvCxnSpPr>
          <p:nvPr/>
        </p:nvCxnSpPr>
        <p:spPr bwMode="auto">
          <a:xfrm flipV="1">
            <a:off x="6690067" y="1336625"/>
            <a:ext cx="1179531" cy="10926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>
            <a:extLst>
              <a:ext uri="{FF2B5EF4-FFF2-40B4-BE49-F238E27FC236}">
                <a16:creationId xmlns:a16="http://schemas.microsoft.com/office/drawing/2014/main" id="{74508AD7-1147-4E03-A444-AE54343E9C4F}"/>
              </a:ext>
            </a:extLst>
          </p:cNvPr>
          <p:cNvCxnSpPr>
            <a:cxnSpLocks/>
            <a:stCxn id="29" idx="3"/>
            <a:endCxn id="85" idx="1"/>
          </p:cNvCxnSpPr>
          <p:nvPr/>
        </p:nvCxnSpPr>
        <p:spPr bwMode="auto">
          <a:xfrm flipV="1">
            <a:off x="7313786" y="3369833"/>
            <a:ext cx="1550941" cy="591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/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16C83AB-D44C-4A92-B5E5-F7102D8DF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8214" y="2211214"/>
            <a:ext cx="2435572" cy="2435572"/>
          </a:xfrm>
          <a:prstGeom prst="rect">
            <a:avLst/>
          </a:prstGeom>
        </p:spPr>
      </p:pic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CF2FE2ED-10C8-421A-ACE8-858EAB98A048}"/>
              </a:ext>
            </a:extLst>
          </p:cNvPr>
          <p:cNvSpPr/>
          <p:nvPr/>
        </p:nvSpPr>
        <p:spPr bwMode="auto">
          <a:xfrm>
            <a:off x="1934515" y="1673303"/>
            <a:ext cx="2196244" cy="584393"/>
          </a:xfrm>
          <a:prstGeom prst="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Бензиновый генератор</a:t>
            </a:r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A9DD546A-C64B-40AB-93F5-F711B466BF7F}"/>
              </a:ext>
            </a:extLst>
          </p:cNvPr>
          <p:cNvSpPr/>
          <p:nvPr/>
        </p:nvSpPr>
        <p:spPr bwMode="auto">
          <a:xfrm>
            <a:off x="8864727" y="2807340"/>
            <a:ext cx="2435572" cy="1124986"/>
          </a:xfrm>
          <a:prstGeom prst="round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Автоматическая система регулирования</a:t>
            </a:r>
          </a:p>
        </p:txBody>
      </p:sp>
      <p:sp>
        <p:nvSpPr>
          <p:cNvPr id="86" name="Прямоугольник: скругленные верхние углы 85">
            <a:extLst>
              <a:ext uri="{FF2B5EF4-FFF2-40B4-BE49-F238E27FC236}">
                <a16:creationId xmlns:a16="http://schemas.microsoft.com/office/drawing/2014/main" id="{6D0DC76F-0D0A-4DE8-A5C2-7B98C254EC07}"/>
              </a:ext>
            </a:extLst>
          </p:cNvPr>
          <p:cNvSpPr/>
          <p:nvPr/>
        </p:nvSpPr>
        <p:spPr bwMode="auto">
          <a:xfrm>
            <a:off x="1934515" y="927223"/>
            <a:ext cx="2196244" cy="628077"/>
          </a:xfrm>
          <a:prstGeom prst="round2Same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Источники питания</a:t>
            </a:r>
          </a:p>
        </p:txBody>
      </p:sp>
      <p:sp>
        <p:nvSpPr>
          <p:cNvPr id="87" name="Прямоугольник: скругленные углы 86">
            <a:extLst>
              <a:ext uri="{FF2B5EF4-FFF2-40B4-BE49-F238E27FC236}">
                <a16:creationId xmlns:a16="http://schemas.microsoft.com/office/drawing/2014/main" id="{2C738444-276D-41BB-AF03-3457E911D60D}"/>
              </a:ext>
            </a:extLst>
          </p:cNvPr>
          <p:cNvSpPr/>
          <p:nvPr/>
        </p:nvSpPr>
        <p:spPr bwMode="auto">
          <a:xfrm>
            <a:off x="975621" y="3800643"/>
            <a:ext cx="2196244" cy="664627"/>
          </a:xfrm>
          <a:prstGeom prst="round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Усиленный корпус</a:t>
            </a:r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E2CF00BB-591A-4603-AD4D-8A018546CF5B}"/>
              </a:ext>
            </a:extLst>
          </p:cNvPr>
          <p:cNvSpPr/>
          <p:nvPr/>
        </p:nvSpPr>
        <p:spPr bwMode="auto">
          <a:xfrm>
            <a:off x="2163507" y="5451288"/>
            <a:ext cx="2651574" cy="667360"/>
          </a:xfrm>
          <a:prstGeom prst="round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Аэродинамическая форма</a:t>
            </a:r>
          </a:p>
        </p:txBody>
      </p: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B0A8217F-6693-4772-8C4F-76DCDDD2C9E2}"/>
              </a:ext>
            </a:extLst>
          </p:cNvPr>
          <p:cNvSpPr/>
          <p:nvPr/>
        </p:nvSpPr>
        <p:spPr bwMode="auto">
          <a:xfrm>
            <a:off x="7869598" y="998909"/>
            <a:ext cx="2151856" cy="675431"/>
          </a:xfrm>
          <a:prstGeom prst="round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Система подогрева</a:t>
            </a:r>
          </a:p>
        </p:txBody>
      </p:sp>
      <p:sp>
        <p:nvSpPr>
          <p:cNvPr id="90" name="Прямоугольник: скругленные углы 89">
            <a:extLst>
              <a:ext uri="{FF2B5EF4-FFF2-40B4-BE49-F238E27FC236}">
                <a16:creationId xmlns:a16="http://schemas.microsoft.com/office/drawing/2014/main" id="{E15B0F53-0C82-4830-8F4C-6C28B4AFA616}"/>
              </a:ext>
            </a:extLst>
          </p:cNvPr>
          <p:cNvSpPr/>
          <p:nvPr/>
        </p:nvSpPr>
        <p:spPr bwMode="auto">
          <a:xfrm>
            <a:off x="6826277" y="5325152"/>
            <a:ext cx="3456384" cy="864096"/>
          </a:xfrm>
          <a:prstGeom prst="round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Противообледенительная система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DB2503C6-3169-470E-A931-9431F1C24F25}"/>
              </a:ext>
            </a:extLst>
          </p:cNvPr>
          <p:cNvSpPr/>
          <p:nvPr/>
        </p:nvSpPr>
        <p:spPr bwMode="auto">
          <a:xfrm>
            <a:off x="1934515" y="2472965"/>
            <a:ext cx="2196244" cy="584393"/>
          </a:xfrm>
          <a:prstGeom prst="rect">
            <a:avLst/>
          </a:prstGeom>
          <a:solidFill>
            <a:srgbClr val="D4F5F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Аккумуляторные батареи</a:t>
            </a: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29E7F95D-5133-4D88-BCCB-60174081D233}"/>
              </a:ext>
            </a:extLst>
          </p:cNvPr>
          <p:cNvCxnSpPr>
            <a:stCxn id="84" idx="2"/>
            <a:endCxn id="91" idx="0"/>
          </p:cNvCxnSpPr>
          <p:nvPr/>
        </p:nvCxnSpPr>
        <p:spPr>
          <a:xfrm>
            <a:off x="3032637" y="2257696"/>
            <a:ext cx="0" cy="2152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51" y="997635"/>
            <a:ext cx="4989789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Основной регион продаж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Крайний Север.</a:t>
            </a: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 данном регионе практически невозможна эксплуатация бытовых дронов, предлагаемых на рынке.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Высокий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потенциал продаж нашего продукта.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40C495-A483-4429-850D-6E26FC05A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06761"/>
            <a:ext cx="5518735" cy="46085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1520F1A-9B1A-4C73-8A18-DCA96D81C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82015"/>
              </p:ext>
            </p:extLst>
          </p:nvPr>
        </p:nvGraphicFramePr>
        <p:xfrm>
          <a:off x="956832" y="2418770"/>
          <a:ext cx="10278336" cy="3905013"/>
        </p:xfrm>
        <a:graphic>
          <a:graphicData uri="http://schemas.openxmlformats.org/drawingml/2006/table">
            <a:tbl>
              <a:tblPr>
                <a:tableStyleId>{E41325F8-6C6D-1E27-1C28-9EF0DFBFCE1C}</a:tableStyleId>
              </a:tblPr>
              <a:tblGrid>
                <a:gridCol w="1264861">
                  <a:extLst>
                    <a:ext uri="{9D8B030D-6E8A-4147-A177-3AD203B41FA5}">
                      <a16:colId xmlns:a16="http://schemas.microsoft.com/office/drawing/2014/main" val="3237339170"/>
                    </a:ext>
                  </a:extLst>
                </a:gridCol>
                <a:gridCol w="1317002">
                  <a:extLst>
                    <a:ext uri="{9D8B030D-6E8A-4147-A177-3AD203B41FA5}">
                      <a16:colId xmlns:a16="http://schemas.microsoft.com/office/drawing/2014/main" val="2737998817"/>
                    </a:ext>
                  </a:extLst>
                </a:gridCol>
                <a:gridCol w="1880540">
                  <a:extLst>
                    <a:ext uri="{9D8B030D-6E8A-4147-A177-3AD203B41FA5}">
                      <a16:colId xmlns:a16="http://schemas.microsoft.com/office/drawing/2014/main" val="1871900471"/>
                    </a:ext>
                  </a:extLst>
                </a:gridCol>
                <a:gridCol w="919388">
                  <a:extLst>
                    <a:ext uri="{9D8B030D-6E8A-4147-A177-3AD203B41FA5}">
                      <a16:colId xmlns:a16="http://schemas.microsoft.com/office/drawing/2014/main" val="2093965667"/>
                    </a:ext>
                  </a:extLst>
                </a:gridCol>
                <a:gridCol w="1373374">
                  <a:extLst>
                    <a:ext uri="{9D8B030D-6E8A-4147-A177-3AD203B41FA5}">
                      <a16:colId xmlns:a16="http://schemas.microsoft.com/office/drawing/2014/main" val="126320173"/>
                    </a:ext>
                  </a:extLst>
                </a:gridCol>
                <a:gridCol w="1094988">
                  <a:extLst>
                    <a:ext uri="{9D8B030D-6E8A-4147-A177-3AD203B41FA5}">
                      <a16:colId xmlns:a16="http://schemas.microsoft.com/office/drawing/2014/main" val="3304781134"/>
                    </a:ext>
                  </a:extLst>
                </a:gridCol>
                <a:gridCol w="1420070">
                  <a:extLst>
                    <a:ext uri="{9D8B030D-6E8A-4147-A177-3AD203B41FA5}">
                      <a16:colId xmlns:a16="http://schemas.microsoft.com/office/drawing/2014/main" val="3511893159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2297450577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Дрон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Тип дрона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Продолжительность полета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Радиус полета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Максимальная масса полезной нагрузки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Диапазон рабочих температур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Максимальная скорость ветра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Стоимость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69465"/>
                  </a:ext>
                </a:extLst>
              </a:tr>
              <a:tr h="364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Arctic Drone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Гибридный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240 минут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 км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-40 / +40 °C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 м/с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 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277760"/>
                  </a:ext>
                </a:extLst>
              </a:tr>
              <a:tr h="4276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QX Hybrid Pro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Гибридный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300 минут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20 км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 кг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-20 / +40 °C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12 м/с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213502"/>
                  </a:ext>
                </a:extLst>
              </a:tr>
              <a:tr h="423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DJI Matrice 30T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Электрический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41 минута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 км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300 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-20 / +50 °C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15 м/с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млн.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462427"/>
                  </a:ext>
                </a:extLst>
              </a:tr>
              <a:tr h="419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Autel EVO II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Электрический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40 минут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25 км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800 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-10 / +40 °C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12 / 20 м/с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720170"/>
                  </a:ext>
                </a:extLst>
              </a:tr>
              <a:tr h="4150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Freefly Alta 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Электрический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минут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км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15.9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-20 / +50 °C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</a:rPr>
                        <a:t>12 м/с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1.85 млн.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459971"/>
                  </a:ext>
                </a:extLst>
              </a:tr>
              <a:tr h="5716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Yuneec H850 RTK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Электрический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минут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км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-20 / +50 °C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</a:rPr>
                        <a:t>12 м/с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800 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920270"/>
                  </a:ext>
                </a:extLst>
              </a:tr>
            </a:tbl>
          </a:graphicData>
        </a:graphic>
      </p:graphicFrame>
      <p:sp>
        <p:nvSpPr>
          <p:cNvPr id="20" name="Google Shape;117;p2">
            <a:extLst>
              <a:ext uri="{FF2B5EF4-FFF2-40B4-BE49-F238E27FC236}">
                <a16:creationId xmlns:a16="http://schemas.microsoft.com/office/drawing/2014/main" id="{F332F39E-73BC-4084-91FB-BAE6E331E276}"/>
              </a:ext>
            </a:extLst>
          </p:cNvPr>
          <p:cNvSpPr txBox="1"/>
          <p:nvPr/>
        </p:nvSpPr>
        <p:spPr bwMode="auto">
          <a:xfrm>
            <a:off x="956832" y="1938400"/>
            <a:ext cx="1027833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ctr"/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Сравнительная оценка характеристик дронов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B4026C-39F4-4EA2-A440-5E65E8274C0B}"/>
              </a:ext>
            </a:extLst>
          </p:cNvPr>
          <p:cNvSpPr txBox="1"/>
          <p:nvPr/>
        </p:nvSpPr>
        <p:spPr>
          <a:xfrm>
            <a:off x="993857" y="1037628"/>
            <a:ext cx="102413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Большая часть моделей дронов, предлагаемых производителями,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предназначена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работы в сложных погодных условиях.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49" y="1092883"/>
            <a:ext cx="1016737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just"/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потребитель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 регионов Крайнего Севера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2000" dirty="0"/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потребители:</a:t>
            </a:r>
          </a:p>
          <a:p>
            <a:pPr marL="342900" marR="0" lvl="8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ГМК «Норникель»</a:t>
            </a:r>
          </a:p>
          <a:p>
            <a:pPr marL="342900" marR="0" lvl="8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ПАО «Газпром»</a:t>
            </a:r>
          </a:p>
          <a:p>
            <a:pPr marL="342900" marR="0" lvl="8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ПАО «Новатэк»</a:t>
            </a:r>
          </a:p>
          <a:p>
            <a:pPr marL="342900" marR="0" lvl="8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корпорация по атомной энергии «Росатом» (Северный Морской путь)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BD33FE6-6FE0-4961-811E-898889D0771D}"/>
              </a:ext>
            </a:extLst>
          </p:cNvPr>
          <p:cNvCxnSpPr>
            <a:cxnSpLocks/>
            <a:stCxn id="29" idx="1"/>
            <a:endCxn id="5" idx="0"/>
          </p:cNvCxnSpPr>
          <p:nvPr/>
        </p:nvCxnSpPr>
        <p:spPr>
          <a:xfrm flipH="1">
            <a:off x="2409130" y="1522346"/>
            <a:ext cx="2655910" cy="4963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4B02D5C-2959-4737-93AE-06D509EB1DF2}"/>
              </a:ext>
            </a:extLst>
          </p:cNvPr>
          <p:cNvCxnSpPr>
            <a:cxnSpLocks/>
            <a:stCxn id="29" idx="3"/>
            <a:endCxn id="6" idx="0"/>
          </p:cNvCxnSpPr>
          <p:nvPr/>
        </p:nvCxnSpPr>
        <p:spPr>
          <a:xfrm>
            <a:off x="7100270" y="1522346"/>
            <a:ext cx="2682602" cy="4963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0" name="Google Shape;121;p2"/>
          <p:cNvSpPr txBox="1"/>
          <p:nvPr/>
        </p:nvSpPr>
        <p:spPr bwMode="auto">
          <a:xfrm>
            <a:off x="3601087" y="3566575"/>
            <a:ext cx="49898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400" b="1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B2B2C</a:t>
            </a:r>
            <a:endParaRPr lang="en-US" sz="2400" b="1" dirty="0">
              <a:solidFill>
                <a:srgbClr val="8F00FF"/>
              </a:solidFill>
            </a:endParaRPr>
          </a:p>
        </p:txBody>
      </p: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A3CBB82-3399-4CA5-9EC4-2EAF0294E9B0}"/>
              </a:ext>
            </a:extLst>
          </p:cNvPr>
          <p:cNvSpPr/>
          <p:nvPr/>
        </p:nvSpPr>
        <p:spPr>
          <a:xfrm>
            <a:off x="993857" y="2018695"/>
            <a:ext cx="2830546" cy="9943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ru-RU" sz="20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Продажа и сервисное обслуживание дронов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8E9E23-B54C-430E-8B78-721389EE294B}"/>
              </a:ext>
            </a:extLst>
          </p:cNvPr>
          <p:cNvSpPr/>
          <p:nvPr/>
        </p:nvSpPr>
        <p:spPr>
          <a:xfrm>
            <a:off x="8367599" y="2018695"/>
            <a:ext cx="2830546" cy="9943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Выполнение заказов с помощью дронов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D4FBE74-5321-4488-9706-4FF29235F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040" y="504731"/>
            <a:ext cx="2035230" cy="2035230"/>
          </a:xfrm>
          <a:prstGeom prst="rect">
            <a:avLst/>
          </a:prstGeom>
        </p:spPr>
      </p:pic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7E64FCA5-ED27-4F17-8302-A8BE3D9CC46D}"/>
              </a:ext>
            </a:extLst>
          </p:cNvPr>
          <p:cNvSpPr/>
          <p:nvPr/>
        </p:nvSpPr>
        <p:spPr bwMode="auto">
          <a:xfrm>
            <a:off x="1045742" y="4578457"/>
            <a:ext cx="2664296" cy="77155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Arctic Drone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E2540511-9F66-4AA2-A202-AC774AE112EF}"/>
              </a:ext>
            </a:extLst>
          </p:cNvPr>
          <p:cNvSpPr/>
          <p:nvPr/>
        </p:nvSpPr>
        <p:spPr>
          <a:xfrm>
            <a:off x="4583832" y="4221088"/>
            <a:ext cx="3024336" cy="14862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8F00FF"/>
                </a:solidFill>
              </a:rPr>
              <a:t>Компания-посредник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F787116-D99A-424B-90C3-41776363EC89}"/>
              </a:ext>
            </a:extLst>
          </p:cNvPr>
          <p:cNvSpPr/>
          <p:nvPr/>
        </p:nvSpPr>
        <p:spPr>
          <a:xfrm>
            <a:off x="8481962" y="4578456"/>
            <a:ext cx="2664296" cy="771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Клиенты</a:t>
            </a:r>
            <a:endParaRPr lang="en-US" sz="200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87788A58-9DC5-457A-8596-27A72AC78085}"/>
              </a:ext>
            </a:extLst>
          </p:cNvPr>
          <p:cNvCxnSpPr>
            <a:stCxn id="35" idx="2"/>
            <a:endCxn id="34" idx="3"/>
          </p:cNvCxnSpPr>
          <p:nvPr/>
        </p:nvCxnSpPr>
        <p:spPr>
          <a:xfrm flipH="1">
            <a:off x="3710038" y="4964234"/>
            <a:ext cx="873794" cy="0"/>
          </a:xfrm>
          <a:prstGeom prst="straightConnector1">
            <a:avLst/>
          </a:prstGeom>
          <a:ln w="57150">
            <a:solidFill>
              <a:srgbClr val="8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C05BD479-76D9-4229-B471-AA097619B8D1}"/>
              </a:ext>
            </a:extLst>
          </p:cNvPr>
          <p:cNvCxnSpPr>
            <a:cxnSpLocks/>
            <a:stCxn id="36" idx="1"/>
            <a:endCxn id="35" idx="6"/>
          </p:cNvCxnSpPr>
          <p:nvPr/>
        </p:nvCxnSpPr>
        <p:spPr bwMode="auto">
          <a:xfrm flipH="1">
            <a:off x="7608168" y="4964234"/>
            <a:ext cx="873794" cy="0"/>
          </a:xfrm>
          <a:prstGeom prst="straightConnector1">
            <a:avLst/>
          </a:prstGeom>
          <a:ln w="57150">
            <a:solidFill>
              <a:srgbClr val="8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071365"/>
              </p:ext>
            </p:extLst>
          </p:nvPr>
        </p:nvGraphicFramePr>
        <p:xfrm>
          <a:off x="731043" y="2124006"/>
          <a:ext cx="10542768" cy="3626058"/>
        </p:xfrm>
        <a:graphic>
          <a:graphicData uri="http://schemas.openxmlformats.org/drawingml/2006/table">
            <a:tbl>
              <a:tblPr firstRow="1">
                <a:tableStyleId>{E41325F8-6C6D-1E27-1C28-9EF0DFBFCE1C}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2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92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/>
                        <a:t>Потребность в финансовых средствах</a:t>
                      </a:r>
                      <a:endParaRPr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883,7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100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Собственные средства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Заимствованные средства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800" u="none" strike="noStrike" cap="non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Инвесторы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800" u="none" strike="noStrike" cap="none" dirty="0"/>
                        <a:t>883,7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100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C3261A0-FD42-48FC-98D2-C28C128D37E9}"/>
              </a:ext>
            </a:extLst>
          </p:cNvPr>
          <p:cNvSpPr txBox="1"/>
          <p:nvPr/>
        </p:nvSpPr>
        <p:spPr>
          <a:xfrm>
            <a:off x="450165" y="2051075"/>
            <a:ext cx="112916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Экономические показатели </a:t>
            </a:r>
            <a:r>
              <a:rPr lang="en-US" sz="2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Arctic Drone</a:t>
            </a:r>
            <a:endParaRPr lang="ru-RU" sz="2000" dirty="0">
              <a:solidFill>
                <a:srgbClr val="8F00FF"/>
              </a:solidFill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308D60F0-D1A9-4BBF-B515-1DC89A967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050990"/>
              </p:ext>
            </p:extLst>
          </p:nvPr>
        </p:nvGraphicFramePr>
        <p:xfrm>
          <a:off x="450165" y="2564997"/>
          <a:ext cx="11291667" cy="1728005"/>
        </p:xfrm>
        <a:graphic>
          <a:graphicData uri="http://schemas.openxmlformats.org/drawingml/2006/table">
            <a:tbl>
              <a:tblPr>
                <a:tableStyleId>{E41325F8-6C6D-1E27-1C28-9EF0DFBFCE1C}</a:tableStyleId>
              </a:tblPr>
              <a:tblGrid>
                <a:gridCol w="1242124">
                  <a:extLst>
                    <a:ext uri="{9D8B030D-6E8A-4147-A177-3AD203B41FA5}">
                      <a16:colId xmlns:a16="http://schemas.microsoft.com/office/drawing/2014/main" val="3142995221"/>
                    </a:ext>
                  </a:extLst>
                </a:gridCol>
                <a:gridCol w="739646">
                  <a:extLst>
                    <a:ext uri="{9D8B030D-6E8A-4147-A177-3AD203B41FA5}">
                      <a16:colId xmlns:a16="http://schemas.microsoft.com/office/drawing/2014/main" val="1043107920"/>
                    </a:ext>
                  </a:extLst>
                </a:gridCol>
                <a:gridCol w="1222024">
                  <a:extLst>
                    <a:ext uri="{9D8B030D-6E8A-4147-A177-3AD203B41FA5}">
                      <a16:colId xmlns:a16="http://schemas.microsoft.com/office/drawing/2014/main" val="3245123613"/>
                    </a:ext>
                  </a:extLst>
                </a:gridCol>
                <a:gridCol w="1109470">
                  <a:extLst>
                    <a:ext uri="{9D8B030D-6E8A-4147-A177-3AD203B41FA5}">
                      <a16:colId xmlns:a16="http://schemas.microsoft.com/office/drawing/2014/main" val="2153865427"/>
                    </a:ext>
                  </a:extLst>
                </a:gridCol>
                <a:gridCol w="1286341">
                  <a:extLst>
                    <a:ext uri="{9D8B030D-6E8A-4147-A177-3AD203B41FA5}">
                      <a16:colId xmlns:a16="http://schemas.microsoft.com/office/drawing/2014/main" val="3513150413"/>
                    </a:ext>
                  </a:extLst>
                </a:gridCol>
                <a:gridCol w="1318500">
                  <a:extLst>
                    <a:ext uri="{9D8B030D-6E8A-4147-A177-3AD203B41FA5}">
                      <a16:colId xmlns:a16="http://schemas.microsoft.com/office/drawing/2014/main" val="1968945654"/>
                    </a:ext>
                  </a:extLst>
                </a:gridCol>
                <a:gridCol w="1061232">
                  <a:extLst>
                    <a:ext uri="{9D8B030D-6E8A-4147-A177-3AD203B41FA5}">
                      <a16:colId xmlns:a16="http://schemas.microsoft.com/office/drawing/2014/main" val="2279034914"/>
                    </a:ext>
                  </a:extLst>
                </a:gridCol>
                <a:gridCol w="1222024">
                  <a:extLst>
                    <a:ext uri="{9D8B030D-6E8A-4147-A177-3AD203B41FA5}">
                      <a16:colId xmlns:a16="http://schemas.microsoft.com/office/drawing/2014/main" val="1510852364"/>
                    </a:ext>
                  </a:extLst>
                </a:gridCol>
                <a:gridCol w="1061232">
                  <a:extLst>
                    <a:ext uri="{9D8B030D-6E8A-4147-A177-3AD203B41FA5}">
                      <a16:colId xmlns:a16="http://schemas.microsoft.com/office/drawing/2014/main" val="2174292005"/>
                    </a:ext>
                  </a:extLst>
                </a:gridCol>
                <a:gridCol w="1029074">
                  <a:extLst>
                    <a:ext uri="{9D8B030D-6E8A-4147-A177-3AD203B41FA5}">
                      <a16:colId xmlns:a16="http://schemas.microsoft.com/office/drawing/2014/main" val="3435200469"/>
                    </a:ext>
                  </a:extLst>
                </a:gridCol>
              </a:tblGrid>
              <a:tr h="13352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Цена 1 ед. продукта,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Обьем продаж, ед.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Выручка,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Переменные затраты на 1 ед.,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Маржинальная прибыль на 1 ед.,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Маржинальная прибыль на обьем,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Постоянные затраты,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Прибыль от продаж,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</a:rPr>
                        <a:t>Постоянные затраты на 1 ед.,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Прибыль от продаж 1 ед.,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738060"/>
                  </a:ext>
                </a:extLst>
              </a:tr>
              <a:tr h="39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500 000,00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35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17 500 000,00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200 000,00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300 000,00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10 500 000,00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383 719,00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10 116 281,00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10 963,40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289 036,60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9853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1187771" y="1268760"/>
            <a:ext cx="97106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ru-RU" sz="2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Возможности и риски проекта</a:t>
            </a:r>
            <a:endParaRPr sz="2000" dirty="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5BFC63FA-C312-42B7-81B2-63BFB95C17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312215"/>
              </p:ext>
            </p:extLst>
          </p:nvPr>
        </p:nvGraphicFramePr>
        <p:xfrm>
          <a:off x="1187771" y="1808820"/>
          <a:ext cx="9710656" cy="3240359"/>
        </p:xfrm>
        <a:graphic>
          <a:graphicData uri="http://schemas.openxmlformats.org/drawingml/2006/table">
            <a:tbl>
              <a:tblPr firstRow="1" bandRow="1">
                <a:tableStyleId>{E41325F8-6C6D-1E27-1C28-9EF0DFBFCE1C}</a:tableStyleId>
              </a:tblPr>
              <a:tblGrid>
                <a:gridCol w="4855328">
                  <a:extLst>
                    <a:ext uri="{9D8B030D-6E8A-4147-A177-3AD203B41FA5}">
                      <a16:colId xmlns:a16="http://schemas.microsoft.com/office/drawing/2014/main" val="4233918601"/>
                    </a:ext>
                  </a:extLst>
                </a:gridCol>
                <a:gridCol w="4855328">
                  <a:extLst>
                    <a:ext uri="{9D8B030D-6E8A-4147-A177-3AD203B41FA5}">
                      <a16:colId xmlns:a16="http://schemas.microsoft.com/office/drawing/2014/main" val="2072370995"/>
                    </a:ext>
                  </a:extLst>
                </a:gridCol>
              </a:tblGrid>
              <a:tr h="5592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Возможности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Риски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376305"/>
                  </a:ext>
                </a:extLst>
              </a:tr>
              <a:tr h="781363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Занять нишу рынка РФ в области специализированных дронов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Ошибки при проектировании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472791"/>
                  </a:ext>
                </a:extLst>
              </a:tr>
              <a:tr h="781363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Сотрудничество с предприятиями регионов Крайнего Севера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Некорректная работа ПО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751022"/>
                  </a:ext>
                </a:extLst>
              </a:tr>
              <a:tr h="559211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Нехватка финансирования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798555"/>
                  </a:ext>
                </a:extLst>
              </a:tr>
              <a:tr h="559211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Незаинтересованность людей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8624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16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69C5344-7E65-48EE-9FE1-62883FBE9942}"/>
              </a:ext>
            </a:extLst>
          </p:cNvPr>
          <p:cNvSpPr txBox="1"/>
          <p:nvPr/>
        </p:nvSpPr>
        <p:spPr>
          <a:xfrm>
            <a:off x="488891" y="970184"/>
            <a:ext cx="89194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+mn-lt"/>
              </a:rPr>
              <a:t>Ресурсы, необходимые для дальнейшего развития проекта:</a:t>
            </a:r>
          </a:p>
          <a:p>
            <a:endParaRPr lang="ru-RU" sz="2000" dirty="0">
              <a:solidFill>
                <a:srgbClr val="8F00FF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8F00FF"/>
                </a:solidFill>
                <a:latin typeface="+mn-lt"/>
              </a:rPr>
              <a:t>Двигатели и пропеллеры для дрона;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8F00FF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8F00FF"/>
                </a:solidFill>
                <a:latin typeface="+mn-lt"/>
              </a:rPr>
              <a:t>Оборудование для проведения испытаний функциональности дрона.</a:t>
            </a:r>
          </a:p>
        </p:txBody>
      </p:sp>
    </p:spTree>
    <p:extLst>
      <p:ext uri="{BB962C8B-B14F-4D97-AF65-F5344CB8AC3E}">
        <p14:creationId xmlns:p14="http://schemas.microsoft.com/office/powerpoint/2010/main" val="1655371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43F9DA1-BFC2-47A0-A90D-30188777D016}"/>
              </a:ext>
            </a:extLst>
          </p:cNvPr>
          <p:cNvSpPr txBox="1"/>
          <p:nvPr/>
        </p:nvSpPr>
        <p:spPr>
          <a:xfrm>
            <a:off x="6908248" y="5674653"/>
            <a:ext cx="50383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8F00FF"/>
                </a:solidFill>
                <a:latin typeface="+mn-lt"/>
              </a:rPr>
              <a:t>Наставник: Скурятин Юрий Васильевич</a:t>
            </a:r>
            <a:endParaRPr lang="ru-RU" sz="2000" dirty="0">
              <a:solidFill>
                <a:srgbClr val="8F00FF"/>
              </a:solidFill>
            </a:endParaRPr>
          </a:p>
        </p:txBody>
      </p:sp>
      <p:graphicFrame>
        <p:nvGraphicFramePr>
          <p:cNvPr id="21" name="Таблица 28">
            <a:extLst>
              <a:ext uri="{FF2B5EF4-FFF2-40B4-BE49-F238E27FC236}">
                <a16:creationId xmlns:a16="http://schemas.microsoft.com/office/drawing/2014/main" id="{ABF62762-FA26-4E64-AC69-631270AF12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876674"/>
              </p:ext>
            </p:extLst>
          </p:nvPr>
        </p:nvGraphicFramePr>
        <p:xfrm>
          <a:off x="1463574" y="1407529"/>
          <a:ext cx="9264852" cy="3399928"/>
        </p:xfrm>
        <a:graphic>
          <a:graphicData uri="http://schemas.openxmlformats.org/drawingml/2006/table">
            <a:tbl>
              <a:tblPr firstRow="1" bandRow="1">
                <a:tableStyleId>{E41325F8-6C6D-1E27-1C28-9EF0DFBFCE1C}</a:tableStyleId>
              </a:tblPr>
              <a:tblGrid>
                <a:gridCol w="4632426">
                  <a:extLst>
                    <a:ext uri="{9D8B030D-6E8A-4147-A177-3AD203B41FA5}">
                      <a16:colId xmlns:a16="http://schemas.microsoft.com/office/drawing/2014/main" val="3190531517"/>
                    </a:ext>
                  </a:extLst>
                </a:gridCol>
                <a:gridCol w="4632426">
                  <a:extLst>
                    <a:ext uri="{9D8B030D-6E8A-4147-A177-3AD203B41FA5}">
                      <a16:colId xmlns:a16="http://schemas.microsoft.com/office/drawing/2014/main" val="3880358573"/>
                    </a:ext>
                  </a:extLst>
                </a:gridCol>
              </a:tblGrid>
              <a:tr h="4857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ФИО участника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Роль в команде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383955"/>
                  </a:ext>
                </a:extLst>
              </a:tr>
              <a:tr h="4857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Седогин Михаил Александрович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Лидер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711999"/>
                  </a:ext>
                </a:extLst>
              </a:tr>
              <a:tr h="4857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Приходько Андрей Викторович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Генератор идей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194"/>
                  </a:ext>
                </a:extLst>
              </a:tr>
              <a:tr h="4857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Азаров Артем Александрович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Проектировщик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214278"/>
                  </a:ext>
                </a:extLst>
              </a:tr>
              <a:tr h="4857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Николаенко Марина Сергеевна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Аналитик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007068"/>
                  </a:ext>
                </a:extLst>
              </a:tr>
              <a:tr h="4857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Набоков Денис Игоревич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Специалист по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IT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492333"/>
                  </a:ext>
                </a:extLst>
              </a:tr>
              <a:tr h="4857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Исаков Алексей Алексеевич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</a:rPr>
                        <a:t>Инженер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065299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853F7594-7717-44A4-A240-E3E7AF0D0960}"/>
              </a:ext>
            </a:extLst>
          </p:cNvPr>
          <p:cNvSpPr txBox="1"/>
          <p:nvPr/>
        </p:nvSpPr>
        <p:spPr bwMode="auto">
          <a:xfrm>
            <a:off x="1463574" y="908720"/>
            <a:ext cx="92648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8F00FF"/>
                </a:solidFill>
                <a:latin typeface="+mn-lt"/>
              </a:rPr>
              <a:t>Состав команды </a:t>
            </a:r>
            <a:r>
              <a:rPr lang="en-US" sz="2000" dirty="0">
                <a:solidFill>
                  <a:srgbClr val="8F00FF"/>
                </a:solidFill>
                <a:latin typeface="+mn-lt"/>
              </a:rPr>
              <a:t>Arctic Drone</a:t>
            </a:r>
            <a:endParaRPr lang="ru-RU" sz="2000"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TT Supermolot Neue DemiBold"/>
              </a:rPr>
              <a:t>sedogin2012@mail.ru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ru-RU" dirty="0">
                <a:latin typeface="TT Supermolot Neue DemiBold"/>
              </a:rPr>
              <a:t>ВКонтакте</a:t>
            </a:r>
            <a:endParaRPr lang="ru-RU" sz="2000" dirty="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(</a:t>
            </a:r>
            <a:r>
              <a:rPr lang="en-US" dirty="0">
                <a:latin typeface="TT Supermolot Neue DemiBold"/>
              </a:rPr>
              <a:t>920</a:t>
            </a:r>
            <a:r>
              <a:rPr lang="ru-RU" dirty="0">
                <a:latin typeface="TT Supermolot Neue DemiBold"/>
              </a:rPr>
              <a:t>) </a:t>
            </a:r>
            <a:r>
              <a:rPr lang="en-US" dirty="0">
                <a:latin typeface="TT Supermolot Neue DemiBold"/>
              </a:rPr>
              <a:t>582</a:t>
            </a:r>
            <a:r>
              <a:rPr lang="ru-RU" dirty="0">
                <a:latin typeface="TT Supermolot Neue DemiBold"/>
              </a:rPr>
              <a:t>-</a:t>
            </a:r>
            <a:r>
              <a:rPr lang="en-US" dirty="0">
                <a:latin typeface="TT Supermolot Neue DemiBold"/>
              </a:rPr>
              <a:t>61</a:t>
            </a:r>
            <a:r>
              <a:rPr lang="ru-RU" dirty="0">
                <a:latin typeface="TT Supermolot Neue DemiBold"/>
              </a:rPr>
              <a:t>-</a:t>
            </a:r>
            <a:r>
              <a:rPr lang="en-US" dirty="0">
                <a:latin typeface="TT Supermolot Neue DemiBold"/>
              </a:rPr>
              <a:t>99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TT Supermolot Neue DemiBold"/>
              </a:rPr>
              <a:t>@Telegram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944D9DE-D3FD-4C9B-9DA8-125CCBA09F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4400" y="3308400"/>
            <a:ext cx="2152211" cy="215221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8C89B1-6B49-46F5-AA7C-EA40676872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00" y="2998800"/>
            <a:ext cx="2831256" cy="283125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8" name="Google Shape;228;p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 bwMode="auto">
          <a:xfrm>
            <a:off x="551529" y="547639"/>
            <a:ext cx="6518934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ПИКТОГРАММЫ</a:t>
            </a:r>
            <a:endParaRPr sz="48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Google Shape;230;p8"/>
          <p:cNvSpPr txBox="1"/>
          <p:nvPr/>
        </p:nvSpPr>
        <p:spPr bwMode="auto">
          <a:xfrm>
            <a:off x="63057" y="56374"/>
            <a:ext cx="3205158" cy="43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ВСЕРОССИЙСКИЙ ФОРУМ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СТАРТАП-СТУДИЙ</a:t>
            </a:r>
            <a:endParaRPr/>
          </a:p>
        </p:txBody>
      </p:sp>
      <p:sp>
        <p:nvSpPr>
          <p:cNvPr id="231" name="Google Shape;231;p8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232" name="Google Shape;232;p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/>
          <p:nvPr/>
        </p:nvPicPr>
        <p:blipFill>
          <a:blip r:embed="rId12">
            <a:alphaModFix/>
          </a:blip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/>
          <p:nvPr/>
        </p:nvPicPr>
        <p:blipFill>
          <a:blip r:embed="rId13">
            <a:alphaModFix/>
          </a:blip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/>
          <p:nvPr/>
        </p:nvPicPr>
        <p:blipFill>
          <a:blip r:embed="rId14">
            <a:alphaModFix/>
          </a:blip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/>
          <p:nvPr/>
        </p:nvPicPr>
        <p:blipFill>
          <a:blip r:embed="rId15">
            <a:alphaModFix/>
          </a:blip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/>
          <p:nvPr/>
        </p:nvPicPr>
        <p:blipFill>
          <a:blip r:embed="rId16">
            <a:alphaModFix/>
          </a:blip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/>
          <p:nvPr/>
        </p:nvPicPr>
        <p:blipFill>
          <a:blip r:embed="rId17">
            <a:alphaModFix/>
          </a:blip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/>
          <p:nvPr/>
        </p:nvPicPr>
        <p:blipFill>
          <a:blip r:embed="rId18">
            <a:alphaModFix/>
          </a:blip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8"/>
          <p:cNvPicPr/>
          <p:nvPr/>
        </p:nvPicPr>
        <p:blipFill>
          <a:blip r:embed="rId19">
            <a:alphaModFix/>
          </a:blip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8"/>
          <p:cNvPicPr/>
          <p:nvPr/>
        </p:nvPicPr>
        <p:blipFill>
          <a:blip r:embed="rId20">
            <a:alphaModFix/>
          </a:blip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/>
          <p:cNvPicPr/>
          <p:nvPr/>
        </p:nvPicPr>
        <p:blipFill>
          <a:blip r:embed="rId21">
            <a:alphaModFix/>
          </a:blip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/>
          <p:nvPr/>
        </p:nvPicPr>
        <p:blipFill>
          <a:blip r:embed="rId22">
            <a:alphaModFix/>
          </a:blip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/>
          <p:nvPr/>
        </p:nvPicPr>
        <p:blipFill>
          <a:blip r:embed="rId23">
            <a:alphaModFix/>
          </a:blip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/>
          <p:nvPr/>
        </p:nvPicPr>
        <p:blipFill>
          <a:blip r:embed="rId24">
            <a:alphaModFix/>
          </a:blip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/>
          <p:nvPr/>
        </p:nvPicPr>
        <p:blipFill>
          <a:blip r:embed="rId25">
            <a:alphaModFix/>
          </a:blip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/>
          <p:nvPr/>
        </p:nvPicPr>
        <p:blipFill>
          <a:blip r:embed="rId26">
            <a:alphaModFix/>
          </a:blip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/>
          <p:nvPr/>
        </p:nvPicPr>
        <p:blipFill>
          <a:blip r:embed="rId27">
            <a:alphaModFix/>
          </a:blip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/>
          <p:nvPr/>
        </p:nvPicPr>
        <p:blipFill>
          <a:blip r:embed="rId28">
            <a:alphaModFix/>
          </a:blip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/>
          <p:nvPr/>
        </p:nvPicPr>
        <p:blipFill>
          <a:blip r:embed="rId29">
            <a:alphaModFix/>
          </a:blip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/>
          <p:nvPr/>
        </p:nvPicPr>
        <p:blipFill>
          <a:blip r:embed="rId30">
            <a:alphaModFix/>
          </a:blip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/>
          <p:nvPr/>
        </p:nvPicPr>
        <p:blipFill>
          <a:blip r:embed="rId31">
            <a:alphaModFix/>
          </a:blip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/>
          <p:nvPr/>
        </p:nvPicPr>
        <p:blipFill>
          <a:blip r:embed="rId32">
            <a:alphaModFix/>
          </a:blip>
          <a:stretch/>
        </p:blipFill>
        <p:spPr bwMode="auto"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/>
          <p:nvPr/>
        </p:nvPicPr>
        <p:blipFill>
          <a:blip r:embed="rId33">
            <a:alphaModFix/>
          </a:blip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/>
          <p:nvPr/>
        </p:nvPicPr>
        <p:blipFill>
          <a:blip r:embed="rId34">
            <a:alphaModFix/>
          </a:blip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/>
          <p:nvPr/>
        </p:nvPicPr>
        <p:blipFill>
          <a:blip r:embed="rId35">
            <a:alphaModFix/>
          </a:blip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/>
          <p:nvPr/>
        </p:nvPicPr>
        <p:blipFill>
          <a:blip r:embed="rId36">
            <a:alphaModFix/>
          </a:blip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/>
          <p:nvPr/>
        </p:nvPicPr>
        <p:blipFill>
          <a:blip r:embed="rId37">
            <a:alphaModFix/>
          </a:blip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/>
          <p:nvPr/>
        </p:nvPicPr>
        <p:blipFill>
          <a:blip r:embed="rId38">
            <a:alphaModFix/>
          </a:blip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/>
          <p:nvPr/>
        </p:nvPicPr>
        <p:blipFill>
          <a:blip r:embed="rId39">
            <a:alphaModFix/>
          </a:blip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/>
          <p:nvPr/>
        </p:nvPicPr>
        <p:blipFill>
          <a:blip r:embed="rId40">
            <a:alphaModFix/>
          </a:blip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/>
          <p:nvPr/>
        </p:nvPicPr>
        <p:blipFill>
          <a:blip r:embed="rId41">
            <a:alphaModFix/>
          </a:blip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/>
          <p:nvPr/>
        </p:nvPicPr>
        <p:blipFill>
          <a:blip r:embed="rId42">
            <a:alphaModFix/>
          </a:blip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/>
          <p:nvPr/>
        </p:nvPicPr>
        <p:blipFill>
          <a:blip r:embed="rId43">
            <a:alphaModFix/>
          </a:blip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/>
          <p:nvPr/>
        </p:nvPicPr>
        <p:blipFill>
          <a:blip r:embed="rId44">
            <a:alphaModFix/>
          </a:blip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/>
          <p:nvPr/>
        </p:nvPicPr>
        <p:blipFill>
          <a:blip r:embed="rId45">
            <a:alphaModFix/>
          </a:blip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/>
          <p:nvPr/>
        </p:nvPicPr>
        <p:blipFill>
          <a:blip r:embed="rId46">
            <a:alphaModFix/>
          </a:blip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</TotalTime>
  <Words>825</Words>
  <Application>Microsoft Office PowerPoint</Application>
  <DocSecurity>0</DocSecurity>
  <PresentationFormat>Широкоэкранный</PresentationFormat>
  <Paragraphs>232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Helvetica Neue</vt:lpstr>
      <vt:lpstr>Arial</vt:lpstr>
      <vt:lpstr>Calibri</vt:lpstr>
      <vt:lpstr>Gilroy</vt:lpstr>
      <vt:lpstr>TT Supermolot Neue DemiBold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The WIzorro</cp:lastModifiedBy>
  <cp:revision>99</cp:revision>
  <dcterms:modified xsi:type="dcterms:W3CDTF">2023-12-02T09:42:06Z</dcterms:modified>
  <cp:category/>
  <dc:identifier/>
  <cp:contentStatus/>
  <dc:language/>
  <cp:version/>
</cp:coreProperties>
</file>