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4"/>
  </p:notesMasterIdLst>
  <p:sldIdLst>
    <p:sldId id="267" r:id="rId2"/>
    <p:sldId id="256" r:id="rId3"/>
    <p:sldId id="26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</p:sldIdLst>
  <p:sldSz cx="14630400" cy="8229600"/>
  <p:notesSz cx="8229600" cy="14630400"/>
  <p:embeddedFontLst>
    <p:embeddedFont>
      <p:font typeface="Gelasio" panose="020B0604020202020204" charset="0"/>
      <p:regular r:id="rId15"/>
    </p:embeddedFont>
    <p:embeddedFont>
      <p:font typeface="Gelasio Semi Bold" panose="020B0604020202020204" charset="0"/>
      <p:regular r:id="rId16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9F6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1"/>
    <p:restoredTop sz="94610"/>
  </p:normalViewPr>
  <p:slideViewPr>
    <p:cSldViewPr snapToGrid="0" snapToObjects="1">
      <p:cViewPr varScale="1">
        <p:scale>
          <a:sx n="63" d="100"/>
          <a:sy n="63" d="100"/>
        </p:scale>
        <p:origin x="69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46941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4.sv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DCFBB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6F0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DCFBB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6F0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Титульный слайд"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9689338-717F-E34D-AF5C-7B3C597236A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977661" y="412311"/>
            <a:ext cx="7895762" cy="8473945"/>
          </a:xfrm>
          <a:prstGeom prst="rect">
            <a:avLst/>
          </a:prstGeom>
        </p:spPr>
      </p:pic>
      <p:sp>
        <p:nvSpPr>
          <p:cNvPr id="11" name="Заголовок 1">
            <a:extLst>
              <a:ext uri="{FF2B5EF4-FFF2-40B4-BE49-F238E27FC236}">
                <a16:creationId xmlns:a16="http://schemas.microsoft.com/office/drawing/2014/main" id="{2F978BCB-C06E-C042-BB0B-0BA1BBBECB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6308" y="2599616"/>
            <a:ext cx="5385221" cy="2306751"/>
          </a:xfrm>
          <a:prstGeom prst="rect">
            <a:avLst/>
          </a:prstGeom>
        </p:spPr>
        <p:txBody>
          <a:bodyPr lIns="0" tIns="0" rIns="0" bIns="0" anchor="b">
            <a:normAutofit/>
          </a:bodyPr>
          <a:lstStyle>
            <a:lvl1pPr algn="l">
              <a:defRPr sz="4364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12" name="Подзаголовок 2">
            <a:extLst>
              <a:ext uri="{FF2B5EF4-FFF2-40B4-BE49-F238E27FC236}">
                <a16:creationId xmlns:a16="http://schemas.microsoft.com/office/drawing/2014/main" id="{537C775D-28D4-7A46-807A-3C52090160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6308" y="5266943"/>
            <a:ext cx="5385221" cy="1809780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1746">
                <a:solidFill>
                  <a:schemeClr val="bg1"/>
                </a:solidFill>
              </a:defRPr>
            </a:lvl1pPr>
            <a:lvl2pPr marL="332522" indent="0" algn="ctr">
              <a:buNone/>
              <a:defRPr sz="1455"/>
            </a:lvl2pPr>
            <a:lvl3pPr marL="665043" indent="0" algn="ctr">
              <a:buNone/>
              <a:defRPr sz="1309"/>
            </a:lvl3pPr>
            <a:lvl4pPr marL="997565" indent="0" algn="ctr">
              <a:buNone/>
              <a:defRPr sz="1164"/>
            </a:lvl4pPr>
            <a:lvl5pPr marL="1330086" indent="0" algn="ctr">
              <a:buNone/>
              <a:defRPr sz="1164"/>
            </a:lvl5pPr>
            <a:lvl6pPr marL="1662608" indent="0" algn="ctr">
              <a:buNone/>
              <a:defRPr sz="1164"/>
            </a:lvl6pPr>
            <a:lvl7pPr marL="1995129" indent="0" algn="ctr">
              <a:buNone/>
              <a:defRPr sz="1164"/>
            </a:lvl7pPr>
            <a:lvl8pPr marL="2327651" indent="0" algn="ctr">
              <a:buNone/>
              <a:defRPr sz="1164"/>
            </a:lvl8pPr>
            <a:lvl9pPr marL="2660172" indent="0" algn="ctr">
              <a:buNone/>
              <a:defRPr sz="1164"/>
            </a:lvl9pPr>
          </a:lstStyle>
          <a:p>
            <a:r>
              <a:rPr lang="ru-RU" dirty="0"/>
              <a:t>Образец подзаголовка</a:t>
            </a:r>
          </a:p>
        </p:txBody>
      </p:sp>
      <p:sp>
        <p:nvSpPr>
          <p:cNvPr id="16" name="Текст 15">
            <a:extLst>
              <a:ext uri="{FF2B5EF4-FFF2-40B4-BE49-F238E27FC236}">
                <a16:creationId xmlns:a16="http://schemas.microsoft.com/office/drawing/2014/main" id="{6F2E1DA8-13C6-6042-8365-C6074CB127F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62481" y="7544955"/>
            <a:ext cx="2676772" cy="38677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018">
                <a:solidFill>
                  <a:srgbClr val="20D7C0"/>
                </a:solidFill>
              </a:defRPr>
            </a:lvl1pPr>
            <a:lvl2pPr>
              <a:defRPr sz="1018">
                <a:solidFill>
                  <a:schemeClr val="bg1"/>
                </a:solidFill>
              </a:defRPr>
            </a:lvl2pPr>
            <a:lvl3pPr>
              <a:defRPr sz="1018">
                <a:solidFill>
                  <a:schemeClr val="bg1"/>
                </a:solidFill>
              </a:defRPr>
            </a:lvl3pPr>
            <a:lvl4pPr>
              <a:defRPr sz="1018">
                <a:solidFill>
                  <a:schemeClr val="bg1"/>
                </a:solidFill>
              </a:defRPr>
            </a:lvl4pPr>
            <a:lvl5pPr>
              <a:defRPr sz="1018"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Обозначение версионности документа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CAAFB9D2-E37D-5C45-938E-F6E2AF1FAAE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86234" y="538552"/>
            <a:ext cx="3953584" cy="1436759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520F069-FF96-6243-A457-E2DD79A146AF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467705" y="527627"/>
            <a:ext cx="4662795" cy="410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39865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2475">
          <p15:clr>
            <a:srgbClr val="FBAE40"/>
          </p15:clr>
        </p15:guide>
        <p15:guide id="3" orient="horz" pos="6535">
          <p15:clr>
            <a:srgbClr val="FBAE40"/>
          </p15:clr>
        </p15:guide>
        <p15:guide id="4" orient="horz" pos="457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DCFBB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6F0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DCFBB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6F0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DCFBB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6F0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DCFBB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6F0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DCFBB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6F0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DCFBB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6F0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DCFBB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6F0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DCFBB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6F0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png"/><Relationship Id="rId7" Type="http://schemas.openxmlformats.org/officeDocument/2006/relationships/image" Target="../media/image44.sv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3.png"/><Relationship Id="rId11" Type="http://schemas.openxmlformats.org/officeDocument/2006/relationships/image" Target="../media/image48.svg"/><Relationship Id="rId5" Type="http://schemas.openxmlformats.org/officeDocument/2006/relationships/image" Target="../media/image42.svg"/><Relationship Id="rId10" Type="http://schemas.openxmlformats.org/officeDocument/2006/relationships/image" Target="../media/image47.png"/><Relationship Id="rId4" Type="http://schemas.openxmlformats.org/officeDocument/2006/relationships/image" Target="../media/image41.png"/><Relationship Id="rId9" Type="http://schemas.openxmlformats.org/officeDocument/2006/relationships/image" Target="../media/image46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4" Type="http://schemas.openxmlformats.org/officeDocument/2006/relationships/image" Target="../media/image15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sv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4.png"/><Relationship Id="rId11" Type="http://schemas.openxmlformats.org/officeDocument/2006/relationships/image" Target="../media/image29.svg"/><Relationship Id="rId5" Type="http://schemas.openxmlformats.org/officeDocument/2006/relationships/image" Target="../media/image23.sv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sv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6.png"/><Relationship Id="rId5" Type="http://schemas.openxmlformats.org/officeDocument/2006/relationships/image" Target="../media/image35.svg"/><Relationship Id="rId4" Type="http://schemas.openxmlformats.org/officeDocument/2006/relationships/image" Target="../media/image34.png"/><Relationship Id="rId9" Type="http://schemas.openxmlformats.org/officeDocument/2006/relationships/image" Target="../media/image39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9ABAF0E-B356-8A4A-BFDC-8AEA703BC85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/>
              <a:t>Название проекта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44AF7252-0A3C-7145-83C5-764AA3E129D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0518" y="5471565"/>
            <a:ext cx="5381821" cy="1809780"/>
          </a:xfrm>
        </p:spPr>
        <p:txBody>
          <a:bodyPr/>
          <a:lstStyle/>
          <a:p>
            <a:r>
              <a:rPr lang="ru-RU" sz="3927" b="1" dirty="0">
                <a:solidFill>
                  <a:srgbClr val="D3C5B6"/>
                </a:solidFill>
                <a:latin typeface="Gelasio Semi Bold" panose="020B0604020202020204" charset="0"/>
                <a:cs typeface="Gelasio Semi Bold" panose="020B0604020202020204" charset="0"/>
              </a:rPr>
              <a:t>ЭкоСмарт</a:t>
            </a:r>
            <a:r>
              <a:rPr lang="ru-RU" sz="3927" dirty="0">
                <a:solidFill>
                  <a:srgbClr val="D3C5B6"/>
                </a:solidFill>
                <a:latin typeface="Gelasio Semi Bold" panose="020B0604020202020204" charset="0"/>
                <a:cs typeface="Gelasio Semi Bold" panose="020B0604020202020204" charset="0"/>
              </a:rPr>
              <a:t> </a:t>
            </a:r>
            <a:r>
              <a:rPr lang="en-US" sz="3927" dirty="0">
                <a:solidFill>
                  <a:srgbClr val="D3C5B6"/>
                </a:solidFill>
                <a:latin typeface="Gelasio Semi Bold" panose="020B0604020202020204" charset="0"/>
                <a:cs typeface="Gelasio Semi Bold" panose="020B0604020202020204" charset="0"/>
              </a:rPr>
              <a:t>Compost</a:t>
            </a:r>
          </a:p>
          <a:p>
            <a:endParaRPr lang="ru-RU" dirty="0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5352A1D-B41E-1342-9F17-0F2653F526A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V</a:t>
            </a:r>
            <a:r>
              <a:rPr lang="ru-RU" dirty="0"/>
              <a:t>.2.1</a:t>
            </a:r>
          </a:p>
        </p:txBody>
      </p:sp>
    </p:spTree>
    <p:extLst>
      <p:ext uri="{BB962C8B-B14F-4D97-AF65-F5344CB8AC3E}">
        <p14:creationId xmlns:p14="http://schemas.microsoft.com/office/powerpoint/2010/main" val="22068052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2788801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80812" y="3402330"/>
            <a:ext cx="8438674" cy="6972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450"/>
              </a:lnSpc>
              <a:buNone/>
            </a:pPr>
            <a:r>
              <a:rPr lang="en-US" sz="4350" dirty="0">
                <a:solidFill>
                  <a:srgbClr val="484237"/>
                </a:solidFill>
                <a:latin typeface="Gelasio Semi Bold" pitchFamily="34" charset="0"/>
                <a:ea typeface="Gelasio Semi Bold" pitchFamily="34" charset="-122"/>
                <a:cs typeface="Gelasio Semi Bold" pitchFamily="34" charset="-120"/>
              </a:rPr>
              <a:t>Технологии на страже чистоты</a:t>
            </a:r>
            <a:endParaRPr lang="en-US" sz="4350" dirty="0"/>
          </a:p>
        </p:txBody>
      </p:sp>
      <p:sp>
        <p:nvSpPr>
          <p:cNvPr id="4" name="Text 1"/>
          <p:cNvSpPr/>
          <p:nvPr/>
        </p:nvSpPr>
        <p:spPr>
          <a:xfrm>
            <a:off x="780812" y="4188738"/>
            <a:ext cx="2788801" cy="34849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150" dirty="0">
                <a:solidFill>
                  <a:srgbClr val="484237"/>
                </a:solidFill>
                <a:latin typeface="Gelasio Semi Bold" pitchFamily="34" charset="0"/>
                <a:ea typeface="Gelasio Semi Bold" pitchFamily="34" charset="-122"/>
                <a:cs typeface="Gelasio Semi Bold" pitchFamily="34" charset="-120"/>
              </a:rPr>
              <a:t>Умные технологии</a:t>
            </a:r>
            <a:endParaRPr lang="en-US" sz="2150" dirty="0"/>
          </a:p>
        </p:txBody>
      </p:sp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80812" y="4871799"/>
            <a:ext cx="557689" cy="557689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1617345" y="5004197"/>
            <a:ext cx="2788801" cy="34849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150" dirty="0">
                <a:solidFill>
                  <a:srgbClr val="746558"/>
                </a:solidFill>
                <a:latin typeface="Gelasio Semi Bold" pitchFamily="34" charset="0"/>
                <a:ea typeface="Gelasio Semi Bold" pitchFamily="34" charset="-122"/>
                <a:cs typeface="Gelasio Semi Bold" pitchFamily="34" charset="-120"/>
              </a:rPr>
              <a:t>Сенсорные ведра</a:t>
            </a:r>
            <a:endParaRPr lang="en-US" sz="2150" dirty="0"/>
          </a:p>
        </p:txBody>
      </p:sp>
      <p:sp>
        <p:nvSpPr>
          <p:cNvPr id="7" name="Text 3"/>
          <p:cNvSpPr/>
          <p:nvPr/>
        </p:nvSpPr>
        <p:spPr>
          <a:xfrm>
            <a:off x="1617345" y="5486519"/>
            <a:ext cx="5558433" cy="7138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1750" dirty="0">
                <a:solidFill>
                  <a:srgbClr val="746558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Автоматическое открытие/закрытие (Xiaomi, Tesler)</a:t>
            </a:r>
            <a:endParaRPr lang="en-US" sz="1750" dirty="0"/>
          </a:p>
        </p:txBody>
      </p:sp>
      <p:pic>
        <p:nvPicPr>
          <p:cNvPr id="8" name="Image 2" descr="preencoded.png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454622" y="4871799"/>
            <a:ext cx="557689" cy="557689"/>
          </a:xfrm>
          <a:prstGeom prst="rect">
            <a:avLst/>
          </a:prstGeom>
        </p:spPr>
      </p:pic>
      <p:sp>
        <p:nvSpPr>
          <p:cNvPr id="9" name="Text 4"/>
          <p:cNvSpPr/>
          <p:nvPr/>
        </p:nvSpPr>
        <p:spPr>
          <a:xfrm>
            <a:off x="8291155" y="5004197"/>
            <a:ext cx="2788801" cy="34849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150" dirty="0">
                <a:solidFill>
                  <a:srgbClr val="746558"/>
                </a:solidFill>
                <a:latin typeface="Gelasio Semi Bold" pitchFamily="34" charset="0"/>
                <a:ea typeface="Gelasio Semi Bold" pitchFamily="34" charset="-122"/>
                <a:cs typeface="Gelasio Semi Bold" pitchFamily="34" charset="-120"/>
              </a:rPr>
              <a:t>Умные урны с Wi-Fi</a:t>
            </a:r>
            <a:endParaRPr lang="en-US" sz="2150" dirty="0"/>
          </a:p>
        </p:txBody>
      </p:sp>
      <p:sp>
        <p:nvSpPr>
          <p:cNvPr id="10" name="Text 5"/>
          <p:cNvSpPr/>
          <p:nvPr/>
        </p:nvSpPr>
        <p:spPr>
          <a:xfrm>
            <a:off x="8291155" y="5486519"/>
            <a:ext cx="5558433" cy="7138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1750" dirty="0">
                <a:solidFill>
                  <a:srgbClr val="746558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Мониторинг заполнения и маршрутизация (Лондон)</a:t>
            </a:r>
            <a:endParaRPr lang="en-US" sz="1750" dirty="0"/>
          </a:p>
        </p:txBody>
      </p:sp>
      <p:pic>
        <p:nvPicPr>
          <p:cNvPr id="11" name="Image 3" descr="preencoded.png"/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80812" y="6646545"/>
            <a:ext cx="557689" cy="557689"/>
          </a:xfrm>
          <a:prstGeom prst="rect">
            <a:avLst/>
          </a:prstGeom>
        </p:spPr>
      </p:pic>
      <p:sp>
        <p:nvSpPr>
          <p:cNvPr id="12" name="Text 6"/>
          <p:cNvSpPr/>
          <p:nvPr/>
        </p:nvSpPr>
        <p:spPr>
          <a:xfrm>
            <a:off x="1617345" y="6778943"/>
            <a:ext cx="3577471" cy="34849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150" dirty="0">
                <a:solidFill>
                  <a:srgbClr val="746558"/>
                </a:solidFill>
                <a:latin typeface="Gelasio Semi Bold" pitchFamily="34" charset="0"/>
                <a:ea typeface="Gelasio Semi Bold" pitchFamily="34" charset="-122"/>
                <a:cs typeface="Gelasio Semi Bold" pitchFamily="34" charset="-120"/>
              </a:rPr>
              <a:t>Мусорные баки-пылесосы</a:t>
            </a:r>
            <a:endParaRPr lang="en-US" sz="2150" dirty="0"/>
          </a:p>
        </p:txBody>
      </p:sp>
      <p:sp>
        <p:nvSpPr>
          <p:cNvPr id="13" name="Text 7"/>
          <p:cNvSpPr/>
          <p:nvPr/>
        </p:nvSpPr>
        <p:spPr>
          <a:xfrm>
            <a:off x="1617345" y="7261265"/>
            <a:ext cx="5558433" cy="356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1750" dirty="0">
                <a:solidFill>
                  <a:srgbClr val="746558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Компактное хранение мусора (Bruno)</a:t>
            </a:r>
            <a:endParaRPr lang="en-US" sz="1750" dirty="0"/>
          </a:p>
        </p:txBody>
      </p:sp>
      <p:pic>
        <p:nvPicPr>
          <p:cNvPr id="14" name="Image 4" descr="preencoded.png"/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454622" y="6646545"/>
            <a:ext cx="557689" cy="557689"/>
          </a:xfrm>
          <a:prstGeom prst="rect">
            <a:avLst/>
          </a:prstGeom>
        </p:spPr>
      </p:pic>
      <p:sp>
        <p:nvSpPr>
          <p:cNvPr id="15" name="Text 8"/>
          <p:cNvSpPr/>
          <p:nvPr/>
        </p:nvSpPr>
        <p:spPr>
          <a:xfrm>
            <a:off x="8291155" y="6778943"/>
            <a:ext cx="3202424" cy="34849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150" dirty="0">
                <a:solidFill>
                  <a:srgbClr val="746558"/>
                </a:solidFill>
                <a:latin typeface="Gelasio Semi Bold" pitchFamily="34" charset="0"/>
                <a:ea typeface="Gelasio Semi Bold" pitchFamily="34" charset="-122"/>
                <a:cs typeface="Gelasio Semi Bold" pitchFamily="34" charset="-120"/>
              </a:rPr>
              <a:t>Урны с геймификацией</a:t>
            </a:r>
            <a:endParaRPr lang="en-US" sz="2150" dirty="0"/>
          </a:p>
        </p:txBody>
      </p:sp>
      <p:sp>
        <p:nvSpPr>
          <p:cNvPr id="16" name="Text 9"/>
          <p:cNvSpPr/>
          <p:nvPr/>
        </p:nvSpPr>
        <p:spPr>
          <a:xfrm>
            <a:off x="8291155" y="7261265"/>
            <a:ext cx="5558433" cy="356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1750" dirty="0">
                <a:solidFill>
                  <a:srgbClr val="746558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Мотивация через игру (Terra Poo)</a:t>
            </a:r>
            <a:endParaRPr lang="en-US" sz="1750" dirty="0"/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556872EF-2BDF-4DE5-8F64-D6D241CEC729}"/>
              </a:ext>
            </a:extLst>
          </p:cNvPr>
          <p:cNvSpPr/>
          <p:nvPr/>
        </p:nvSpPr>
        <p:spPr>
          <a:xfrm>
            <a:off x="12732026" y="7484165"/>
            <a:ext cx="1898374" cy="745435"/>
          </a:xfrm>
          <a:prstGeom prst="rect">
            <a:avLst/>
          </a:prstGeom>
          <a:solidFill>
            <a:srgbClr val="F9F6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D77E807A-0D41-4414-BC02-60B5F9F05773}"/>
              </a:ext>
            </a:extLst>
          </p:cNvPr>
          <p:cNvSpPr/>
          <p:nvPr/>
        </p:nvSpPr>
        <p:spPr>
          <a:xfrm>
            <a:off x="12732026" y="7484165"/>
            <a:ext cx="1898374" cy="745435"/>
          </a:xfrm>
          <a:prstGeom prst="rect">
            <a:avLst/>
          </a:prstGeom>
          <a:solidFill>
            <a:srgbClr val="F9F6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ext 0"/>
          <p:cNvSpPr/>
          <p:nvPr/>
        </p:nvSpPr>
        <p:spPr>
          <a:xfrm>
            <a:off x="396835" y="311825"/>
            <a:ext cx="4400074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84237"/>
                </a:solidFill>
                <a:latin typeface="Gelasio Semi Bold" pitchFamily="34" charset="0"/>
                <a:ea typeface="Gelasio Semi Bold" pitchFamily="34" charset="-122"/>
                <a:cs typeface="Gelasio Semi Bold" pitchFamily="34" charset="-120"/>
              </a:rPr>
              <a:t>Модель "Умный мусорный бак"</a:t>
            </a:r>
            <a:endParaRPr lang="en-US" sz="2200" dirty="0"/>
          </a:p>
        </p:txBody>
      </p:sp>
      <p:sp>
        <p:nvSpPr>
          <p:cNvPr id="3" name="Text 1"/>
          <p:cNvSpPr/>
          <p:nvPr/>
        </p:nvSpPr>
        <p:spPr>
          <a:xfrm>
            <a:off x="404456" y="1240810"/>
            <a:ext cx="13836729" cy="18145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400"/>
              </a:lnSpc>
              <a:buNone/>
            </a:pPr>
            <a:r>
              <a:rPr lang="en-US" dirty="0">
                <a:solidFill>
                  <a:srgbClr val="D3C5B6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Основа:</a:t>
            </a:r>
            <a:r>
              <a:rPr lang="en-US" dirty="0">
                <a:solidFill>
                  <a:srgbClr val="746558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 Конструктор Lego Mindstorms EV3</a:t>
            </a:r>
            <a:endParaRPr lang="en-US" dirty="0"/>
          </a:p>
        </p:txBody>
      </p:sp>
      <p:sp>
        <p:nvSpPr>
          <p:cNvPr id="4" name="Text 2"/>
          <p:cNvSpPr/>
          <p:nvPr/>
        </p:nvSpPr>
        <p:spPr>
          <a:xfrm>
            <a:off x="396835" y="2069305"/>
            <a:ext cx="1417558" cy="1771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350"/>
              </a:lnSpc>
              <a:buNone/>
            </a:pPr>
            <a:r>
              <a:rPr lang="en-US" sz="2000" dirty="0">
                <a:solidFill>
                  <a:srgbClr val="484237"/>
                </a:solidFill>
                <a:latin typeface="Gelasio Semi Bold" pitchFamily="34" charset="0"/>
                <a:ea typeface="Gelasio Semi Bold" pitchFamily="34" charset="-122"/>
                <a:cs typeface="Gelasio Semi Bold" pitchFamily="34" charset="-120"/>
              </a:rPr>
              <a:t>Компоненты</a:t>
            </a:r>
            <a:r>
              <a:rPr lang="en-US" sz="1100" dirty="0">
                <a:solidFill>
                  <a:srgbClr val="484237"/>
                </a:solidFill>
                <a:latin typeface="Gelasio Semi Bold" pitchFamily="34" charset="0"/>
                <a:ea typeface="Gelasio Semi Bold" pitchFamily="34" charset="-122"/>
                <a:cs typeface="Gelasio Semi Bold" pitchFamily="34" charset="-120"/>
              </a:rPr>
              <a:t>:</a:t>
            </a:r>
            <a:endParaRPr lang="en-US" sz="1100" dirty="0"/>
          </a:p>
        </p:txBody>
      </p:sp>
      <p:sp>
        <p:nvSpPr>
          <p:cNvPr id="5" name="Text 3"/>
          <p:cNvSpPr/>
          <p:nvPr/>
        </p:nvSpPr>
        <p:spPr>
          <a:xfrm>
            <a:off x="396835" y="2359818"/>
            <a:ext cx="6780014" cy="18145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400"/>
              </a:lnSpc>
              <a:buSzPct val="100000"/>
              <a:buChar char="•"/>
            </a:pPr>
            <a:r>
              <a:rPr lang="en-US" dirty="0">
                <a:solidFill>
                  <a:srgbClr val="746558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Модуль EV3 — управление системой</a:t>
            </a:r>
            <a:endParaRPr lang="en-US" dirty="0"/>
          </a:p>
        </p:txBody>
      </p:sp>
      <p:sp>
        <p:nvSpPr>
          <p:cNvPr id="6" name="Text 4"/>
          <p:cNvSpPr/>
          <p:nvPr/>
        </p:nvSpPr>
        <p:spPr>
          <a:xfrm>
            <a:off x="396835" y="2762368"/>
            <a:ext cx="6780014" cy="18145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400"/>
              </a:lnSpc>
              <a:buSzPct val="100000"/>
              <a:buChar char="•"/>
            </a:pPr>
            <a:r>
              <a:rPr lang="en-US" dirty="0">
                <a:solidFill>
                  <a:srgbClr val="746558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Ультразвуковой датчик — обнаружение мусора</a:t>
            </a:r>
            <a:endParaRPr lang="en-US" dirty="0"/>
          </a:p>
        </p:txBody>
      </p:sp>
      <p:sp>
        <p:nvSpPr>
          <p:cNvPr id="7" name="Text 5"/>
          <p:cNvSpPr/>
          <p:nvPr/>
        </p:nvSpPr>
        <p:spPr>
          <a:xfrm>
            <a:off x="389215" y="3158594"/>
            <a:ext cx="6780014" cy="18145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400"/>
              </a:lnSpc>
              <a:buSzPct val="100000"/>
              <a:buChar char="•"/>
            </a:pPr>
            <a:r>
              <a:rPr lang="en-US" dirty="0">
                <a:solidFill>
                  <a:srgbClr val="746558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Большой мотор — открытие/закрытие дверцы</a:t>
            </a:r>
            <a:endParaRPr lang="en-US" dirty="0"/>
          </a:p>
        </p:txBody>
      </p:sp>
      <p:sp>
        <p:nvSpPr>
          <p:cNvPr id="8" name="Text 6"/>
          <p:cNvSpPr/>
          <p:nvPr/>
        </p:nvSpPr>
        <p:spPr>
          <a:xfrm>
            <a:off x="404456" y="3554820"/>
            <a:ext cx="6780014" cy="18145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400"/>
              </a:lnSpc>
              <a:buSzPct val="100000"/>
              <a:buChar char="•"/>
            </a:pPr>
            <a:r>
              <a:rPr lang="en-US" dirty="0">
                <a:solidFill>
                  <a:srgbClr val="746558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Средний мотор — выдача вознаграждения</a:t>
            </a:r>
            <a:endParaRPr lang="en-US" dirty="0"/>
          </a:p>
        </p:txBody>
      </p:sp>
      <p:pic>
        <p:nvPicPr>
          <p:cNvPr id="9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61171" y="1329452"/>
            <a:ext cx="6780014" cy="6780014"/>
          </a:xfrm>
          <a:prstGeom prst="rect">
            <a:avLst/>
          </a:prstGeom>
        </p:spPr>
      </p:pic>
      <p:sp>
        <p:nvSpPr>
          <p:cNvPr id="10" name="Text 7"/>
          <p:cNvSpPr/>
          <p:nvPr/>
        </p:nvSpPr>
        <p:spPr>
          <a:xfrm>
            <a:off x="396835" y="8407003"/>
            <a:ext cx="1417558" cy="1771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350"/>
              </a:lnSpc>
              <a:buNone/>
            </a:pPr>
            <a:r>
              <a:rPr lang="en-US" sz="1100" dirty="0">
                <a:solidFill>
                  <a:srgbClr val="484237"/>
                </a:solidFill>
                <a:latin typeface="Gelasio Semi Bold" pitchFamily="34" charset="0"/>
                <a:ea typeface="Gelasio Semi Bold" pitchFamily="34" charset="-122"/>
                <a:cs typeface="Gelasio Semi Bold" pitchFamily="34" charset="-120"/>
              </a:rPr>
              <a:t>Принцип работы:</a:t>
            </a:r>
            <a:endParaRPr lang="en-US" sz="1100" dirty="0"/>
          </a:p>
        </p:txBody>
      </p:sp>
      <p:pic>
        <p:nvPicPr>
          <p:cNvPr id="11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6835" y="8754189"/>
            <a:ext cx="6918365" cy="453628"/>
          </a:xfrm>
          <a:prstGeom prst="rect">
            <a:avLst/>
          </a:prstGeom>
        </p:spPr>
      </p:pic>
      <p:sp>
        <p:nvSpPr>
          <p:cNvPr id="12" name="Text 8"/>
          <p:cNvSpPr/>
          <p:nvPr/>
        </p:nvSpPr>
        <p:spPr>
          <a:xfrm>
            <a:off x="510183" y="9321165"/>
            <a:ext cx="1417558" cy="1771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350"/>
              </a:lnSpc>
              <a:buNone/>
            </a:pPr>
            <a:r>
              <a:rPr lang="en-US" sz="1100" dirty="0">
                <a:solidFill>
                  <a:srgbClr val="746558"/>
                </a:solidFill>
                <a:latin typeface="Gelasio Semi Bold" pitchFamily="34" charset="0"/>
                <a:ea typeface="Gelasio Semi Bold" pitchFamily="34" charset="-122"/>
                <a:cs typeface="Gelasio Semi Bold" pitchFamily="34" charset="-120"/>
              </a:rPr>
              <a:t>Обнаружение</a:t>
            </a:r>
            <a:endParaRPr lang="en-US" sz="1100" dirty="0"/>
          </a:p>
        </p:txBody>
      </p:sp>
      <p:pic>
        <p:nvPicPr>
          <p:cNvPr id="13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15200" y="8754189"/>
            <a:ext cx="6918365" cy="453628"/>
          </a:xfrm>
          <a:prstGeom prst="rect">
            <a:avLst/>
          </a:prstGeom>
        </p:spPr>
      </p:pic>
      <p:sp>
        <p:nvSpPr>
          <p:cNvPr id="14" name="Text 9"/>
          <p:cNvSpPr/>
          <p:nvPr/>
        </p:nvSpPr>
        <p:spPr>
          <a:xfrm>
            <a:off x="7428548" y="9321165"/>
            <a:ext cx="1417558" cy="1771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350"/>
              </a:lnSpc>
              <a:buNone/>
            </a:pPr>
            <a:r>
              <a:rPr lang="en-US" sz="1100" dirty="0">
                <a:solidFill>
                  <a:srgbClr val="746558"/>
                </a:solidFill>
                <a:latin typeface="Gelasio Semi Bold" pitchFamily="34" charset="0"/>
                <a:ea typeface="Gelasio Semi Bold" pitchFamily="34" charset="-122"/>
                <a:cs typeface="Gelasio Semi Bold" pitchFamily="34" charset="-120"/>
              </a:rPr>
              <a:t>Взвешивание</a:t>
            </a:r>
            <a:endParaRPr lang="en-US" sz="1100" dirty="0"/>
          </a:p>
        </p:txBody>
      </p:sp>
      <p:pic>
        <p:nvPicPr>
          <p:cNvPr id="15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6835" y="9611678"/>
            <a:ext cx="6918365" cy="453628"/>
          </a:xfrm>
          <a:prstGeom prst="rect">
            <a:avLst/>
          </a:prstGeom>
        </p:spPr>
      </p:pic>
      <p:sp>
        <p:nvSpPr>
          <p:cNvPr id="16" name="Text 10"/>
          <p:cNvSpPr/>
          <p:nvPr/>
        </p:nvSpPr>
        <p:spPr>
          <a:xfrm>
            <a:off x="510183" y="10178653"/>
            <a:ext cx="1454706" cy="1771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350"/>
              </a:lnSpc>
              <a:buNone/>
            </a:pPr>
            <a:r>
              <a:rPr lang="en-US" sz="1100" dirty="0">
                <a:solidFill>
                  <a:srgbClr val="746558"/>
                </a:solidFill>
                <a:latin typeface="Gelasio Semi Bold" pitchFamily="34" charset="0"/>
                <a:ea typeface="Gelasio Semi Bold" pitchFamily="34" charset="-122"/>
                <a:cs typeface="Gelasio Semi Bold" pitchFamily="34" charset="-120"/>
              </a:rPr>
              <a:t>Выплата 5-10 рублей</a:t>
            </a:r>
            <a:endParaRPr lang="en-US" sz="1100" dirty="0"/>
          </a:p>
        </p:txBody>
      </p:sp>
      <p:pic>
        <p:nvPicPr>
          <p:cNvPr id="17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15200" y="9611678"/>
            <a:ext cx="6918365" cy="453628"/>
          </a:xfrm>
          <a:prstGeom prst="rect">
            <a:avLst/>
          </a:prstGeom>
        </p:spPr>
      </p:pic>
      <p:sp>
        <p:nvSpPr>
          <p:cNvPr id="18" name="Text 11"/>
          <p:cNvSpPr/>
          <p:nvPr/>
        </p:nvSpPr>
        <p:spPr>
          <a:xfrm>
            <a:off x="7428548" y="10178653"/>
            <a:ext cx="1935480" cy="1771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350"/>
              </a:lnSpc>
              <a:buNone/>
            </a:pPr>
            <a:r>
              <a:rPr lang="en-US" sz="1100" dirty="0">
                <a:solidFill>
                  <a:srgbClr val="746558"/>
                </a:solidFill>
                <a:latin typeface="Gelasio Semi Bold" pitchFamily="34" charset="0"/>
                <a:ea typeface="Gelasio Semi Bold" pitchFamily="34" charset="-122"/>
                <a:cs typeface="Gelasio Semi Bold" pitchFamily="34" charset="-120"/>
              </a:rPr>
              <a:t>Уведомление о заполнении</a:t>
            </a:r>
            <a:endParaRPr lang="en-US" sz="110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79383" y="790099"/>
            <a:ext cx="5818942" cy="69592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450"/>
              </a:lnSpc>
              <a:buNone/>
            </a:pPr>
            <a:r>
              <a:rPr lang="en-US" sz="4350" dirty="0">
                <a:solidFill>
                  <a:srgbClr val="484237"/>
                </a:solidFill>
                <a:latin typeface="Gelasio Semi Bold" pitchFamily="34" charset="0"/>
                <a:ea typeface="Gelasio Semi Bold" pitchFamily="34" charset="-122"/>
                <a:cs typeface="Gelasio Semi Bold" pitchFamily="34" charset="-120"/>
              </a:rPr>
              <a:t>Итоги и перспективы</a:t>
            </a:r>
            <a:endParaRPr lang="en-US" sz="4350" dirty="0"/>
          </a:p>
        </p:txBody>
      </p:sp>
      <p:sp>
        <p:nvSpPr>
          <p:cNvPr id="3" name="Text 1"/>
          <p:cNvSpPr/>
          <p:nvPr/>
        </p:nvSpPr>
        <p:spPr>
          <a:xfrm>
            <a:off x="779383" y="1575078"/>
            <a:ext cx="2783681" cy="34790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150" dirty="0">
                <a:solidFill>
                  <a:srgbClr val="484237"/>
                </a:solidFill>
                <a:latin typeface="Gelasio Semi Bold" pitchFamily="34" charset="0"/>
                <a:ea typeface="Gelasio Semi Bold" pitchFamily="34" charset="-122"/>
                <a:cs typeface="Gelasio Semi Bold" pitchFamily="34" charset="-120"/>
              </a:rPr>
              <a:t>Ключевые выводы:</a:t>
            </a:r>
            <a:endParaRPr lang="en-US" sz="2150" dirty="0"/>
          </a:p>
        </p:txBody>
      </p:sp>
      <p:sp>
        <p:nvSpPr>
          <p:cNvPr id="4" name="Shape 2"/>
          <p:cNvSpPr/>
          <p:nvPr/>
        </p:nvSpPr>
        <p:spPr>
          <a:xfrm>
            <a:off x="779383" y="2256949"/>
            <a:ext cx="501015" cy="501015"/>
          </a:xfrm>
          <a:prstGeom prst="roundRect">
            <a:avLst>
              <a:gd name="adj" fmla="val 6668"/>
            </a:avLst>
          </a:prstGeom>
          <a:solidFill>
            <a:srgbClr val="EEE8DD"/>
          </a:solidFill>
          <a:ln/>
        </p:spPr>
      </p:sp>
      <p:sp>
        <p:nvSpPr>
          <p:cNvPr id="5" name="Text 3"/>
          <p:cNvSpPr/>
          <p:nvPr/>
        </p:nvSpPr>
        <p:spPr>
          <a:xfrm>
            <a:off x="1503045" y="2298621"/>
            <a:ext cx="3340537" cy="4175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250"/>
              </a:lnSpc>
              <a:buNone/>
            </a:pPr>
            <a:r>
              <a:rPr lang="en-US" sz="2600" dirty="0">
                <a:solidFill>
                  <a:srgbClr val="746558"/>
                </a:solidFill>
                <a:latin typeface="Gelasio Semi Bold" pitchFamily="34" charset="0"/>
                <a:ea typeface="Gelasio Semi Bold" pitchFamily="34" charset="-122"/>
                <a:cs typeface="Gelasio Semi Bold" pitchFamily="34" charset="-120"/>
              </a:rPr>
              <a:t>Срочное решение</a:t>
            </a:r>
            <a:endParaRPr lang="en-US" sz="2600" dirty="0"/>
          </a:p>
        </p:txBody>
      </p:sp>
      <p:sp>
        <p:nvSpPr>
          <p:cNvPr id="6" name="Text 4"/>
          <p:cNvSpPr/>
          <p:nvPr/>
        </p:nvSpPr>
        <p:spPr>
          <a:xfrm>
            <a:off x="1503045" y="2849761"/>
            <a:ext cx="5672971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1750" dirty="0">
                <a:solidFill>
                  <a:srgbClr val="746558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Проблема отходов требует срочного решения</a:t>
            </a:r>
            <a:endParaRPr lang="en-US" sz="1750" dirty="0"/>
          </a:p>
        </p:txBody>
      </p:sp>
      <p:sp>
        <p:nvSpPr>
          <p:cNvPr id="7" name="Shape 5"/>
          <p:cNvSpPr/>
          <p:nvPr/>
        </p:nvSpPr>
        <p:spPr>
          <a:xfrm>
            <a:off x="7454384" y="2256949"/>
            <a:ext cx="501015" cy="501015"/>
          </a:xfrm>
          <a:prstGeom prst="roundRect">
            <a:avLst>
              <a:gd name="adj" fmla="val 6668"/>
            </a:avLst>
          </a:prstGeom>
          <a:solidFill>
            <a:srgbClr val="EEE8DD"/>
          </a:solidFill>
          <a:ln/>
        </p:spPr>
      </p:sp>
      <p:sp>
        <p:nvSpPr>
          <p:cNvPr id="8" name="Text 6"/>
          <p:cNvSpPr/>
          <p:nvPr/>
        </p:nvSpPr>
        <p:spPr>
          <a:xfrm>
            <a:off x="8178046" y="2298621"/>
            <a:ext cx="3340537" cy="4175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250"/>
              </a:lnSpc>
              <a:buNone/>
            </a:pPr>
            <a:r>
              <a:rPr lang="en-US" sz="2600" dirty="0">
                <a:solidFill>
                  <a:srgbClr val="746558"/>
                </a:solidFill>
                <a:latin typeface="Gelasio Semi Bold" pitchFamily="34" charset="0"/>
                <a:ea typeface="Gelasio Semi Bold" pitchFamily="34" charset="-122"/>
                <a:cs typeface="Gelasio Semi Bold" pitchFamily="34" charset="-120"/>
              </a:rPr>
              <a:t>Эффективный путь</a:t>
            </a:r>
            <a:endParaRPr lang="en-US" sz="2600" dirty="0"/>
          </a:p>
        </p:txBody>
      </p:sp>
      <p:sp>
        <p:nvSpPr>
          <p:cNvPr id="9" name="Text 7"/>
          <p:cNvSpPr/>
          <p:nvPr/>
        </p:nvSpPr>
        <p:spPr>
          <a:xfrm>
            <a:off x="8178046" y="2849761"/>
            <a:ext cx="5672971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1750" dirty="0">
                <a:solidFill>
                  <a:srgbClr val="746558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Раздельный сбор — эффективный путь</a:t>
            </a:r>
            <a:endParaRPr lang="en-US" sz="1750" dirty="0"/>
          </a:p>
        </p:txBody>
      </p:sp>
      <p:sp>
        <p:nvSpPr>
          <p:cNvPr id="10" name="Shape 8"/>
          <p:cNvSpPr/>
          <p:nvPr/>
        </p:nvSpPr>
        <p:spPr>
          <a:xfrm>
            <a:off x="779383" y="3651290"/>
            <a:ext cx="501015" cy="501015"/>
          </a:xfrm>
          <a:prstGeom prst="roundRect">
            <a:avLst>
              <a:gd name="adj" fmla="val 6668"/>
            </a:avLst>
          </a:prstGeom>
          <a:solidFill>
            <a:srgbClr val="EEE8DD"/>
          </a:solidFill>
          <a:ln/>
        </p:spPr>
      </p:sp>
      <p:sp>
        <p:nvSpPr>
          <p:cNvPr id="11" name="Text 9"/>
          <p:cNvSpPr/>
          <p:nvPr/>
        </p:nvSpPr>
        <p:spPr>
          <a:xfrm>
            <a:off x="1503045" y="3692962"/>
            <a:ext cx="3340537" cy="4175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250"/>
              </a:lnSpc>
              <a:buNone/>
            </a:pPr>
            <a:r>
              <a:rPr lang="en-US" sz="2600" dirty="0">
                <a:solidFill>
                  <a:srgbClr val="746558"/>
                </a:solidFill>
                <a:latin typeface="Gelasio Semi Bold" pitchFamily="34" charset="0"/>
                <a:ea typeface="Gelasio Semi Bold" pitchFamily="34" charset="-122"/>
                <a:cs typeface="Gelasio Semi Bold" pitchFamily="34" charset="-120"/>
              </a:rPr>
              <a:t>Мотивация</a:t>
            </a:r>
            <a:endParaRPr lang="en-US" sz="2600" dirty="0"/>
          </a:p>
        </p:txBody>
      </p:sp>
      <p:sp>
        <p:nvSpPr>
          <p:cNvPr id="12" name="Text 10"/>
          <p:cNvSpPr/>
          <p:nvPr/>
        </p:nvSpPr>
        <p:spPr>
          <a:xfrm>
            <a:off x="1503045" y="4244102"/>
            <a:ext cx="5672971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1750" dirty="0">
                <a:solidFill>
                  <a:srgbClr val="746558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Технологии мотивируют людей сортировать мусор</a:t>
            </a:r>
            <a:endParaRPr lang="en-US" sz="1750" dirty="0"/>
          </a:p>
        </p:txBody>
      </p:sp>
      <p:sp>
        <p:nvSpPr>
          <p:cNvPr id="13" name="Shape 11"/>
          <p:cNvSpPr/>
          <p:nvPr/>
        </p:nvSpPr>
        <p:spPr>
          <a:xfrm>
            <a:off x="7454384" y="3651290"/>
            <a:ext cx="501015" cy="501015"/>
          </a:xfrm>
          <a:prstGeom prst="roundRect">
            <a:avLst>
              <a:gd name="adj" fmla="val 6668"/>
            </a:avLst>
          </a:prstGeom>
          <a:solidFill>
            <a:srgbClr val="EEE8DD"/>
          </a:solidFill>
          <a:ln/>
        </p:spPr>
      </p:sp>
      <p:sp>
        <p:nvSpPr>
          <p:cNvPr id="14" name="Text 12"/>
          <p:cNvSpPr/>
          <p:nvPr/>
        </p:nvSpPr>
        <p:spPr>
          <a:xfrm>
            <a:off x="8178046" y="3692962"/>
            <a:ext cx="3340537" cy="4175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250"/>
              </a:lnSpc>
              <a:buNone/>
            </a:pPr>
            <a:r>
              <a:rPr lang="en-US" sz="2600" dirty="0">
                <a:solidFill>
                  <a:srgbClr val="746558"/>
                </a:solidFill>
                <a:latin typeface="Gelasio Semi Bold" pitchFamily="34" charset="0"/>
                <a:ea typeface="Gelasio Semi Bold" pitchFamily="34" charset="-122"/>
                <a:cs typeface="Gelasio Semi Bold" pitchFamily="34" charset="-120"/>
              </a:rPr>
              <a:t>Практика</a:t>
            </a:r>
            <a:endParaRPr lang="en-US" sz="2600" dirty="0"/>
          </a:p>
        </p:txBody>
      </p:sp>
      <p:sp>
        <p:nvSpPr>
          <p:cNvPr id="15" name="Text 13"/>
          <p:cNvSpPr/>
          <p:nvPr/>
        </p:nvSpPr>
        <p:spPr>
          <a:xfrm>
            <a:off x="8178046" y="4244102"/>
            <a:ext cx="5672971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1750" dirty="0">
                <a:solidFill>
                  <a:srgbClr val="746558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Наша модель показывает практическое решение</a:t>
            </a:r>
            <a:endParaRPr lang="en-US" sz="1750" dirty="0"/>
          </a:p>
        </p:txBody>
      </p:sp>
      <p:sp>
        <p:nvSpPr>
          <p:cNvPr id="16" name="Text 14"/>
          <p:cNvSpPr/>
          <p:nvPr/>
        </p:nvSpPr>
        <p:spPr>
          <a:xfrm>
            <a:off x="1113353" y="5184815"/>
            <a:ext cx="12737663" cy="19207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7550"/>
              </a:lnSpc>
              <a:buNone/>
            </a:pPr>
            <a:r>
              <a:rPr lang="en-US" sz="6000" dirty="0">
                <a:solidFill>
                  <a:srgbClr val="D3C5B6"/>
                </a:solidFill>
                <a:latin typeface="Gelasio Semi Bold" pitchFamily="34" charset="0"/>
                <a:ea typeface="Gelasio Semi Bold" pitchFamily="34" charset="-122"/>
                <a:cs typeface="Gelasio Semi Bold" pitchFamily="34" charset="-120"/>
              </a:rPr>
              <a:t>Призыв к действию:</a:t>
            </a:r>
            <a:r>
              <a:rPr lang="en-US" sz="6000" dirty="0">
                <a:solidFill>
                  <a:srgbClr val="484237"/>
                </a:solidFill>
                <a:latin typeface="Gelasio Semi Bold" pitchFamily="34" charset="0"/>
                <a:ea typeface="Gelasio Semi Bold" pitchFamily="34" charset="-122"/>
                <a:cs typeface="Gelasio Semi Bold" pitchFamily="34" charset="-120"/>
              </a:rPr>
              <a:t> Сортируйте отходы — берегите планету!</a:t>
            </a:r>
            <a:endParaRPr lang="en-US" sz="6000" dirty="0"/>
          </a:p>
        </p:txBody>
      </p:sp>
      <p:sp>
        <p:nvSpPr>
          <p:cNvPr id="17" name="Shape 15"/>
          <p:cNvSpPr/>
          <p:nvPr/>
        </p:nvSpPr>
        <p:spPr>
          <a:xfrm>
            <a:off x="779383" y="4850844"/>
            <a:ext cx="30480" cy="2588657"/>
          </a:xfrm>
          <a:prstGeom prst="rect">
            <a:avLst/>
          </a:prstGeom>
          <a:solidFill>
            <a:srgbClr val="D3C5B6"/>
          </a:solidFill>
          <a:ln/>
        </p:spPr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1823B2A0-FE82-4803-9220-B6B4AE5FD064}"/>
              </a:ext>
            </a:extLst>
          </p:cNvPr>
          <p:cNvSpPr/>
          <p:nvPr/>
        </p:nvSpPr>
        <p:spPr>
          <a:xfrm>
            <a:off x="12732026" y="7484165"/>
            <a:ext cx="1898374" cy="745435"/>
          </a:xfrm>
          <a:prstGeom prst="rect">
            <a:avLst/>
          </a:prstGeom>
          <a:solidFill>
            <a:srgbClr val="F9F6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2193846"/>
            <a:ext cx="7556421" cy="293465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7700"/>
              </a:lnSpc>
              <a:buNone/>
            </a:pPr>
            <a:r>
              <a:rPr lang="ru-RU" sz="6150" b="1" dirty="0" err="1">
                <a:solidFill>
                  <a:srgbClr val="D3C5B6"/>
                </a:solidFill>
                <a:latin typeface="Gelasio Semi Bold" panose="020B0604020202020204" charset="0"/>
                <a:cs typeface="Gelasio Semi Bold" panose="020B0604020202020204" charset="0"/>
              </a:rPr>
              <a:t>ЭкоСмарт</a:t>
            </a:r>
            <a:r>
              <a:rPr lang="ru-RU" sz="6150" dirty="0">
                <a:solidFill>
                  <a:srgbClr val="D3C5B6"/>
                </a:solidFill>
                <a:latin typeface="Gelasio Semi Bold" panose="020B0604020202020204" charset="0"/>
                <a:cs typeface="Gelasio Semi Bold" panose="020B0604020202020204" charset="0"/>
              </a:rPr>
              <a:t> </a:t>
            </a:r>
            <a:r>
              <a:rPr lang="en-US" sz="6150" dirty="0">
                <a:solidFill>
                  <a:srgbClr val="D3C5B6"/>
                </a:solidFill>
                <a:latin typeface="Gelasio Semi Bold" panose="020B0604020202020204" charset="0"/>
                <a:cs typeface="Gelasio Semi Bold" panose="020B0604020202020204" charset="0"/>
              </a:rPr>
              <a:t>Compost</a:t>
            </a:r>
          </a:p>
        </p:txBody>
      </p:sp>
      <p:sp>
        <p:nvSpPr>
          <p:cNvPr id="4" name="Text 1"/>
          <p:cNvSpPr/>
          <p:nvPr/>
        </p:nvSpPr>
        <p:spPr>
          <a:xfrm>
            <a:off x="6354725" y="5915921"/>
            <a:ext cx="5578554" cy="5669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450"/>
              </a:lnSpc>
              <a:buNone/>
            </a:pPr>
            <a:r>
              <a:rPr lang="ru-RU" sz="3550" dirty="0">
                <a:solidFill>
                  <a:srgbClr val="484237"/>
                </a:solidFill>
                <a:latin typeface="Gelasio Semi Bold" pitchFamily="34" charset="0"/>
                <a:ea typeface="Gelasio Semi Bold" pitchFamily="34" charset="-122"/>
                <a:cs typeface="Gelasio Semi Bold" pitchFamily="34" charset="-120"/>
              </a:rPr>
              <a:t>Трекер: Мария Киварина </a:t>
            </a:r>
            <a:endParaRPr lang="en-US" sz="3550" dirty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967348A9-3F83-4741-B43F-984A6E3D48F3}"/>
              </a:ext>
            </a:extLst>
          </p:cNvPr>
          <p:cNvSpPr/>
          <p:nvPr/>
        </p:nvSpPr>
        <p:spPr>
          <a:xfrm>
            <a:off x="12732026" y="7484165"/>
            <a:ext cx="1898374" cy="745435"/>
          </a:xfrm>
          <a:prstGeom prst="rect">
            <a:avLst/>
          </a:prstGeom>
          <a:solidFill>
            <a:srgbClr val="F9F6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30" y="483989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ru-RU" sz="4450" dirty="0"/>
              <a:t>Команда</a:t>
            </a:r>
            <a:endParaRPr lang="en-US" sz="445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90" y="1629055"/>
            <a:ext cx="2845594" cy="2268260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793790" y="4152465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ru-RU" sz="2200" dirty="0"/>
              <a:t>Мосягин Никита</a:t>
            </a:r>
            <a:endParaRPr lang="en-US" sz="2200" dirty="0"/>
          </a:p>
        </p:txBody>
      </p:sp>
      <p:sp>
        <p:nvSpPr>
          <p:cNvPr id="5" name="Text 2"/>
          <p:cNvSpPr/>
          <p:nvPr/>
        </p:nvSpPr>
        <p:spPr>
          <a:xfrm>
            <a:off x="793790" y="4733609"/>
            <a:ext cx="2845594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ru-RU" sz="1750" dirty="0"/>
              <a:t>Дизайнер</a:t>
            </a:r>
            <a:endParaRPr lang="en-US" sz="1750" dirty="0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0406" y="1629055"/>
            <a:ext cx="2845594" cy="2268260"/>
          </a:xfrm>
          <a:prstGeom prst="rect">
            <a:avLst/>
          </a:prstGeom>
        </p:spPr>
      </p:pic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07022" y="1629055"/>
            <a:ext cx="2845594" cy="2268260"/>
          </a:xfrm>
          <a:prstGeom prst="rect">
            <a:avLst/>
          </a:prstGeom>
        </p:spPr>
      </p:pic>
      <p:pic>
        <p:nvPicPr>
          <p:cNvPr id="12" name="Image 3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13638" y="1629055"/>
            <a:ext cx="2845594" cy="2268260"/>
          </a:xfrm>
          <a:prstGeom prst="rect">
            <a:avLst/>
          </a:prstGeom>
        </p:spPr>
      </p:pic>
      <p:sp>
        <p:nvSpPr>
          <p:cNvPr id="13" name="Text 1">
            <a:extLst>
              <a:ext uri="{FF2B5EF4-FFF2-40B4-BE49-F238E27FC236}">
                <a16:creationId xmlns:a16="http://schemas.microsoft.com/office/drawing/2014/main" id="{B224A13A-5235-4508-90EA-05E374C28F71}"/>
              </a:ext>
            </a:extLst>
          </p:cNvPr>
          <p:cNvSpPr/>
          <p:nvPr/>
        </p:nvSpPr>
        <p:spPr>
          <a:xfrm>
            <a:off x="4200406" y="411270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ru-RU" sz="2200" dirty="0"/>
              <a:t>Карпухин Глеб</a:t>
            </a:r>
            <a:endParaRPr lang="en-US" sz="2200" dirty="0"/>
          </a:p>
        </p:txBody>
      </p:sp>
      <p:sp>
        <p:nvSpPr>
          <p:cNvPr id="14" name="Text 2">
            <a:extLst>
              <a:ext uri="{FF2B5EF4-FFF2-40B4-BE49-F238E27FC236}">
                <a16:creationId xmlns:a16="http://schemas.microsoft.com/office/drawing/2014/main" id="{1C6A5E4C-2D40-4546-8A81-6AB717DF084B}"/>
              </a:ext>
            </a:extLst>
          </p:cNvPr>
          <p:cNvSpPr/>
          <p:nvPr/>
        </p:nvSpPr>
        <p:spPr>
          <a:xfrm>
            <a:off x="4200406" y="4693852"/>
            <a:ext cx="2845594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ru-RU" sz="1750" dirty="0"/>
              <a:t>Лидер</a:t>
            </a:r>
            <a:endParaRPr lang="en-US" sz="1750" dirty="0"/>
          </a:p>
        </p:txBody>
      </p:sp>
      <p:sp>
        <p:nvSpPr>
          <p:cNvPr id="15" name="Text 1">
            <a:extLst>
              <a:ext uri="{FF2B5EF4-FFF2-40B4-BE49-F238E27FC236}">
                <a16:creationId xmlns:a16="http://schemas.microsoft.com/office/drawing/2014/main" id="{278694B6-B7F2-4D4C-9A05-FDE510538E3B}"/>
              </a:ext>
            </a:extLst>
          </p:cNvPr>
          <p:cNvSpPr/>
          <p:nvPr/>
        </p:nvSpPr>
        <p:spPr>
          <a:xfrm>
            <a:off x="7617381" y="4120555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ru-RU" sz="2200" dirty="0"/>
              <a:t>Даниил Журавлев</a:t>
            </a:r>
            <a:endParaRPr lang="en-US" sz="2200" dirty="0"/>
          </a:p>
        </p:txBody>
      </p:sp>
      <p:sp>
        <p:nvSpPr>
          <p:cNvPr id="16" name="Text 2">
            <a:extLst>
              <a:ext uri="{FF2B5EF4-FFF2-40B4-BE49-F238E27FC236}">
                <a16:creationId xmlns:a16="http://schemas.microsoft.com/office/drawing/2014/main" id="{251F9DD8-30C0-457E-A3A4-7A301899D54F}"/>
              </a:ext>
            </a:extLst>
          </p:cNvPr>
          <p:cNvSpPr/>
          <p:nvPr/>
        </p:nvSpPr>
        <p:spPr>
          <a:xfrm>
            <a:off x="7617381" y="4701699"/>
            <a:ext cx="2845594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ru-RU" sz="1750" dirty="0"/>
              <a:t>Аналитик</a:t>
            </a:r>
            <a:endParaRPr lang="en-US" sz="1750" dirty="0"/>
          </a:p>
        </p:txBody>
      </p:sp>
      <p:sp>
        <p:nvSpPr>
          <p:cNvPr id="17" name="Text 1">
            <a:extLst>
              <a:ext uri="{FF2B5EF4-FFF2-40B4-BE49-F238E27FC236}">
                <a16:creationId xmlns:a16="http://schemas.microsoft.com/office/drawing/2014/main" id="{73A48B24-FD12-4FB0-9D9D-34EBF4E56AF6}"/>
              </a:ext>
            </a:extLst>
          </p:cNvPr>
          <p:cNvSpPr/>
          <p:nvPr/>
        </p:nvSpPr>
        <p:spPr>
          <a:xfrm>
            <a:off x="11034356" y="4110616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ru-RU" sz="2200" dirty="0"/>
              <a:t>Александр Сипайло</a:t>
            </a:r>
            <a:endParaRPr lang="en-US" sz="2200" dirty="0"/>
          </a:p>
        </p:txBody>
      </p:sp>
      <p:sp>
        <p:nvSpPr>
          <p:cNvPr id="18" name="Text 2">
            <a:extLst>
              <a:ext uri="{FF2B5EF4-FFF2-40B4-BE49-F238E27FC236}">
                <a16:creationId xmlns:a16="http://schemas.microsoft.com/office/drawing/2014/main" id="{736C3002-9846-4276-8005-B392B5FB7946}"/>
              </a:ext>
            </a:extLst>
          </p:cNvPr>
          <p:cNvSpPr/>
          <p:nvPr/>
        </p:nvSpPr>
        <p:spPr>
          <a:xfrm>
            <a:off x="11034356" y="4691760"/>
            <a:ext cx="2845594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ru-RU" sz="1750" dirty="0"/>
              <a:t>Технический специалист</a:t>
            </a:r>
            <a:endParaRPr lang="en-US" sz="1750" dirty="0"/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52983A76-8783-4BB8-B74F-2EE5A2FDA11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/>
          </a:blip>
          <a:srcRect l="4960" t="8238" r="38255" b="60833"/>
          <a:stretch/>
        </p:blipFill>
        <p:spPr>
          <a:xfrm>
            <a:off x="505557" y="1629055"/>
            <a:ext cx="3123468" cy="2268260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7535041D-DD50-45D8-94E0-DF2B22E86F1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1306" t="7867" r="2759" b="64710"/>
          <a:stretch/>
        </p:blipFill>
        <p:spPr>
          <a:xfrm>
            <a:off x="4200406" y="1629055"/>
            <a:ext cx="2835236" cy="2256839"/>
          </a:xfrm>
          <a:prstGeom prst="rect">
            <a:avLst/>
          </a:prstGeom>
        </p:spPr>
      </p:pic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1C66A82C-E8E4-4F03-A8B9-754786040AF7}"/>
              </a:ext>
            </a:extLst>
          </p:cNvPr>
          <p:cNvSpPr/>
          <p:nvPr/>
        </p:nvSpPr>
        <p:spPr>
          <a:xfrm>
            <a:off x="12732026" y="7484165"/>
            <a:ext cx="1898374" cy="745435"/>
          </a:xfrm>
          <a:prstGeom prst="rect">
            <a:avLst/>
          </a:prstGeom>
          <a:solidFill>
            <a:srgbClr val="F9F6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7FBD8A2-C4CD-4D9B-8939-5B483DE8869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3469" r="-361" b="15861"/>
          <a:stretch/>
        </p:blipFill>
        <p:spPr>
          <a:xfrm>
            <a:off x="7584401" y="1629054"/>
            <a:ext cx="2878573" cy="2256839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557A433-1A1B-4F61-89E1-CA471A7312D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986" r="-760" b="27665"/>
          <a:stretch/>
        </p:blipFill>
        <p:spPr>
          <a:xfrm>
            <a:off x="11011733" y="1629055"/>
            <a:ext cx="2847499" cy="226826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149429"/>
            <a:ext cx="8087797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484237"/>
                </a:solidFill>
                <a:latin typeface="Gelasio Semi Bold" pitchFamily="34" charset="0"/>
                <a:ea typeface="Gelasio Semi Bold" pitchFamily="34" charset="-122"/>
                <a:cs typeface="Gelasio Semi Bold" pitchFamily="34" charset="-120"/>
              </a:rPr>
              <a:t>Наша цель — чистая планета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93790" y="2425184"/>
            <a:ext cx="3478768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84237"/>
                </a:solidFill>
                <a:latin typeface="Gelasio Semi Bold" pitchFamily="34" charset="0"/>
                <a:ea typeface="Gelasio Semi Bold" pitchFamily="34" charset="-122"/>
                <a:cs typeface="Gelasio Semi Bold" pitchFamily="34" charset="-120"/>
              </a:rPr>
              <a:t>Актуальность проблемы:</a:t>
            </a:r>
            <a:endParaRPr lang="en-US" sz="2200" dirty="0"/>
          </a:p>
        </p:txBody>
      </p:sp>
      <p:sp>
        <p:nvSpPr>
          <p:cNvPr id="4" name="Text 2"/>
          <p:cNvSpPr/>
          <p:nvPr/>
        </p:nvSpPr>
        <p:spPr>
          <a:xfrm>
            <a:off x="793790" y="3006328"/>
            <a:ext cx="6244709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746558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Проблема отходов — одна из главных для современного общества</a:t>
            </a:r>
            <a:endParaRPr lang="en-US" sz="1750" dirty="0"/>
          </a:p>
        </p:txBody>
      </p:sp>
      <p:sp>
        <p:nvSpPr>
          <p:cNvPr id="5" name="Text 3"/>
          <p:cNvSpPr/>
          <p:nvPr/>
        </p:nvSpPr>
        <p:spPr>
          <a:xfrm>
            <a:off x="793790" y="3811429"/>
            <a:ext cx="6244709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746558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Неправильная утилизация ведет к ухудшению экологии и распространению болезней</a:t>
            </a:r>
            <a:endParaRPr lang="en-US" sz="1750" dirty="0"/>
          </a:p>
        </p:txBody>
      </p:sp>
      <p:sp>
        <p:nvSpPr>
          <p:cNvPr id="6" name="Text 4"/>
          <p:cNvSpPr/>
          <p:nvPr/>
        </p:nvSpPr>
        <p:spPr>
          <a:xfrm>
            <a:off x="793790" y="4616529"/>
            <a:ext cx="6244709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746558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Новые материалы требуют особых подходов к сортировке</a:t>
            </a:r>
            <a:endParaRPr lang="en-US" sz="1750" dirty="0"/>
          </a:p>
        </p:txBody>
      </p:sp>
      <p:sp>
        <p:nvSpPr>
          <p:cNvPr id="7" name="Text 5"/>
          <p:cNvSpPr/>
          <p:nvPr/>
        </p:nvSpPr>
        <p:spPr>
          <a:xfrm>
            <a:off x="793790" y="556914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84237"/>
                </a:solidFill>
                <a:latin typeface="Gelasio Semi Bold" pitchFamily="34" charset="0"/>
                <a:ea typeface="Gelasio Semi Bold" pitchFamily="34" charset="-122"/>
                <a:cs typeface="Gelasio Semi Bold" pitchFamily="34" charset="-120"/>
              </a:rPr>
              <a:t>Цель проекта:</a:t>
            </a:r>
            <a:endParaRPr lang="en-US" sz="2200" dirty="0"/>
          </a:p>
        </p:txBody>
      </p:sp>
      <p:sp>
        <p:nvSpPr>
          <p:cNvPr id="8" name="Text 6"/>
          <p:cNvSpPr/>
          <p:nvPr/>
        </p:nvSpPr>
        <p:spPr>
          <a:xfrm>
            <a:off x="793790" y="6150293"/>
            <a:ext cx="6244709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746558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Распространить информацию о важности сортировки и переработки мусора</a:t>
            </a:r>
            <a:endParaRPr lang="en-US" sz="1750" dirty="0"/>
          </a:p>
        </p:txBody>
      </p:sp>
      <p:sp>
        <p:nvSpPr>
          <p:cNvPr id="9" name="Text 7"/>
          <p:cNvSpPr/>
          <p:nvPr/>
        </p:nvSpPr>
        <p:spPr>
          <a:xfrm>
            <a:off x="7599521" y="2425184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84237"/>
                </a:solidFill>
                <a:latin typeface="Gelasio Semi Bold" pitchFamily="34" charset="0"/>
                <a:ea typeface="Gelasio Semi Bold" pitchFamily="34" charset="-122"/>
                <a:cs typeface="Gelasio Semi Bold" pitchFamily="34" charset="-120"/>
              </a:rPr>
              <a:t>Задачи:</a:t>
            </a:r>
            <a:endParaRPr lang="en-US" sz="2200" dirty="0"/>
          </a:p>
        </p:txBody>
      </p:sp>
      <p:pic>
        <p:nvPicPr>
          <p:cNvPr id="10" name="Image 0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599521" y="3063002"/>
            <a:ext cx="226814" cy="226814"/>
          </a:xfrm>
          <a:prstGeom prst="rect">
            <a:avLst/>
          </a:prstGeom>
        </p:spPr>
      </p:pic>
      <p:sp>
        <p:nvSpPr>
          <p:cNvPr id="11" name="Shape 8"/>
          <p:cNvSpPr/>
          <p:nvPr/>
        </p:nvSpPr>
        <p:spPr>
          <a:xfrm>
            <a:off x="7599521" y="3389709"/>
            <a:ext cx="6244709" cy="30480"/>
          </a:xfrm>
          <a:prstGeom prst="rect">
            <a:avLst/>
          </a:prstGeom>
          <a:solidFill>
            <a:srgbClr val="D3C5B6"/>
          </a:solidFill>
          <a:ln/>
        </p:spPr>
      </p:sp>
      <p:sp>
        <p:nvSpPr>
          <p:cNvPr id="12" name="Text 9"/>
          <p:cNvSpPr/>
          <p:nvPr/>
        </p:nvSpPr>
        <p:spPr>
          <a:xfrm>
            <a:off x="7599521" y="3564017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746558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Изучить методы и пользу сортировки отходов</a:t>
            </a:r>
            <a:endParaRPr lang="en-US" sz="1750" dirty="0"/>
          </a:p>
        </p:txBody>
      </p:sp>
      <p:pic>
        <p:nvPicPr>
          <p:cNvPr id="13" name="Image 1" descr="preencoded.png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599521" y="4352092"/>
            <a:ext cx="226814" cy="226814"/>
          </a:xfrm>
          <a:prstGeom prst="rect">
            <a:avLst/>
          </a:prstGeom>
        </p:spPr>
      </p:pic>
      <p:sp>
        <p:nvSpPr>
          <p:cNvPr id="14" name="Shape 10"/>
          <p:cNvSpPr/>
          <p:nvPr/>
        </p:nvSpPr>
        <p:spPr>
          <a:xfrm>
            <a:off x="7599521" y="4678799"/>
            <a:ext cx="6244709" cy="30480"/>
          </a:xfrm>
          <a:prstGeom prst="rect">
            <a:avLst/>
          </a:prstGeom>
          <a:solidFill>
            <a:srgbClr val="D3C5B6"/>
          </a:solidFill>
          <a:ln/>
        </p:spPr>
      </p:sp>
      <p:sp>
        <p:nvSpPr>
          <p:cNvPr id="15" name="Text 11"/>
          <p:cNvSpPr/>
          <p:nvPr/>
        </p:nvSpPr>
        <p:spPr>
          <a:xfrm>
            <a:off x="7599521" y="4853107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746558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Систематизировать полученную информацию</a:t>
            </a:r>
            <a:endParaRPr lang="en-US" sz="1750" dirty="0"/>
          </a:p>
        </p:txBody>
      </p:sp>
      <p:pic>
        <p:nvPicPr>
          <p:cNvPr id="16" name="Image 2" descr="preencoded.png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599521" y="5641181"/>
            <a:ext cx="226814" cy="226814"/>
          </a:xfrm>
          <a:prstGeom prst="rect">
            <a:avLst/>
          </a:prstGeom>
        </p:spPr>
      </p:pic>
      <p:sp>
        <p:nvSpPr>
          <p:cNvPr id="17" name="Shape 12"/>
          <p:cNvSpPr/>
          <p:nvPr/>
        </p:nvSpPr>
        <p:spPr>
          <a:xfrm>
            <a:off x="7599521" y="5967889"/>
            <a:ext cx="6244709" cy="30480"/>
          </a:xfrm>
          <a:prstGeom prst="rect">
            <a:avLst/>
          </a:prstGeom>
          <a:solidFill>
            <a:srgbClr val="D3C5B6"/>
          </a:solidFill>
          <a:ln/>
        </p:spPr>
      </p:sp>
      <p:sp>
        <p:nvSpPr>
          <p:cNvPr id="18" name="Text 13"/>
          <p:cNvSpPr/>
          <p:nvPr/>
        </p:nvSpPr>
        <p:spPr>
          <a:xfrm>
            <a:off x="7599521" y="6142196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746558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Донести знания до широкой аудитории</a:t>
            </a:r>
            <a:endParaRPr lang="en-US" sz="1750" dirty="0"/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A59F5CB3-B9B7-42CB-9875-430151E71CA0}"/>
              </a:ext>
            </a:extLst>
          </p:cNvPr>
          <p:cNvSpPr/>
          <p:nvPr/>
        </p:nvSpPr>
        <p:spPr>
          <a:xfrm>
            <a:off x="12732026" y="7484165"/>
            <a:ext cx="1898374" cy="745435"/>
          </a:xfrm>
          <a:prstGeom prst="rect">
            <a:avLst/>
          </a:prstGeom>
          <a:solidFill>
            <a:srgbClr val="F9F6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50689" y="757952"/>
            <a:ext cx="7642622" cy="134064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250"/>
              </a:lnSpc>
              <a:buNone/>
            </a:pPr>
            <a:r>
              <a:rPr lang="en-US" sz="4200" dirty="0">
                <a:solidFill>
                  <a:srgbClr val="484237"/>
                </a:solidFill>
                <a:latin typeface="Gelasio Semi Bold" pitchFamily="34" charset="0"/>
                <a:ea typeface="Gelasio Semi Bold" pitchFamily="34" charset="-122"/>
                <a:cs typeface="Gelasio Semi Bold" pitchFamily="34" charset="-120"/>
              </a:rPr>
              <a:t>Масштабы проблемы в России</a:t>
            </a:r>
            <a:endParaRPr lang="en-US" sz="4200" dirty="0"/>
          </a:p>
        </p:txBody>
      </p:sp>
      <p:sp>
        <p:nvSpPr>
          <p:cNvPr id="4" name="Text 1"/>
          <p:cNvSpPr/>
          <p:nvPr/>
        </p:nvSpPr>
        <p:spPr>
          <a:xfrm>
            <a:off x="750689" y="2527459"/>
            <a:ext cx="2368748" cy="7078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5550"/>
              </a:lnSpc>
              <a:buNone/>
            </a:pPr>
            <a:r>
              <a:rPr lang="en-US" sz="5550" dirty="0">
                <a:solidFill>
                  <a:srgbClr val="746558"/>
                </a:solidFill>
                <a:latin typeface="Gelasio Semi Bold" pitchFamily="34" charset="0"/>
                <a:ea typeface="Gelasio Semi Bold" pitchFamily="34" charset="-122"/>
                <a:cs typeface="Gelasio Semi Bold" pitchFamily="34" charset="-120"/>
              </a:rPr>
              <a:t>450 кг</a:t>
            </a:r>
            <a:endParaRPr lang="en-US" sz="5550" dirty="0"/>
          </a:p>
        </p:txBody>
      </p:sp>
      <p:sp>
        <p:nvSpPr>
          <p:cNvPr id="5" name="Text 2"/>
          <p:cNvSpPr/>
          <p:nvPr/>
        </p:nvSpPr>
        <p:spPr>
          <a:xfrm>
            <a:off x="750689" y="3503295"/>
            <a:ext cx="2368748" cy="33516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00"/>
              </a:lnSpc>
              <a:buNone/>
            </a:pPr>
            <a:r>
              <a:rPr lang="en-US" sz="2100" dirty="0">
                <a:solidFill>
                  <a:srgbClr val="746558"/>
                </a:solidFill>
                <a:latin typeface="Gelasio Semi Bold" pitchFamily="34" charset="0"/>
                <a:ea typeface="Gelasio Semi Bold" pitchFamily="34" charset="-122"/>
                <a:cs typeface="Gelasio Semi Bold" pitchFamily="34" charset="-120"/>
              </a:rPr>
              <a:t>Мусора в год</a:t>
            </a:r>
            <a:endParaRPr lang="en-US" sz="2100" dirty="0"/>
          </a:p>
        </p:txBody>
      </p:sp>
      <p:sp>
        <p:nvSpPr>
          <p:cNvPr id="6" name="Text 3"/>
          <p:cNvSpPr/>
          <p:nvPr/>
        </p:nvSpPr>
        <p:spPr>
          <a:xfrm>
            <a:off x="750689" y="3967163"/>
            <a:ext cx="2368748" cy="10297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700"/>
              </a:lnSpc>
              <a:buNone/>
            </a:pPr>
            <a:r>
              <a:rPr lang="en-US" sz="1650" dirty="0">
                <a:solidFill>
                  <a:srgbClr val="746558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Каждый россиянин производит ≈ 450 кг мусора в год</a:t>
            </a:r>
            <a:endParaRPr lang="en-US" sz="1650" dirty="0"/>
          </a:p>
        </p:txBody>
      </p:sp>
      <p:sp>
        <p:nvSpPr>
          <p:cNvPr id="7" name="Text 4"/>
          <p:cNvSpPr/>
          <p:nvPr/>
        </p:nvSpPr>
        <p:spPr>
          <a:xfrm>
            <a:off x="3387566" y="2527459"/>
            <a:ext cx="2368748" cy="7078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5550"/>
              </a:lnSpc>
              <a:buNone/>
            </a:pPr>
            <a:r>
              <a:rPr lang="en-US" sz="5550" dirty="0">
                <a:solidFill>
                  <a:srgbClr val="746558"/>
                </a:solidFill>
                <a:latin typeface="Gelasio Semi Bold" pitchFamily="34" charset="0"/>
                <a:ea typeface="Gelasio Semi Bold" pitchFamily="34" charset="-122"/>
                <a:cs typeface="Gelasio Semi Bold" pitchFamily="34" charset="-120"/>
              </a:rPr>
              <a:t>7-10%</a:t>
            </a:r>
            <a:endParaRPr lang="en-US" sz="5550" dirty="0"/>
          </a:p>
        </p:txBody>
      </p:sp>
      <p:sp>
        <p:nvSpPr>
          <p:cNvPr id="8" name="Text 5"/>
          <p:cNvSpPr/>
          <p:nvPr/>
        </p:nvSpPr>
        <p:spPr>
          <a:xfrm>
            <a:off x="3387566" y="3503295"/>
            <a:ext cx="2368748" cy="67032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600"/>
              </a:lnSpc>
              <a:buNone/>
            </a:pPr>
            <a:r>
              <a:rPr lang="en-US" sz="2100" dirty="0">
                <a:solidFill>
                  <a:srgbClr val="746558"/>
                </a:solidFill>
                <a:latin typeface="Gelasio Semi Bold" pitchFamily="34" charset="0"/>
                <a:ea typeface="Gelasio Semi Bold" pitchFamily="34" charset="-122"/>
                <a:cs typeface="Gelasio Semi Bold" pitchFamily="34" charset="-120"/>
              </a:rPr>
              <a:t>Перерабатывается</a:t>
            </a:r>
            <a:endParaRPr lang="en-US" sz="2100" dirty="0"/>
          </a:p>
        </p:txBody>
      </p:sp>
      <p:sp>
        <p:nvSpPr>
          <p:cNvPr id="9" name="Text 6"/>
          <p:cNvSpPr/>
          <p:nvPr/>
        </p:nvSpPr>
        <p:spPr>
          <a:xfrm>
            <a:off x="3387566" y="4302323"/>
            <a:ext cx="2368748" cy="68651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700"/>
              </a:lnSpc>
              <a:buNone/>
            </a:pPr>
            <a:r>
              <a:rPr lang="en-US" sz="1650" dirty="0">
                <a:solidFill>
                  <a:srgbClr val="746558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Только 7-10% отходов перерабатывается</a:t>
            </a:r>
            <a:endParaRPr lang="en-US" sz="1650" dirty="0"/>
          </a:p>
        </p:txBody>
      </p:sp>
      <p:sp>
        <p:nvSpPr>
          <p:cNvPr id="10" name="Text 7"/>
          <p:cNvSpPr/>
          <p:nvPr/>
        </p:nvSpPr>
        <p:spPr>
          <a:xfrm>
            <a:off x="6024443" y="2527459"/>
            <a:ext cx="2368748" cy="7078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5550"/>
              </a:lnSpc>
              <a:buNone/>
            </a:pPr>
            <a:r>
              <a:rPr lang="en-US" sz="5550" dirty="0">
                <a:solidFill>
                  <a:srgbClr val="746558"/>
                </a:solidFill>
                <a:latin typeface="Gelasio Semi Bold" pitchFamily="34" charset="0"/>
                <a:ea typeface="Gelasio Semi Bold" pitchFamily="34" charset="-122"/>
                <a:cs typeface="Gelasio Semi Bold" pitchFamily="34" charset="-120"/>
              </a:rPr>
              <a:t>90%</a:t>
            </a:r>
            <a:endParaRPr lang="en-US" sz="5550" dirty="0"/>
          </a:p>
        </p:txBody>
      </p:sp>
      <p:sp>
        <p:nvSpPr>
          <p:cNvPr id="11" name="Text 8"/>
          <p:cNvSpPr/>
          <p:nvPr/>
        </p:nvSpPr>
        <p:spPr>
          <a:xfrm>
            <a:off x="6024443" y="3503295"/>
            <a:ext cx="2368748" cy="33516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00"/>
              </a:lnSpc>
              <a:buNone/>
            </a:pPr>
            <a:r>
              <a:rPr lang="en-US" sz="2100" dirty="0">
                <a:solidFill>
                  <a:srgbClr val="746558"/>
                </a:solidFill>
                <a:latin typeface="Gelasio Semi Bold" pitchFamily="34" charset="0"/>
                <a:ea typeface="Gelasio Semi Bold" pitchFamily="34" charset="-122"/>
                <a:cs typeface="Gelasio Semi Bold" pitchFamily="34" charset="-120"/>
              </a:rPr>
              <a:t>На свалках</a:t>
            </a:r>
            <a:endParaRPr lang="en-US" sz="2100" dirty="0"/>
          </a:p>
        </p:txBody>
      </p:sp>
      <p:sp>
        <p:nvSpPr>
          <p:cNvPr id="12" name="Text 9"/>
          <p:cNvSpPr/>
          <p:nvPr/>
        </p:nvSpPr>
        <p:spPr>
          <a:xfrm>
            <a:off x="6024443" y="3967163"/>
            <a:ext cx="2368748" cy="10297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700"/>
              </a:lnSpc>
              <a:buNone/>
            </a:pPr>
            <a:r>
              <a:rPr lang="en-US" sz="1650" dirty="0">
                <a:solidFill>
                  <a:srgbClr val="746558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Остальные 90% отправляются на свалки</a:t>
            </a:r>
            <a:endParaRPr lang="en-US" sz="1650" dirty="0"/>
          </a:p>
        </p:txBody>
      </p:sp>
      <p:sp>
        <p:nvSpPr>
          <p:cNvPr id="13" name="Text 10"/>
          <p:cNvSpPr/>
          <p:nvPr/>
        </p:nvSpPr>
        <p:spPr>
          <a:xfrm>
            <a:off x="1072396" y="5559862"/>
            <a:ext cx="2681407" cy="33516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100" dirty="0">
                <a:solidFill>
                  <a:srgbClr val="484237"/>
                </a:solidFill>
                <a:latin typeface="Gelasio Semi Bold" pitchFamily="34" charset="0"/>
                <a:ea typeface="Gelasio Semi Bold" pitchFamily="34" charset="-122"/>
                <a:cs typeface="Gelasio Semi Bold" pitchFamily="34" charset="-120"/>
              </a:rPr>
              <a:t>Последствия:</a:t>
            </a:r>
            <a:endParaRPr lang="en-US" sz="2100" dirty="0"/>
          </a:p>
        </p:txBody>
      </p:sp>
      <p:sp>
        <p:nvSpPr>
          <p:cNvPr id="14" name="Text 11"/>
          <p:cNvSpPr/>
          <p:nvPr/>
        </p:nvSpPr>
        <p:spPr>
          <a:xfrm>
            <a:off x="1072396" y="6216729"/>
            <a:ext cx="7320915" cy="3432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700"/>
              </a:lnSpc>
              <a:buSzPct val="100000"/>
              <a:buChar char="•"/>
            </a:pPr>
            <a:r>
              <a:rPr lang="en-US" sz="1650" dirty="0">
                <a:solidFill>
                  <a:srgbClr val="746558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Гибель животных от пластика</a:t>
            </a:r>
            <a:endParaRPr lang="en-US" sz="1650" dirty="0"/>
          </a:p>
        </p:txBody>
      </p:sp>
      <p:sp>
        <p:nvSpPr>
          <p:cNvPr id="15" name="Text 12"/>
          <p:cNvSpPr/>
          <p:nvPr/>
        </p:nvSpPr>
        <p:spPr>
          <a:xfrm>
            <a:off x="1072396" y="6634996"/>
            <a:ext cx="7320915" cy="3432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700"/>
              </a:lnSpc>
              <a:buSzPct val="100000"/>
              <a:buChar char="•"/>
            </a:pPr>
            <a:r>
              <a:rPr lang="en-US" sz="1650" dirty="0">
                <a:solidFill>
                  <a:srgbClr val="746558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Мы потребляем до 5 грамм микропластика в неделю</a:t>
            </a:r>
            <a:endParaRPr lang="en-US" sz="1650" dirty="0"/>
          </a:p>
        </p:txBody>
      </p:sp>
      <p:sp>
        <p:nvSpPr>
          <p:cNvPr id="16" name="Text 13"/>
          <p:cNvSpPr/>
          <p:nvPr/>
        </p:nvSpPr>
        <p:spPr>
          <a:xfrm>
            <a:off x="1072396" y="7053263"/>
            <a:ext cx="7320915" cy="3432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700"/>
              </a:lnSpc>
              <a:buSzPct val="100000"/>
              <a:buChar char="•"/>
            </a:pPr>
            <a:r>
              <a:rPr lang="en-US" sz="1650" dirty="0">
                <a:solidFill>
                  <a:srgbClr val="746558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В океанах образуются мусорные острова</a:t>
            </a:r>
            <a:endParaRPr lang="en-US" sz="1650" dirty="0"/>
          </a:p>
        </p:txBody>
      </p:sp>
      <p:sp>
        <p:nvSpPr>
          <p:cNvPr id="17" name="Shape 14"/>
          <p:cNvSpPr/>
          <p:nvPr/>
        </p:nvSpPr>
        <p:spPr>
          <a:xfrm>
            <a:off x="750689" y="5238155"/>
            <a:ext cx="30480" cy="2233374"/>
          </a:xfrm>
          <a:prstGeom prst="rect">
            <a:avLst/>
          </a:prstGeom>
          <a:solidFill>
            <a:srgbClr val="D3C5B6"/>
          </a:solidFill>
          <a:ln/>
        </p:spPr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577459"/>
            <a:ext cx="9625608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484237"/>
                </a:solidFill>
                <a:latin typeface="Gelasio Semi Bold" pitchFamily="34" charset="0"/>
                <a:ea typeface="Gelasio Semi Bold" pitchFamily="34" charset="-122"/>
                <a:cs typeface="Gelasio Semi Bold" pitchFamily="34" charset="-120"/>
              </a:rPr>
              <a:t>Сортировка отходов — это просто!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93790" y="2376964"/>
            <a:ext cx="3973354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84237"/>
                </a:solidFill>
                <a:latin typeface="Gelasio Semi Bold" pitchFamily="34" charset="0"/>
                <a:ea typeface="Gelasio Semi Bold" pitchFamily="34" charset="-122"/>
                <a:cs typeface="Gelasio Semi Bold" pitchFamily="34" charset="-120"/>
              </a:rPr>
              <a:t>Что такое раздельный сбор?</a:t>
            </a:r>
            <a:endParaRPr lang="en-US" sz="2200" dirty="0"/>
          </a:p>
        </p:txBody>
      </p:sp>
      <p:sp>
        <p:nvSpPr>
          <p:cNvPr id="4" name="Text 2"/>
          <p:cNvSpPr/>
          <p:nvPr/>
        </p:nvSpPr>
        <p:spPr>
          <a:xfrm>
            <a:off x="793790" y="3071455"/>
            <a:ext cx="130428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D3C5B6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Определение:</a:t>
            </a:r>
            <a:r>
              <a:rPr lang="en-US" sz="1750" dirty="0">
                <a:solidFill>
                  <a:srgbClr val="746558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 Сбор и сортировка мусора с учетом его происхождения и пригодности к переработке</a:t>
            </a:r>
            <a:endParaRPr lang="en-US" sz="1750" dirty="0"/>
          </a:p>
        </p:txBody>
      </p:sp>
      <p:sp>
        <p:nvSpPr>
          <p:cNvPr id="5" name="Shape 3"/>
          <p:cNvSpPr/>
          <p:nvPr/>
        </p:nvSpPr>
        <p:spPr>
          <a:xfrm>
            <a:off x="793790" y="3689509"/>
            <a:ext cx="6407944" cy="1367909"/>
          </a:xfrm>
          <a:prstGeom prst="roundRect">
            <a:avLst>
              <a:gd name="adj" fmla="val 10695"/>
            </a:avLst>
          </a:prstGeom>
          <a:solidFill>
            <a:srgbClr val="F9F6F0"/>
          </a:solidFill>
          <a:ln w="30480">
            <a:solidFill>
              <a:srgbClr val="D4CEC3"/>
            </a:solidFill>
            <a:prstDash val="solid"/>
          </a:ln>
        </p:spPr>
      </p:sp>
      <p:sp>
        <p:nvSpPr>
          <p:cNvPr id="6" name="Shape 4"/>
          <p:cNvSpPr/>
          <p:nvPr/>
        </p:nvSpPr>
        <p:spPr>
          <a:xfrm>
            <a:off x="763310" y="3689509"/>
            <a:ext cx="121920" cy="1367909"/>
          </a:xfrm>
          <a:prstGeom prst="roundRect">
            <a:avLst>
              <a:gd name="adj" fmla="val 27907"/>
            </a:avLst>
          </a:prstGeom>
          <a:solidFill>
            <a:srgbClr val="D3C5B6"/>
          </a:solidFill>
          <a:ln/>
        </p:spPr>
      </p:sp>
      <p:sp>
        <p:nvSpPr>
          <p:cNvPr id="7" name="Text 5"/>
          <p:cNvSpPr/>
          <p:nvPr/>
        </p:nvSpPr>
        <p:spPr>
          <a:xfrm>
            <a:off x="1142524" y="3946803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746558"/>
                </a:solidFill>
                <a:latin typeface="Gelasio Semi Bold" pitchFamily="34" charset="0"/>
                <a:ea typeface="Gelasio Semi Bold" pitchFamily="34" charset="-122"/>
                <a:cs typeface="Gelasio Semi Bold" pitchFamily="34" charset="-120"/>
              </a:rPr>
              <a:t>Экономия ресурсов</a:t>
            </a:r>
            <a:endParaRPr lang="en-US" sz="2200" dirty="0"/>
          </a:p>
        </p:txBody>
      </p:sp>
      <p:sp>
        <p:nvSpPr>
          <p:cNvPr id="8" name="Text 6"/>
          <p:cNvSpPr/>
          <p:nvPr/>
        </p:nvSpPr>
        <p:spPr>
          <a:xfrm>
            <a:off x="1142524" y="4437221"/>
            <a:ext cx="580191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746558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Возврат материалов в промышленность</a:t>
            </a:r>
            <a:endParaRPr lang="en-US" sz="1750" dirty="0"/>
          </a:p>
        </p:txBody>
      </p:sp>
      <p:sp>
        <p:nvSpPr>
          <p:cNvPr id="9" name="Shape 7"/>
          <p:cNvSpPr/>
          <p:nvPr/>
        </p:nvSpPr>
        <p:spPr>
          <a:xfrm>
            <a:off x="7428548" y="3689509"/>
            <a:ext cx="6408063" cy="1367909"/>
          </a:xfrm>
          <a:prstGeom prst="roundRect">
            <a:avLst>
              <a:gd name="adj" fmla="val 10695"/>
            </a:avLst>
          </a:prstGeom>
          <a:solidFill>
            <a:srgbClr val="F9F6F0"/>
          </a:solidFill>
          <a:ln w="30480">
            <a:solidFill>
              <a:srgbClr val="D4CEC3"/>
            </a:solidFill>
            <a:prstDash val="solid"/>
          </a:ln>
        </p:spPr>
      </p:sp>
      <p:sp>
        <p:nvSpPr>
          <p:cNvPr id="10" name="Shape 8"/>
          <p:cNvSpPr/>
          <p:nvPr/>
        </p:nvSpPr>
        <p:spPr>
          <a:xfrm>
            <a:off x="7398067" y="3689509"/>
            <a:ext cx="121920" cy="1367909"/>
          </a:xfrm>
          <a:prstGeom prst="roundRect">
            <a:avLst>
              <a:gd name="adj" fmla="val 27907"/>
            </a:avLst>
          </a:prstGeom>
          <a:solidFill>
            <a:srgbClr val="D3C5B6"/>
          </a:solidFill>
          <a:ln/>
        </p:spPr>
      </p:sp>
      <p:sp>
        <p:nvSpPr>
          <p:cNvPr id="11" name="Text 9"/>
          <p:cNvSpPr/>
          <p:nvPr/>
        </p:nvSpPr>
        <p:spPr>
          <a:xfrm>
            <a:off x="7777282" y="3946803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746558"/>
                </a:solidFill>
                <a:latin typeface="Gelasio Semi Bold" pitchFamily="34" charset="0"/>
                <a:ea typeface="Gelasio Semi Bold" pitchFamily="34" charset="-122"/>
                <a:cs typeface="Gelasio Semi Bold" pitchFamily="34" charset="-120"/>
              </a:rPr>
              <a:t>Снижение затрат</a:t>
            </a:r>
            <a:endParaRPr lang="en-US" sz="2200" dirty="0"/>
          </a:p>
        </p:txBody>
      </p:sp>
      <p:sp>
        <p:nvSpPr>
          <p:cNvPr id="12" name="Text 10"/>
          <p:cNvSpPr/>
          <p:nvPr/>
        </p:nvSpPr>
        <p:spPr>
          <a:xfrm>
            <a:off x="7777282" y="4437221"/>
            <a:ext cx="5802035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746558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Сокращение расходов на вывоз мусора</a:t>
            </a:r>
            <a:endParaRPr lang="en-US" sz="1750" dirty="0"/>
          </a:p>
        </p:txBody>
      </p:sp>
      <p:sp>
        <p:nvSpPr>
          <p:cNvPr id="13" name="Shape 11"/>
          <p:cNvSpPr/>
          <p:nvPr/>
        </p:nvSpPr>
        <p:spPr>
          <a:xfrm>
            <a:off x="793790" y="5284232"/>
            <a:ext cx="6407944" cy="1367909"/>
          </a:xfrm>
          <a:prstGeom prst="roundRect">
            <a:avLst>
              <a:gd name="adj" fmla="val 10695"/>
            </a:avLst>
          </a:prstGeom>
          <a:solidFill>
            <a:srgbClr val="F9F6F0"/>
          </a:solidFill>
          <a:ln w="30480">
            <a:solidFill>
              <a:srgbClr val="D4CEC3"/>
            </a:solidFill>
            <a:prstDash val="solid"/>
          </a:ln>
        </p:spPr>
      </p:sp>
      <p:sp>
        <p:nvSpPr>
          <p:cNvPr id="14" name="Shape 12"/>
          <p:cNvSpPr/>
          <p:nvPr/>
        </p:nvSpPr>
        <p:spPr>
          <a:xfrm>
            <a:off x="763310" y="5284232"/>
            <a:ext cx="121920" cy="1367909"/>
          </a:xfrm>
          <a:prstGeom prst="roundRect">
            <a:avLst>
              <a:gd name="adj" fmla="val 27907"/>
            </a:avLst>
          </a:prstGeom>
          <a:solidFill>
            <a:srgbClr val="D3C5B6"/>
          </a:solidFill>
          <a:ln/>
        </p:spPr>
      </p:sp>
      <p:sp>
        <p:nvSpPr>
          <p:cNvPr id="15" name="Text 13"/>
          <p:cNvSpPr/>
          <p:nvPr/>
        </p:nvSpPr>
        <p:spPr>
          <a:xfrm>
            <a:off x="1142524" y="5541526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746558"/>
                </a:solidFill>
                <a:latin typeface="Gelasio Semi Bold" pitchFamily="34" charset="0"/>
                <a:ea typeface="Gelasio Semi Bold" pitchFamily="34" charset="-122"/>
                <a:cs typeface="Gelasio Semi Bold" pitchFamily="34" charset="-120"/>
              </a:rPr>
              <a:t>Чистая среда</a:t>
            </a:r>
            <a:endParaRPr lang="en-US" sz="2200" dirty="0"/>
          </a:p>
        </p:txBody>
      </p:sp>
      <p:sp>
        <p:nvSpPr>
          <p:cNvPr id="16" name="Text 14"/>
          <p:cNvSpPr/>
          <p:nvPr/>
        </p:nvSpPr>
        <p:spPr>
          <a:xfrm>
            <a:off x="1142524" y="6031944"/>
            <a:ext cx="580191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746558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Снижение загрязнения окружающей среды</a:t>
            </a:r>
            <a:endParaRPr lang="en-US" sz="1750" dirty="0"/>
          </a:p>
        </p:txBody>
      </p:sp>
      <p:sp>
        <p:nvSpPr>
          <p:cNvPr id="17" name="Shape 15"/>
          <p:cNvSpPr/>
          <p:nvPr/>
        </p:nvSpPr>
        <p:spPr>
          <a:xfrm>
            <a:off x="7428548" y="5284232"/>
            <a:ext cx="6408063" cy="1367909"/>
          </a:xfrm>
          <a:prstGeom prst="roundRect">
            <a:avLst>
              <a:gd name="adj" fmla="val 10695"/>
            </a:avLst>
          </a:prstGeom>
          <a:solidFill>
            <a:srgbClr val="F9F6F0"/>
          </a:solidFill>
          <a:ln w="30480">
            <a:solidFill>
              <a:srgbClr val="D4CEC3"/>
            </a:solidFill>
            <a:prstDash val="solid"/>
          </a:ln>
        </p:spPr>
      </p:sp>
      <p:sp>
        <p:nvSpPr>
          <p:cNvPr id="18" name="Shape 16"/>
          <p:cNvSpPr/>
          <p:nvPr/>
        </p:nvSpPr>
        <p:spPr>
          <a:xfrm>
            <a:off x="7398067" y="5284232"/>
            <a:ext cx="121920" cy="1367909"/>
          </a:xfrm>
          <a:prstGeom prst="roundRect">
            <a:avLst>
              <a:gd name="adj" fmla="val 27907"/>
            </a:avLst>
          </a:prstGeom>
          <a:solidFill>
            <a:srgbClr val="D3C5B6"/>
          </a:solidFill>
          <a:ln/>
        </p:spPr>
      </p:sp>
      <p:sp>
        <p:nvSpPr>
          <p:cNvPr id="19" name="Text 17"/>
          <p:cNvSpPr/>
          <p:nvPr/>
        </p:nvSpPr>
        <p:spPr>
          <a:xfrm>
            <a:off x="7777282" y="5541526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746558"/>
                </a:solidFill>
                <a:latin typeface="Gelasio Semi Bold" pitchFamily="34" charset="0"/>
                <a:ea typeface="Gelasio Semi Bold" pitchFamily="34" charset="-122"/>
                <a:cs typeface="Gelasio Semi Bold" pitchFamily="34" charset="-120"/>
              </a:rPr>
              <a:t>Меньше свалок</a:t>
            </a:r>
            <a:endParaRPr lang="en-US" sz="2200" dirty="0"/>
          </a:p>
        </p:txBody>
      </p:sp>
      <p:sp>
        <p:nvSpPr>
          <p:cNvPr id="20" name="Text 18"/>
          <p:cNvSpPr/>
          <p:nvPr/>
        </p:nvSpPr>
        <p:spPr>
          <a:xfrm>
            <a:off x="7777282" y="6031944"/>
            <a:ext cx="5802035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746558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Уменьшение площади свалок</a:t>
            </a:r>
            <a:endParaRPr lang="en-US" sz="1750" dirty="0"/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07CFDA76-6B6A-479E-8758-1447AB2598D0}"/>
              </a:ext>
            </a:extLst>
          </p:cNvPr>
          <p:cNvSpPr/>
          <p:nvPr/>
        </p:nvSpPr>
        <p:spPr>
          <a:xfrm>
            <a:off x="12732026" y="7484165"/>
            <a:ext cx="1898374" cy="745435"/>
          </a:xfrm>
          <a:prstGeom prst="rect">
            <a:avLst/>
          </a:prstGeom>
          <a:solidFill>
            <a:srgbClr val="F9F6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38172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591860" y="465058"/>
            <a:ext cx="5206246" cy="52839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150"/>
              </a:lnSpc>
              <a:buNone/>
            </a:pPr>
            <a:r>
              <a:rPr lang="en-US" sz="3300" dirty="0">
                <a:solidFill>
                  <a:srgbClr val="484237"/>
                </a:solidFill>
                <a:latin typeface="Gelasio Semi Bold" pitchFamily="34" charset="0"/>
                <a:ea typeface="Gelasio Semi Bold" pitchFamily="34" charset="-122"/>
                <a:cs typeface="Gelasio Semi Bold" pitchFamily="34" charset="-120"/>
              </a:rPr>
              <a:t>Как это работает в мире?</a:t>
            </a:r>
            <a:endParaRPr lang="en-US" sz="3300" dirty="0"/>
          </a:p>
        </p:txBody>
      </p:sp>
      <p:sp>
        <p:nvSpPr>
          <p:cNvPr id="4" name="Shape 1"/>
          <p:cNvSpPr/>
          <p:nvPr/>
        </p:nvSpPr>
        <p:spPr>
          <a:xfrm>
            <a:off x="591860" y="1500664"/>
            <a:ext cx="7960281" cy="1251109"/>
          </a:xfrm>
          <a:prstGeom prst="roundRect">
            <a:avLst>
              <a:gd name="adj" fmla="val 8770"/>
            </a:avLst>
          </a:prstGeom>
          <a:solidFill>
            <a:srgbClr val="F9F6F0"/>
          </a:solidFill>
          <a:ln/>
        </p:spPr>
      </p:sp>
      <p:sp>
        <p:nvSpPr>
          <p:cNvPr id="5" name="Shape 2"/>
          <p:cNvSpPr/>
          <p:nvPr/>
        </p:nvSpPr>
        <p:spPr>
          <a:xfrm>
            <a:off x="591860" y="1477804"/>
            <a:ext cx="7960281" cy="91440"/>
          </a:xfrm>
          <a:prstGeom prst="roundRect">
            <a:avLst>
              <a:gd name="adj" fmla="val 27745"/>
            </a:avLst>
          </a:prstGeom>
          <a:solidFill>
            <a:srgbClr val="D3C5B6"/>
          </a:solidFill>
          <a:ln/>
        </p:spPr>
      </p:sp>
      <p:sp>
        <p:nvSpPr>
          <p:cNvPr id="6" name="Shape 3"/>
          <p:cNvSpPr/>
          <p:nvPr/>
        </p:nvSpPr>
        <p:spPr>
          <a:xfrm>
            <a:off x="4318337" y="1247061"/>
            <a:ext cx="507325" cy="507325"/>
          </a:xfrm>
          <a:prstGeom prst="roundRect">
            <a:avLst>
              <a:gd name="adj" fmla="val 180239"/>
            </a:avLst>
          </a:prstGeom>
          <a:solidFill>
            <a:srgbClr val="D3C5B6"/>
          </a:solidFill>
          <a:ln/>
        </p:spPr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470499" y="1399222"/>
            <a:ext cx="202883" cy="202883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783788" y="1923455"/>
            <a:ext cx="2114074" cy="2643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650" dirty="0">
                <a:solidFill>
                  <a:srgbClr val="746558"/>
                </a:solidFill>
                <a:latin typeface="Gelasio Semi Bold" pitchFamily="34" charset="0"/>
                <a:ea typeface="Gelasio Semi Bold" pitchFamily="34" charset="-122"/>
                <a:cs typeface="Gelasio Semi Bold" pitchFamily="34" charset="-120"/>
              </a:rPr>
              <a:t>Curbside</a:t>
            </a:r>
            <a:endParaRPr lang="en-US" sz="1650" dirty="0"/>
          </a:p>
        </p:txBody>
      </p:sp>
      <p:sp>
        <p:nvSpPr>
          <p:cNvPr id="9" name="Text 5"/>
          <p:cNvSpPr/>
          <p:nvPr/>
        </p:nvSpPr>
        <p:spPr>
          <a:xfrm>
            <a:off x="783788" y="2289215"/>
            <a:ext cx="7576423" cy="27062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300" dirty="0">
                <a:solidFill>
                  <a:srgbClr val="746558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Контейнеры у дома с регулярным вывозом</a:t>
            </a:r>
            <a:endParaRPr lang="en-US" sz="1300" dirty="0"/>
          </a:p>
        </p:txBody>
      </p:sp>
      <p:sp>
        <p:nvSpPr>
          <p:cNvPr id="10" name="Shape 6"/>
          <p:cNvSpPr/>
          <p:nvPr/>
        </p:nvSpPr>
        <p:spPr>
          <a:xfrm>
            <a:off x="591860" y="3174444"/>
            <a:ext cx="7960281" cy="1251109"/>
          </a:xfrm>
          <a:prstGeom prst="roundRect">
            <a:avLst>
              <a:gd name="adj" fmla="val 8770"/>
            </a:avLst>
          </a:prstGeom>
          <a:solidFill>
            <a:srgbClr val="F9F6F0"/>
          </a:solidFill>
          <a:ln/>
        </p:spPr>
      </p:sp>
      <p:sp>
        <p:nvSpPr>
          <p:cNvPr id="11" name="Shape 7"/>
          <p:cNvSpPr/>
          <p:nvPr/>
        </p:nvSpPr>
        <p:spPr>
          <a:xfrm>
            <a:off x="591860" y="3151584"/>
            <a:ext cx="7960281" cy="91440"/>
          </a:xfrm>
          <a:prstGeom prst="roundRect">
            <a:avLst>
              <a:gd name="adj" fmla="val 27745"/>
            </a:avLst>
          </a:prstGeom>
          <a:solidFill>
            <a:srgbClr val="D3C5B6"/>
          </a:solidFill>
          <a:ln/>
        </p:spPr>
      </p:sp>
      <p:sp>
        <p:nvSpPr>
          <p:cNvPr id="12" name="Shape 8"/>
          <p:cNvSpPr/>
          <p:nvPr/>
        </p:nvSpPr>
        <p:spPr>
          <a:xfrm>
            <a:off x="4318337" y="2920841"/>
            <a:ext cx="507325" cy="507325"/>
          </a:xfrm>
          <a:prstGeom prst="roundRect">
            <a:avLst>
              <a:gd name="adj" fmla="val 180239"/>
            </a:avLst>
          </a:prstGeom>
          <a:solidFill>
            <a:srgbClr val="D3C5B6"/>
          </a:solidFill>
          <a:ln/>
        </p:spPr>
      </p:sp>
      <p:pic>
        <p:nvPicPr>
          <p:cNvPr id="13" name="Image 2" descr="preencoded.png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470499" y="3073003"/>
            <a:ext cx="202883" cy="202883"/>
          </a:xfrm>
          <a:prstGeom prst="rect">
            <a:avLst/>
          </a:prstGeom>
        </p:spPr>
      </p:pic>
      <p:sp>
        <p:nvSpPr>
          <p:cNvPr id="14" name="Text 9"/>
          <p:cNvSpPr/>
          <p:nvPr/>
        </p:nvSpPr>
        <p:spPr>
          <a:xfrm>
            <a:off x="783788" y="3597235"/>
            <a:ext cx="2114074" cy="2643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650" dirty="0">
                <a:solidFill>
                  <a:srgbClr val="746558"/>
                </a:solidFill>
                <a:latin typeface="Gelasio Semi Bold" pitchFamily="34" charset="0"/>
                <a:ea typeface="Gelasio Semi Bold" pitchFamily="34" charset="-122"/>
                <a:cs typeface="Gelasio Semi Bold" pitchFamily="34" charset="-120"/>
              </a:rPr>
              <a:t>Drop-off</a:t>
            </a:r>
            <a:endParaRPr lang="en-US" sz="1650" dirty="0"/>
          </a:p>
        </p:txBody>
      </p:sp>
      <p:sp>
        <p:nvSpPr>
          <p:cNvPr id="15" name="Text 10"/>
          <p:cNvSpPr/>
          <p:nvPr/>
        </p:nvSpPr>
        <p:spPr>
          <a:xfrm>
            <a:off x="783788" y="3962995"/>
            <a:ext cx="7576423" cy="27062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300" dirty="0">
                <a:solidFill>
                  <a:srgbClr val="746558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Контейнеры в общественных местах</a:t>
            </a:r>
            <a:endParaRPr lang="en-US" sz="1300" dirty="0"/>
          </a:p>
        </p:txBody>
      </p:sp>
      <p:sp>
        <p:nvSpPr>
          <p:cNvPr id="16" name="Shape 11"/>
          <p:cNvSpPr/>
          <p:nvPr/>
        </p:nvSpPr>
        <p:spPr>
          <a:xfrm>
            <a:off x="591860" y="4848225"/>
            <a:ext cx="7960281" cy="1251109"/>
          </a:xfrm>
          <a:prstGeom prst="roundRect">
            <a:avLst>
              <a:gd name="adj" fmla="val 8770"/>
            </a:avLst>
          </a:prstGeom>
          <a:solidFill>
            <a:srgbClr val="F9F6F0"/>
          </a:solidFill>
          <a:ln/>
        </p:spPr>
      </p:sp>
      <p:sp>
        <p:nvSpPr>
          <p:cNvPr id="17" name="Shape 12"/>
          <p:cNvSpPr/>
          <p:nvPr/>
        </p:nvSpPr>
        <p:spPr>
          <a:xfrm>
            <a:off x="591860" y="4825365"/>
            <a:ext cx="7960281" cy="91440"/>
          </a:xfrm>
          <a:prstGeom prst="roundRect">
            <a:avLst>
              <a:gd name="adj" fmla="val 27745"/>
            </a:avLst>
          </a:prstGeom>
          <a:solidFill>
            <a:srgbClr val="D3C5B6"/>
          </a:solidFill>
          <a:ln/>
        </p:spPr>
      </p:sp>
      <p:sp>
        <p:nvSpPr>
          <p:cNvPr id="18" name="Shape 13"/>
          <p:cNvSpPr/>
          <p:nvPr/>
        </p:nvSpPr>
        <p:spPr>
          <a:xfrm>
            <a:off x="4318337" y="4594622"/>
            <a:ext cx="507325" cy="507325"/>
          </a:xfrm>
          <a:prstGeom prst="roundRect">
            <a:avLst>
              <a:gd name="adj" fmla="val 180239"/>
            </a:avLst>
          </a:prstGeom>
          <a:solidFill>
            <a:srgbClr val="D3C5B6"/>
          </a:solidFill>
          <a:ln/>
        </p:spPr>
      </p:sp>
      <p:pic>
        <p:nvPicPr>
          <p:cNvPr id="19" name="Image 3" descr="preencoded.png"/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470499" y="4746784"/>
            <a:ext cx="202883" cy="202883"/>
          </a:xfrm>
          <a:prstGeom prst="rect">
            <a:avLst/>
          </a:prstGeom>
        </p:spPr>
      </p:pic>
      <p:sp>
        <p:nvSpPr>
          <p:cNvPr id="20" name="Text 14"/>
          <p:cNvSpPr/>
          <p:nvPr/>
        </p:nvSpPr>
        <p:spPr>
          <a:xfrm>
            <a:off x="783788" y="5271016"/>
            <a:ext cx="2114074" cy="2643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650" dirty="0">
                <a:solidFill>
                  <a:srgbClr val="746558"/>
                </a:solidFill>
                <a:latin typeface="Gelasio Semi Bold" pitchFamily="34" charset="0"/>
                <a:ea typeface="Gelasio Semi Bold" pitchFamily="34" charset="-122"/>
                <a:cs typeface="Gelasio Semi Bold" pitchFamily="34" charset="-120"/>
              </a:rPr>
              <a:t>Pay-as-you-throw</a:t>
            </a:r>
            <a:endParaRPr lang="en-US" sz="1650" dirty="0"/>
          </a:p>
        </p:txBody>
      </p:sp>
      <p:sp>
        <p:nvSpPr>
          <p:cNvPr id="21" name="Text 15"/>
          <p:cNvSpPr/>
          <p:nvPr/>
        </p:nvSpPr>
        <p:spPr>
          <a:xfrm>
            <a:off x="783788" y="5636776"/>
            <a:ext cx="7576423" cy="27062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300" dirty="0">
                <a:solidFill>
                  <a:srgbClr val="746558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Плата только за несортированный мусор</a:t>
            </a:r>
            <a:endParaRPr lang="en-US" sz="1300" dirty="0"/>
          </a:p>
        </p:txBody>
      </p:sp>
      <p:sp>
        <p:nvSpPr>
          <p:cNvPr id="22" name="Shape 16"/>
          <p:cNvSpPr/>
          <p:nvPr/>
        </p:nvSpPr>
        <p:spPr>
          <a:xfrm>
            <a:off x="591860" y="6522006"/>
            <a:ext cx="7960281" cy="1251109"/>
          </a:xfrm>
          <a:prstGeom prst="roundRect">
            <a:avLst>
              <a:gd name="adj" fmla="val 8770"/>
            </a:avLst>
          </a:prstGeom>
          <a:solidFill>
            <a:srgbClr val="F9F6F0"/>
          </a:solidFill>
          <a:ln/>
        </p:spPr>
      </p:sp>
      <p:sp>
        <p:nvSpPr>
          <p:cNvPr id="23" name="Shape 17"/>
          <p:cNvSpPr/>
          <p:nvPr/>
        </p:nvSpPr>
        <p:spPr>
          <a:xfrm>
            <a:off x="591860" y="6499146"/>
            <a:ext cx="7960281" cy="91440"/>
          </a:xfrm>
          <a:prstGeom prst="roundRect">
            <a:avLst>
              <a:gd name="adj" fmla="val 27745"/>
            </a:avLst>
          </a:prstGeom>
          <a:solidFill>
            <a:srgbClr val="D3C5B6"/>
          </a:solidFill>
          <a:ln/>
        </p:spPr>
      </p:sp>
      <p:sp>
        <p:nvSpPr>
          <p:cNvPr id="24" name="Shape 18"/>
          <p:cNvSpPr/>
          <p:nvPr/>
        </p:nvSpPr>
        <p:spPr>
          <a:xfrm>
            <a:off x="4318337" y="6268403"/>
            <a:ext cx="507325" cy="507325"/>
          </a:xfrm>
          <a:prstGeom prst="roundRect">
            <a:avLst>
              <a:gd name="adj" fmla="val 180239"/>
            </a:avLst>
          </a:prstGeom>
          <a:solidFill>
            <a:srgbClr val="D3C5B6"/>
          </a:solidFill>
          <a:ln/>
        </p:spPr>
      </p:sp>
      <p:pic>
        <p:nvPicPr>
          <p:cNvPr id="25" name="Image 4" descr="preencoded.png"/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4470499" y="6420564"/>
            <a:ext cx="202883" cy="202883"/>
          </a:xfrm>
          <a:prstGeom prst="rect">
            <a:avLst/>
          </a:prstGeom>
        </p:spPr>
      </p:pic>
      <p:sp>
        <p:nvSpPr>
          <p:cNvPr id="26" name="Text 19"/>
          <p:cNvSpPr/>
          <p:nvPr/>
        </p:nvSpPr>
        <p:spPr>
          <a:xfrm>
            <a:off x="783788" y="6944797"/>
            <a:ext cx="2185392" cy="2643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650" dirty="0">
                <a:solidFill>
                  <a:srgbClr val="746558"/>
                </a:solidFill>
                <a:latin typeface="Gelasio Semi Bold" pitchFamily="34" charset="0"/>
                <a:ea typeface="Gelasio Semi Bold" pitchFamily="34" charset="-122"/>
                <a:cs typeface="Gelasio Semi Bold" pitchFamily="34" charset="-120"/>
              </a:rPr>
              <a:t>Залоговая стоимость</a:t>
            </a:r>
            <a:endParaRPr lang="en-US" sz="1650" dirty="0"/>
          </a:p>
        </p:txBody>
      </p:sp>
      <p:sp>
        <p:nvSpPr>
          <p:cNvPr id="27" name="Text 20"/>
          <p:cNvSpPr/>
          <p:nvPr/>
        </p:nvSpPr>
        <p:spPr>
          <a:xfrm>
            <a:off x="783788" y="7310557"/>
            <a:ext cx="7576423" cy="27062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300" dirty="0">
                <a:solidFill>
                  <a:srgbClr val="746558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Возврат денег за тару</a:t>
            </a:r>
            <a:endParaRPr lang="en-US" sz="13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B5A73597-4247-4387-9155-8651B99D324B}"/>
              </a:ext>
            </a:extLst>
          </p:cNvPr>
          <p:cNvSpPr/>
          <p:nvPr/>
        </p:nvSpPr>
        <p:spPr>
          <a:xfrm>
            <a:off x="12732026" y="7484165"/>
            <a:ext cx="1898374" cy="745435"/>
          </a:xfrm>
          <a:prstGeom prst="rect">
            <a:avLst/>
          </a:prstGeom>
          <a:solidFill>
            <a:srgbClr val="F9F6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ext 0"/>
          <p:cNvSpPr/>
          <p:nvPr/>
        </p:nvSpPr>
        <p:spPr>
          <a:xfrm>
            <a:off x="661630" y="519827"/>
            <a:ext cx="5815727" cy="59066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650"/>
              </a:lnSpc>
              <a:buNone/>
            </a:pPr>
            <a:r>
              <a:rPr lang="en-US" sz="3700" dirty="0">
                <a:solidFill>
                  <a:srgbClr val="484237"/>
                </a:solidFill>
                <a:latin typeface="Gelasio Semi Bold" pitchFamily="34" charset="0"/>
                <a:ea typeface="Gelasio Semi Bold" pitchFamily="34" charset="-122"/>
                <a:cs typeface="Gelasio Semi Bold" pitchFamily="34" charset="-120"/>
              </a:rPr>
              <a:t>Мы только в начале пути</a:t>
            </a:r>
            <a:endParaRPr lang="en-US" sz="3700" dirty="0"/>
          </a:p>
        </p:txBody>
      </p:sp>
      <p:sp>
        <p:nvSpPr>
          <p:cNvPr id="3" name="Text 1"/>
          <p:cNvSpPr/>
          <p:nvPr/>
        </p:nvSpPr>
        <p:spPr>
          <a:xfrm>
            <a:off x="661630" y="1186101"/>
            <a:ext cx="2362914" cy="29539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850" dirty="0">
                <a:solidFill>
                  <a:srgbClr val="484237"/>
                </a:solidFill>
                <a:latin typeface="Gelasio Semi Bold" pitchFamily="34" charset="0"/>
                <a:ea typeface="Gelasio Semi Bold" pitchFamily="34" charset="-122"/>
                <a:cs typeface="Gelasio Semi Bold" pitchFamily="34" charset="-120"/>
              </a:rPr>
              <a:t>Ситуация в России</a:t>
            </a:r>
            <a:endParaRPr lang="en-US" sz="1850" dirty="0"/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630" y="1977628"/>
            <a:ext cx="6422946" cy="3377208"/>
          </a:xfrm>
          <a:prstGeom prst="rect">
            <a:avLst/>
          </a:prstGeom>
        </p:spPr>
      </p:pic>
      <p:sp>
        <p:nvSpPr>
          <p:cNvPr id="5" name="Shape 2"/>
          <p:cNvSpPr/>
          <p:nvPr/>
        </p:nvSpPr>
        <p:spPr>
          <a:xfrm>
            <a:off x="2253972" y="5385316"/>
            <a:ext cx="188952" cy="188952"/>
          </a:xfrm>
          <a:prstGeom prst="roundRect">
            <a:avLst>
              <a:gd name="adj" fmla="val 9679"/>
            </a:avLst>
          </a:prstGeom>
          <a:solidFill>
            <a:srgbClr val="30271D"/>
          </a:solidFill>
          <a:ln/>
        </p:spPr>
      </p:sp>
      <p:sp>
        <p:nvSpPr>
          <p:cNvPr id="6" name="Text 3"/>
          <p:cNvSpPr/>
          <p:nvPr/>
        </p:nvSpPr>
        <p:spPr>
          <a:xfrm>
            <a:off x="2503884" y="5385316"/>
            <a:ext cx="1293019" cy="18907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450"/>
              </a:lnSpc>
              <a:buNone/>
            </a:pPr>
            <a:r>
              <a:rPr lang="en-US" sz="1450" dirty="0">
                <a:solidFill>
                  <a:srgbClr val="746558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Имеют доступ</a:t>
            </a:r>
            <a:endParaRPr lang="en-US" sz="1450" dirty="0"/>
          </a:p>
        </p:txBody>
      </p:sp>
      <p:sp>
        <p:nvSpPr>
          <p:cNvPr id="7" name="Shape 4"/>
          <p:cNvSpPr/>
          <p:nvPr/>
        </p:nvSpPr>
        <p:spPr>
          <a:xfrm>
            <a:off x="3949303" y="5385316"/>
            <a:ext cx="188952" cy="188952"/>
          </a:xfrm>
          <a:prstGeom prst="roundRect">
            <a:avLst>
              <a:gd name="adj" fmla="val 9679"/>
            </a:avLst>
          </a:prstGeom>
          <a:solidFill>
            <a:srgbClr val="9C7E5E"/>
          </a:solidFill>
          <a:ln/>
        </p:spPr>
      </p:sp>
      <p:sp>
        <p:nvSpPr>
          <p:cNvPr id="8" name="Text 5"/>
          <p:cNvSpPr/>
          <p:nvPr/>
        </p:nvSpPr>
        <p:spPr>
          <a:xfrm>
            <a:off x="4199215" y="5385316"/>
            <a:ext cx="1560552" cy="18907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450"/>
              </a:lnSpc>
              <a:buNone/>
            </a:pPr>
            <a:r>
              <a:rPr lang="en-US" sz="1450" dirty="0">
                <a:solidFill>
                  <a:srgbClr val="746558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Не имеют доступ</a:t>
            </a:r>
            <a:endParaRPr lang="en-US" sz="1450" dirty="0"/>
          </a:p>
        </p:txBody>
      </p:sp>
      <p:sp>
        <p:nvSpPr>
          <p:cNvPr id="9" name="Text 6"/>
          <p:cNvSpPr/>
          <p:nvPr/>
        </p:nvSpPr>
        <p:spPr>
          <a:xfrm>
            <a:off x="661630" y="5787033"/>
            <a:ext cx="6422946" cy="3024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450" dirty="0">
                <a:solidFill>
                  <a:srgbClr val="746558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Только </a:t>
            </a:r>
            <a:r>
              <a:rPr lang="en-US" sz="1450" dirty="0">
                <a:solidFill>
                  <a:srgbClr val="D3C5B6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9,2%</a:t>
            </a:r>
            <a:r>
              <a:rPr lang="en-US" sz="1450" dirty="0">
                <a:solidFill>
                  <a:srgbClr val="746558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 горожан имеют доступ к раздельному сбору</a:t>
            </a:r>
            <a:endParaRPr lang="en-US" sz="1450" dirty="0"/>
          </a:p>
        </p:txBody>
      </p:sp>
      <p:pic>
        <p:nvPicPr>
          <p:cNvPr id="10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53444" y="1977628"/>
            <a:ext cx="6422946" cy="3596759"/>
          </a:xfrm>
          <a:prstGeom prst="rect">
            <a:avLst/>
          </a:prstGeom>
        </p:spPr>
      </p:pic>
      <p:sp>
        <p:nvSpPr>
          <p:cNvPr id="11" name="Text 7"/>
          <p:cNvSpPr/>
          <p:nvPr/>
        </p:nvSpPr>
        <p:spPr>
          <a:xfrm>
            <a:off x="7553444" y="5787033"/>
            <a:ext cx="6422946" cy="6048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450" dirty="0">
                <a:solidFill>
                  <a:srgbClr val="746558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Сортируют отходы всего ≈8% населения, но готовы сортировать ≈80% россиян.</a:t>
            </a:r>
            <a:endParaRPr lang="en-US" sz="1450" dirty="0"/>
          </a:p>
        </p:txBody>
      </p:sp>
      <p:sp>
        <p:nvSpPr>
          <p:cNvPr id="12" name="Shape 8"/>
          <p:cNvSpPr/>
          <p:nvPr/>
        </p:nvSpPr>
        <p:spPr>
          <a:xfrm>
            <a:off x="661630" y="6774537"/>
            <a:ext cx="13307139" cy="1287304"/>
          </a:xfrm>
          <a:prstGeom prst="roundRect">
            <a:avLst>
              <a:gd name="adj" fmla="val 2203"/>
            </a:avLst>
          </a:prstGeom>
          <a:solidFill>
            <a:srgbClr val="E2D9CF"/>
          </a:solidFill>
          <a:ln/>
        </p:spPr>
      </p:sp>
      <p:pic>
        <p:nvPicPr>
          <p:cNvPr id="13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0583" y="7017306"/>
            <a:ext cx="295275" cy="236220"/>
          </a:xfrm>
          <a:prstGeom prst="rect">
            <a:avLst/>
          </a:prstGeom>
        </p:spPr>
      </p:pic>
      <p:sp>
        <p:nvSpPr>
          <p:cNvPr id="14" name="Text 9"/>
          <p:cNvSpPr/>
          <p:nvPr/>
        </p:nvSpPr>
        <p:spPr>
          <a:xfrm>
            <a:off x="1334810" y="7010638"/>
            <a:ext cx="2362914" cy="29539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850" dirty="0">
                <a:solidFill>
                  <a:srgbClr val="000000"/>
                </a:solidFill>
                <a:latin typeface="Gelasio Semi Bold" pitchFamily="34" charset="0"/>
                <a:ea typeface="Gelasio Semi Bold" pitchFamily="34" charset="-122"/>
                <a:cs typeface="Gelasio Semi Bold" pitchFamily="34" charset="-120"/>
              </a:rPr>
              <a:t>Вывод:</a:t>
            </a:r>
            <a:endParaRPr lang="en-US" sz="1850" dirty="0"/>
          </a:p>
        </p:txBody>
      </p:sp>
      <p:sp>
        <p:nvSpPr>
          <p:cNvPr id="15" name="Text 10"/>
          <p:cNvSpPr/>
          <p:nvPr/>
        </p:nvSpPr>
        <p:spPr>
          <a:xfrm>
            <a:off x="1334810" y="7494984"/>
            <a:ext cx="12445008" cy="3024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450" dirty="0">
                <a:solidFill>
                  <a:srgbClr val="00000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Главная проблема — нежелание людей, а неразвитость инфраструктуры</a:t>
            </a:r>
            <a:endParaRPr lang="en-US" sz="145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10540" y="401122"/>
            <a:ext cx="8303657" cy="45577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550"/>
              </a:lnSpc>
              <a:buNone/>
            </a:pPr>
            <a:r>
              <a:rPr lang="en-US" sz="2850" dirty="0">
                <a:solidFill>
                  <a:srgbClr val="484237"/>
                </a:solidFill>
                <a:latin typeface="Gelasio Semi Bold" pitchFamily="34" charset="0"/>
                <a:ea typeface="Gelasio Semi Bold" pitchFamily="34" charset="-122"/>
                <a:cs typeface="Gelasio Semi Bold" pitchFamily="34" charset="-120"/>
              </a:rPr>
              <a:t>Что происходит с отсортированным мусором?</a:t>
            </a:r>
            <a:endParaRPr lang="en-US" sz="2850" dirty="0"/>
          </a:p>
        </p:txBody>
      </p:sp>
      <p:sp>
        <p:nvSpPr>
          <p:cNvPr id="3" name="Text 1"/>
          <p:cNvSpPr/>
          <p:nvPr/>
        </p:nvSpPr>
        <p:spPr>
          <a:xfrm>
            <a:off x="510540" y="915233"/>
            <a:ext cx="1908215" cy="22800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50"/>
              </a:lnSpc>
              <a:buNone/>
            </a:pPr>
            <a:r>
              <a:rPr lang="en-US" sz="1400" dirty="0">
                <a:solidFill>
                  <a:srgbClr val="484237"/>
                </a:solidFill>
                <a:latin typeface="Gelasio Semi Bold" pitchFamily="34" charset="0"/>
                <a:ea typeface="Gelasio Semi Bold" pitchFamily="34" charset="-122"/>
                <a:cs typeface="Gelasio Semi Bold" pitchFamily="34" charset="-120"/>
              </a:rPr>
              <a:t>Методы переработки</a:t>
            </a:r>
            <a:endParaRPr lang="en-US" sz="1400" dirty="0"/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540" y="1362075"/>
            <a:ext cx="13609320" cy="6811447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571732" y="4290249"/>
            <a:ext cx="2555992" cy="7647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650"/>
              </a:lnSpc>
              <a:buNone/>
            </a:pPr>
            <a:r>
              <a:rPr lang="en-US" sz="1350" dirty="0">
                <a:solidFill>
                  <a:srgbClr val="746558"/>
                </a:solidFill>
                <a:latin typeface="Gelasio Semi Bold" pitchFamily="34" charset="0"/>
                <a:ea typeface="Gelasio Semi Bold" pitchFamily="34" charset="-122"/>
                <a:cs typeface="Gelasio Semi Bold" pitchFamily="34" charset="-120"/>
              </a:rPr>
              <a:t>Низкая сложность</a:t>
            </a:r>
            <a:endParaRPr lang="en-US" sz="1350" dirty="0"/>
          </a:p>
        </p:txBody>
      </p:sp>
      <p:sp>
        <p:nvSpPr>
          <p:cNvPr id="6" name="Text 3"/>
          <p:cNvSpPr/>
          <p:nvPr/>
        </p:nvSpPr>
        <p:spPr>
          <a:xfrm>
            <a:off x="5788658" y="7593580"/>
            <a:ext cx="3059033" cy="3823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650"/>
              </a:lnSpc>
              <a:buNone/>
            </a:pPr>
            <a:r>
              <a:rPr lang="en-US" sz="1350" dirty="0">
                <a:solidFill>
                  <a:srgbClr val="746558"/>
                </a:solidFill>
                <a:latin typeface="Gelasio Semi Bold" pitchFamily="34" charset="0"/>
                <a:ea typeface="Gelasio Semi Bold" pitchFamily="34" charset="-122"/>
                <a:cs typeface="Gelasio Semi Bold" pitchFamily="34" charset="-120"/>
              </a:rPr>
              <a:t>Низкое воздействие</a:t>
            </a:r>
            <a:endParaRPr lang="en-US" sz="1350" dirty="0"/>
          </a:p>
        </p:txBody>
      </p:sp>
      <p:sp>
        <p:nvSpPr>
          <p:cNvPr id="7" name="Text 4"/>
          <p:cNvSpPr/>
          <p:nvPr/>
        </p:nvSpPr>
        <p:spPr>
          <a:xfrm>
            <a:off x="11489080" y="4290249"/>
            <a:ext cx="2555992" cy="7647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650"/>
              </a:lnSpc>
              <a:buNone/>
            </a:pPr>
            <a:r>
              <a:rPr lang="en-US" sz="1350" dirty="0">
                <a:solidFill>
                  <a:srgbClr val="746558"/>
                </a:solidFill>
                <a:latin typeface="Gelasio Semi Bold" pitchFamily="34" charset="0"/>
                <a:ea typeface="Gelasio Semi Bold" pitchFamily="34" charset="-122"/>
                <a:cs typeface="Gelasio Semi Bold" pitchFamily="34" charset="-120"/>
              </a:rPr>
              <a:t>Высокая сложность</a:t>
            </a:r>
            <a:endParaRPr lang="en-US" sz="1350" dirty="0"/>
          </a:p>
        </p:txBody>
      </p:sp>
      <p:sp>
        <p:nvSpPr>
          <p:cNvPr id="8" name="Text 5"/>
          <p:cNvSpPr/>
          <p:nvPr/>
        </p:nvSpPr>
        <p:spPr>
          <a:xfrm>
            <a:off x="5692850" y="1641637"/>
            <a:ext cx="3235565" cy="3823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650"/>
              </a:lnSpc>
              <a:buNone/>
            </a:pPr>
            <a:r>
              <a:rPr lang="en-US" sz="1350" dirty="0">
                <a:solidFill>
                  <a:srgbClr val="746558"/>
                </a:solidFill>
                <a:latin typeface="Gelasio Semi Bold" pitchFamily="34" charset="0"/>
                <a:ea typeface="Gelasio Semi Bold" pitchFamily="34" charset="-122"/>
                <a:cs typeface="Gelasio Semi Bold" pitchFamily="34" charset="-120"/>
              </a:rPr>
              <a:t>Высокое воздействие</a:t>
            </a:r>
            <a:endParaRPr lang="en-US" sz="1350" dirty="0"/>
          </a:p>
        </p:txBody>
      </p:sp>
      <p:sp>
        <p:nvSpPr>
          <p:cNvPr id="9" name="Text 6"/>
          <p:cNvSpPr/>
          <p:nvPr/>
        </p:nvSpPr>
        <p:spPr>
          <a:xfrm>
            <a:off x="4324145" y="6079783"/>
            <a:ext cx="2623971" cy="61180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350"/>
              </a:lnSpc>
              <a:buNone/>
            </a:pPr>
            <a:r>
              <a:rPr lang="en-US" sz="1050" dirty="0">
                <a:solidFill>
                  <a:srgbClr val="746558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Пиролиз — низкий вред</a:t>
            </a:r>
            <a:endParaRPr lang="en-US" sz="1050" dirty="0"/>
          </a:p>
        </p:txBody>
      </p:sp>
      <p:pic>
        <p:nvPicPr>
          <p:cNvPr id="10" name="Image 1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365916" y="5255969"/>
            <a:ext cx="380680" cy="380680"/>
          </a:xfrm>
          <a:prstGeom prst="rect">
            <a:avLst/>
          </a:prstGeom>
        </p:spPr>
      </p:pic>
      <p:sp>
        <p:nvSpPr>
          <p:cNvPr id="11" name="Text 7"/>
          <p:cNvSpPr/>
          <p:nvPr/>
        </p:nvSpPr>
        <p:spPr>
          <a:xfrm>
            <a:off x="7927006" y="6093379"/>
            <a:ext cx="2623971" cy="61180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350"/>
              </a:lnSpc>
              <a:buNone/>
            </a:pPr>
            <a:r>
              <a:rPr lang="en-US" sz="1050" dirty="0">
                <a:solidFill>
                  <a:srgbClr val="746558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Компостирование — минимальный вред</a:t>
            </a:r>
            <a:endParaRPr lang="en-US" sz="1050" dirty="0"/>
          </a:p>
        </p:txBody>
      </p:sp>
      <p:pic>
        <p:nvPicPr>
          <p:cNvPr id="12" name="Image 2" descr="preencoded.png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048652" y="5264041"/>
            <a:ext cx="380679" cy="380680"/>
          </a:xfrm>
          <a:prstGeom prst="rect">
            <a:avLst/>
          </a:prstGeom>
        </p:spPr>
      </p:pic>
      <p:sp>
        <p:nvSpPr>
          <p:cNvPr id="13" name="Text 8"/>
          <p:cNvSpPr/>
          <p:nvPr/>
        </p:nvSpPr>
        <p:spPr>
          <a:xfrm>
            <a:off x="7927006" y="3578174"/>
            <a:ext cx="2623971" cy="61180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350"/>
              </a:lnSpc>
              <a:buNone/>
            </a:pPr>
            <a:r>
              <a:rPr lang="en-US" sz="1050" dirty="0">
                <a:solidFill>
                  <a:srgbClr val="746558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Сжигание — средний вред</a:t>
            </a:r>
            <a:endParaRPr lang="en-US" sz="1050" dirty="0"/>
          </a:p>
        </p:txBody>
      </p:sp>
      <p:sp>
        <p:nvSpPr>
          <p:cNvPr id="14" name="Text 9"/>
          <p:cNvSpPr/>
          <p:nvPr/>
        </p:nvSpPr>
        <p:spPr>
          <a:xfrm>
            <a:off x="4242572" y="3578174"/>
            <a:ext cx="2623970" cy="61180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350"/>
              </a:lnSpc>
              <a:buNone/>
            </a:pPr>
            <a:r>
              <a:rPr lang="en-US" sz="1050" dirty="0">
                <a:solidFill>
                  <a:srgbClr val="746558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Захоронение — высокий вред</a:t>
            </a:r>
            <a:endParaRPr lang="en-US" sz="1050" dirty="0"/>
          </a:p>
        </p:txBody>
      </p:sp>
      <p:pic>
        <p:nvPicPr>
          <p:cNvPr id="15" name="Image 3" descr="preencoded.png"/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364217" y="2748837"/>
            <a:ext cx="380680" cy="380680"/>
          </a:xfrm>
          <a:prstGeom prst="rect">
            <a:avLst/>
          </a:prstGeom>
        </p:spPr>
      </p:pic>
      <p:sp>
        <p:nvSpPr>
          <p:cNvPr id="16" name="Text 10"/>
          <p:cNvSpPr/>
          <p:nvPr/>
        </p:nvSpPr>
        <p:spPr>
          <a:xfrm>
            <a:off x="510540" y="8337590"/>
            <a:ext cx="13609320" cy="2333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800"/>
              </a:lnSpc>
              <a:buSzPct val="100000"/>
              <a:buChar char="•"/>
            </a:pPr>
            <a:r>
              <a:rPr lang="en-US" sz="1100" b="1" dirty="0">
                <a:solidFill>
                  <a:srgbClr val="746558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Захоронение на полигонах</a:t>
            </a:r>
            <a:r>
              <a:rPr lang="en-US" sz="1100" dirty="0">
                <a:solidFill>
                  <a:srgbClr val="746558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 — самый распространенный, но вредный метод</a:t>
            </a:r>
            <a:endParaRPr lang="en-US" sz="1100" dirty="0"/>
          </a:p>
        </p:txBody>
      </p:sp>
      <p:sp>
        <p:nvSpPr>
          <p:cNvPr id="17" name="Text 11"/>
          <p:cNvSpPr/>
          <p:nvPr/>
        </p:nvSpPr>
        <p:spPr>
          <a:xfrm>
            <a:off x="510540" y="8621911"/>
            <a:ext cx="13609320" cy="2333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800"/>
              </a:lnSpc>
              <a:buSzPct val="100000"/>
              <a:buChar char="•"/>
            </a:pPr>
            <a:r>
              <a:rPr lang="en-US" sz="1100" b="1" dirty="0">
                <a:solidFill>
                  <a:srgbClr val="746558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Сжигание</a:t>
            </a:r>
            <a:r>
              <a:rPr lang="en-US" sz="1100" dirty="0">
                <a:solidFill>
                  <a:srgbClr val="746558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 — производит энергию, но загрязняет воздух</a:t>
            </a:r>
            <a:endParaRPr lang="en-US" sz="1100" dirty="0"/>
          </a:p>
        </p:txBody>
      </p:sp>
      <p:sp>
        <p:nvSpPr>
          <p:cNvPr id="18" name="Text 12"/>
          <p:cNvSpPr/>
          <p:nvPr/>
        </p:nvSpPr>
        <p:spPr>
          <a:xfrm>
            <a:off x="510540" y="8906232"/>
            <a:ext cx="13609320" cy="2333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800"/>
              </a:lnSpc>
              <a:buSzPct val="100000"/>
              <a:buChar char="•"/>
            </a:pPr>
            <a:r>
              <a:rPr lang="en-US" sz="1100" b="1" dirty="0">
                <a:solidFill>
                  <a:srgbClr val="746558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Компостирование</a:t>
            </a:r>
            <a:r>
              <a:rPr lang="en-US" sz="1100" dirty="0">
                <a:solidFill>
                  <a:srgbClr val="746558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 — для органических отходов</a:t>
            </a:r>
            <a:endParaRPr lang="en-US" sz="1100" dirty="0"/>
          </a:p>
        </p:txBody>
      </p:sp>
      <p:sp>
        <p:nvSpPr>
          <p:cNvPr id="19" name="Text 13"/>
          <p:cNvSpPr/>
          <p:nvPr/>
        </p:nvSpPr>
        <p:spPr>
          <a:xfrm>
            <a:off x="510540" y="9190553"/>
            <a:ext cx="13609320" cy="2333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800"/>
              </a:lnSpc>
              <a:buSzPct val="100000"/>
              <a:buChar char="•"/>
            </a:pPr>
            <a:r>
              <a:rPr lang="en-US" sz="1100" b="1" dirty="0">
                <a:solidFill>
                  <a:srgbClr val="746558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Пиролиз</a:t>
            </a:r>
            <a:r>
              <a:rPr lang="en-US" sz="1100" dirty="0">
                <a:solidFill>
                  <a:srgbClr val="746558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 — передовая технология переработки</a:t>
            </a:r>
            <a:endParaRPr lang="en-US" sz="1100" dirty="0"/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C3006A98-34B9-4AE2-B20B-A0A6DC6D0357}"/>
              </a:ext>
            </a:extLst>
          </p:cNvPr>
          <p:cNvSpPr/>
          <p:nvPr/>
        </p:nvSpPr>
        <p:spPr>
          <a:xfrm>
            <a:off x="12732026" y="7484165"/>
            <a:ext cx="1898374" cy="745435"/>
          </a:xfrm>
          <a:prstGeom prst="rect">
            <a:avLst/>
          </a:prstGeom>
          <a:solidFill>
            <a:srgbClr val="F9F6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64</TotalTime>
  <Words>476</Words>
  <Application>Microsoft Office PowerPoint</Application>
  <PresentationFormat>Произвольный</PresentationFormat>
  <Paragraphs>125</Paragraphs>
  <Slides>12</Slides>
  <Notes>11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6" baseType="lpstr">
      <vt:lpstr>Gelasio Semi Bold</vt:lpstr>
      <vt:lpstr>Gelasio</vt:lpstr>
      <vt:lpstr>Arial</vt:lpstr>
      <vt:lpstr>Office Theme</vt:lpstr>
      <vt:lpstr>Название проекта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subject/>
  <dc:creator>Глеб Карпухин</dc:creator>
  <cp:lastModifiedBy>Киварина М В</cp:lastModifiedBy>
  <cp:revision>8</cp:revision>
  <dcterms:created xsi:type="dcterms:W3CDTF">2025-10-20T23:31:30Z</dcterms:created>
  <dcterms:modified xsi:type="dcterms:W3CDTF">2025-11-22T07:32:22Z</dcterms:modified>
</cp:coreProperties>
</file>