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5" r:id="rId10"/>
    <p:sldId id="294" r:id="rId11"/>
    <p:sldId id="296" r:id="rId12"/>
    <p:sldId id="281" r:id="rId13"/>
    <p:sldId id="297" r:id="rId14"/>
    <p:sldId id="298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A360"/>
    <a:srgbClr val="FF6600"/>
    <a:srgbClr val="785222"/>
    <a:srgbClr val="605D5C"/>
    <a:srgbClr val="E63538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4492DC-E324-4788-8C09-C92238E92C21}" v="1627" dt="2023-11-08T07:47:57.014"/>
    <p1510:client id="{C39583FA-6C01-4C1A-84B3-A93C7A523F77}" v="420" dt="2023-11-06T15:58:21.9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120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7487846121327"/>
          <c:y val="0.1223876972417475"/>
          <c:w val="0.54532836582320876"/>
          <c:h val="0.8179925990607905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Возможности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1D-493D-8519-C605FD937A89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1D-493D-8519-C605FD937A89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41D-493D-8519-C605FD937A89}"/>
              </c:ext>
            </c:extLst>
          </c:dPt>
          <c:cat>
            <c:strRef>
              <c:f>Лист1!$A$2:$A$4</c:f>
              <c:strCache>
                <c:ptCount val="3"/>
                <c:pt idx="0">
                  <c:v>TAM</c:v>
                </c:pt>
                <c:pt idx="1">
                  <c:v>SAM</c:v>
                </c:pt>
                <c:pt idx="2">
                  <c:v>SOM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135000000</c:v>
                </c:pt>
                <c:pt idx="1">
                  <c:v>540000000</c:v>
                </c:pt>
                <c:pt idx="2">
                  <c:v>5000000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1D-493D-8519-C605FD937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99143944197844"/>
          <c:y val="7.6953272312947517E-3"/>
          <c:w val="0.30755249066441198"/>
          <c:h val="7.84765333636572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hyperlink" Target="https://vk.com/shpigel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Calibri"/>
                <a:cs typeface="Calibri"/>
              </a:rPr>
              <a:t>Теплоизоляционные краски для промышленного применения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0" dirty="0"/>
              <a:t>Снижаем энергозатраты на отопление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9619" y="983009"/>
            <a:ext cx="11351274" cy="5647311"/>
          </a:xfrm>
        </p:spPr>
        <p:txBody>
          <a:bodyPr vert="horz" lIns="117226" tIns="58613" rIns="117226" bIns="58613" rtlCol="0" anchor="t">
            <a:noAutofit/>
          </a:bodyPr>
          <a:lstStyle/>
          <a:p>
            <a:pPr marL="1905" indent="-1905" algn="just"/>
            <a:r>
              <a:rPr lang="ru-RU" sz="2100" b="1" dirty="0">
                <a:latin typeface="Times New Roman"/>
                <a:cs typeface="Arial"/>
              </a:rPr>
              <a:t>Проблема</a:t>
            </a:r>
            <a:r>
              <a:rPr lang="ru-RU" sz="2100" b="1" dirty="0" smtClean="0">
                <a:latin typeface="Times New Roman"/>
                <a:cs typeface="Arial"/>
              </a:rPr>
              <a:t>: </a:t>
            </a:r>
            <a:r>
              <a:rPr lang="ru-RU" sz="2100" dirty="0" err="1" smtClean="0">
                <a:latin typeface="Times New Roman"/>
                <a:cs typeface="Arial"/>
              </a:rPr>
              <a:t>теплопотери</a:t>
            </a:r>
            <a:r>
              <a:rPr lang="ru-RU" sz="2100" dirty="0" smtClean="0">
                <a:latin typeface="Times New Roman"/>
                <a:cs typeface="Arial"/>
              </a:rPr>
              <a:t> </a:t>
            </a:r>
            <a:r>
              <a:rPr lang="ru-RU" sz="2100" dirty="0">
                <a:latin typeface="Times New Roman"/>
                <a:cs typeface="Arial"/>
              </a:rPr>
              <a:t>при транспортировке компонентов, содержащих большое количество тепла, а также коррозии металлов без обработки специальными покрытиями</a:t>
            </a:r>
            <a:r>
              <a:rPr lang="ru-RU" sz="2100" dirty="0" smtClean="0">
                <a:latin typeface="Times New Roman"/>
                <a:cs typeface="Arial"/>
              </a:rPr>
              <a:t>.</a:t>
            </a:r>
          </a:p>
          <a:p>
            <a:pPr marL="1905" indent="-1905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решение проблемы на примере ЖКХ:</a:t>
            </a:r>
          </a:p>
          <a:p>
            <a:pPr marL="1905" indent="-1905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ЖКХ есть услуги по предоставлению горячей воды в дома горожан. Основным способом для подачи горячей воды служат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трубопроводы. 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обработке трубопроводов нашим продуктом можно существенно сократить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теплопотери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 новый продукт удешевит обработку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трубопроводов,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возможную коррозию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 же благоприятно скажется на благоустройстве и сократит траты на подачу горячей воды.</a:t>
            </a:r>
          </a:p>
          <a:p>
            <a:pPr marL="1905" indent="-1905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10" y="4328719"/>
            <a:ext cx="3661780" cy="24352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712" y="4328719"/>
            <a:ext cx="3097540" cy="23943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294" y="4328720"/>
            <a:ext cx="3606006" cy="239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3837" y="983009"/>
            <a:ext cx="11443350" cy="2733314"/>
          </a:xfrm>
        </p:spPr>
        <p:txBody>
          <a:bodyPr vert="horz" lIns="117226" tIns="58613" rIns="117226" bIns="58613" rtlCol="0" anchor="t">
            <a:noAutofit/>
          </a:bodyPr>
          <a:lstStyle/>
          <a:p>
            <a:pPr marL="0" indent="0"/>
            <a:r>
              <a:rPr lang="ru-RU" sz="2000" dirty="0" smtClean="0">
                <a:latin typeface="Times New Roman"/>
                <a:ea typeface="+mn-lt"/>
                <a:cs typeface="+mn-lt"/>
              </a:rPr>
              <a:t>Наш продукт – это улучшенная технология создания теплоизоляционных красок.</a:t>
            </a:r>
          </a:p>
          <a:p>
            <a:pPr marL="0" indent="0"/>
            <a:r>
              <a:rPr lang="ru-RU" sz="2000" dirty="0" smtClean="0">
                <a:latin typeface="Times New Roman"/>
                <a:ea typeface="+mn-lt"/>
                <a:cs typeface="+mn-lt"/>
              </a:rPr>
              <a:t>Характеристики продукта:</a:t>
            </a:r>
            <a:endParaRPr lang="ru-RU" sz="2000" dirty="0" smtClean="0"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+mn-lt"/>
                <a:cs typeface="+mn-lt"/>
              </a:rPr>
              <a:t>Температура от -50 до +200  градусов Цельсия. Теплопроводность 0,0010 Вт/</a:t>
            </a:r>
            <a:r>
              <a:rPr lang="ru-RU" sz="2000" dirty="0" err="1" smtClean="0">
                <a:latin typeface="Times New Roman"/>
                <a:ea typeface="+mn-lt"/>
                <a:cs typeface="+mn-lt"/>
              </a:rPr>
              <a:t>мК</a:t>
            </a:r>
            <a:r>
              <a:rPr lang="ru-RU" sz="2000" dirty="0" smtClean="0">
                <a:latin typeface="Times New Roman"/>
                <a:ea typeface="+mn-lt"/>
                <a:cs typeface="+mn-lt"/>
              </a:rPr>
              <a:t>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+mn-lt"/>
                <a:cs typeface="+mn-lt"/>
              </a:rPr>
              <a:t>Диаметр </a:t>
            </a:r>
            <a:r>
              <a:rPr lang="ru-RU" sz="2000" dirty="0">
                <a:latin typeface="Times New Roman"/>
                <a:ea typeface="+mn-lt"/>
                <a:cs typeface="+mn-lt"/>
              </a:rPr>
              <a:t>гранул внутри краски – 2 мм. </a:t>
            </a:r>
            <a:endParaRPr lang="ru-RU" sz="2000" dirty="0" smtClean="0"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+mn-lt"/>
                <a:cs typeface="+mn-lt"/>
              </a:rPr>
              <a:t>Класс </a:t>
            </a:r>
            <a:r>
              <a:rPr lang="ru-RU" sz="2000" dirty="0">
                <a:latin typeface="Times New Roman"/>
                <a:ea typeface="+mn-lt"/>
                <a:cs typeface="+mn-lt"/>
              </a:rPr>
              <a:t>токсичности Т1. </a:t>
            </a:r>
            <a:endParaRPr lang="ru-RU" sz="2000" dirty="0" smtClean="0"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+mn-lt"/>
                <a:cs typeface="+mn-lt"/>
              </a:rPr>
              <a:t>Класс </a:t>
            </a:r>
            <a:r>
              <a:rPr lang="ru-RU" sz="2000" dirty="0">
                <a:latin typeface="Times New Roman"/>
                <a:ea typeface="+mn-lt"/>
                <a:cs typeface="+mn-lt"/>
              </a:rPr>
              <a:t>огнестойкости </a:t>
            </a:r>
            <a:r>
              <a:rPr lang="ru-RU" sz="2000" dirty="0" smtClean="0">
                <a:latin typeface="Times New Roman"/>
                <a:ea typeface="+mn-lt"/>
                <a:cs typeface="+mn-lt"/>
              </a:rPr>
              <a:t>Г1.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+mn-lt"/>
                <a:cs typeface="+mn-lt"/>
              </a:rPr>
              <a:t>Класс </a:t>
            </a:r>
            <a:r>
              <a:rPr lang="ru-RU" sz="2000" dirty="0">
                <a:latin typeface="Times New Roman"/>
                <a:ea typeface="+mn-lt"/>
                <a:cs typeface="+mn-lt"/>
              </a:rPr>
              <a:t>воспламеняемости </a:t>
            </a:r>
            <a:r>
              <a:rPr lang="ru-RU" sz="2000" dirty="0" smtClean="0">
                <a:latin typeface="Times New Roman"/>
                <a:ea typeface="+mn-lt"/>
                <a:cs typeface="+mn-lt"/>
              </a:rPr>
              <a:t>В1.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+mn-lt"/>
                <a:cs typeface="+mn-lt"/>
              </a:rPr>
              <a:t>Класс </a:t>
            </a:r>
            <a:r>
              <a:rPr lang="ru-RU" sz="2000" dirty="0">
                <a:latin typeface="Times New Roman"/>
                <a:ea typeface="+mn-lt"/>
                <a:cs typeface="+mn-lt"/>
              </a:rPr>
              <a:t>дымообразующей способности Д1. </a:t>
            </a:r>
            <a:endParaRPr lang="ru-RU" dirty="0">
              <a:latin typeface="Arial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/>
                <a:ea typeface="+mn-lt"/>
                <a:cs typeface="+mn-lt"/>
              </a:rPr>
              <a:t>Класс распространения пламени РП1. </a:t>
            </a:r>
            <a:endParaRPr lang="ru-RU" sz="2000" dirty="0" smtClean="0"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+mn-lt"/>
                <a:cs typeface="+mn-lt"/>
              </a:rPr>
              <a:t>Плотность </a:t>
            </a:r>
            <a:r>
              <a:rPr lang="ru-RU" sz="2000" dirty="0">
                <a:latin typeface="Times New Roman"/>
                <a:ea typeface="+mn-lt"/>
                <a:cs typeface="+mn-lt"/>
              </a:rPr>
              <a:t>600 кг/м^3</a:t>
            </a:r>
            <a:r>
              <a:rPr lang="ru-RU" sz="2000" dirty="0" smtClean="0">
                <a:latin typeface="Times New Roman"/>
                <a:ea typeface="+mn-lt"/>
                <a:cs typeface="+mn-lt"/>
              </a:rPr>
              <a:t>.</a:t>
            </a:r>
            <a:endParaRPr lang="ru-RU" sz="2000" dirty="0">
              <a:latin typeface="Times New Roman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37" y="4929231"/>
            <a:ext cx="2242251" cy="17938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292" y="4790027"/>
            <a:ext cx="2536176" cy="19330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844" y="4183775"/>
            <a:ext cx="3972049" cy="253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10" y="3137484"/>
            <a:ext cx="5502461" cy="358555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dirty="0">
                <a:latin typeface="Times New Roman"/>
                <a:cs typeface="Times New Roman"/>
              </a:rPr>
              <a:t>Основные предприятия, чью проблему решает проект</a:t>
            </a:r>
            <a:r>
              <a:rPr lang="ru-RU" dirty="0" smtClean="0">
                <a:latin typeface="Times New Roman"/>
                <a:cs typeface="Times New Roman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cs typeface="Times New Roman"/>
              </a:rPr>
              <a:t>Предприятия по производству краски (</a:t>
            </a:r>
            <a:r>
              <a:rPr lang="ru-RU" dirty="0" err="1" smtClean="0">
                <a:latin typeface="Times New Roman"/>
                <a:cs typeface="Times New Roman"/>
              </a:rPr>
              <a:t>Акрем</a:t>
            </a:r>
            <a:r>
              <a:rPr lang="ru-RU" dirty="0" smtClean="0">
                <a:latin typeface="Times New Roman"/>
                <a:cs typeface="Times New Roman"/>
              </a:rPr>
              <a:t>, </a:t>
            </a:r>
            <a:r>
              <a:rPr lang="ru-RU" dirty="0" err="1" smtClean="0">
                <a:latin typeface="Times New Roman"/>
                <a:cs typeface="Times New Roman"/>
              </a:rPr>
              <a:t>Баутор</a:t>
            </a:r>
            <a:r>
              <a:rPr lang="ru-RU" dirty="0" smtClean="0">
                <a:latin typeface="Times New Roman"/>
                <a:cs typeface="Times New Roman"/>
              </a:rPr>
              <a:t>, Тор-</a:t>
            </a:r>
            <a:r>
              <a:rPr lang="ru-RU" dirty="0" err="1" smtClean="0">
                <a:latin typeface="Times New Roman"/>
                <a:cs typeface="Times New Roman"/>
              </a:rPr>
              <a:t>импекс</a:t>
            </a:r>
            <a:r>
              <a:rPr lang="ru-RU" dirty="0" smtClean="0">
                <a:latin typeface="Times New Roman"/>
                <a:cs typeface="Times New Roman"/>
              </a:rPr>
              <a:t>)</a:t>
            </a:r>
            <a:endParaRPr lang="en-US" dirty="0">
              <a:latin typeface="Times New Roman"/>
              <a:cs typeface="Times New Roman"/>
            </a:endParaRPr>
          </a:p>
          <a:p>
            <a:pPr marL="342900" indent="-342900">
              <a:buFont typeface="Arial,Sans-Serif"/>
              <a:buChar char="•"/>
            </a:pPr>
            <a:r>
              <a:rPr lang="ru-RU" dirty="0">
                <a:latin typeface="Times New Roman"/>
                <a:cs typeface="Times New Roman"/>
              </a:rPr>
              <a:t>Организации, в сфере производства которых происходит большое</a:t>
            </a:r>
            <a:endParaRPr lang="en-US" dirty="0">
              <a:latin typeface="Times New Roman"/>
              <a:cs typeface="Times New Roman"/>
            </a:endParaRPr>
          </a:p>
          <a:p>
            <a:pPr marL="0" indent="0"/>
            <a:r>
              <a:rPr lang="ru-RU" dirty="0">
                <a:latin typeface="Times New Roman"/>
                <a:cs typeface="Times New Roman"/>
              </a:rPr>
              <a:t> количество теплообменных </a:t>
            </a:r>
            <a:r>
              <a:rPr lang="ru-RU" dirty="0" smtClean="0">
                <a:latin typeface="Times New Roman"/>
                <a:cs typeface="Times New Roman"/>
              </a:rPr>
              <a:t>процессов(Северсталь</a:t>
            </a:r>
            <a:r>
              <a:rPr lang="ru-RU" dirty="0">
                <a:latin typeface="Times New Roman"/>
                <a:cs typeface="Times New Roman"/>
              </a:rPr>
              <a:t>, ФосАгро, ФЭСКО, ЖКХ</a:t>
            </a:r>
            <a:r>
              <a:rPr lang="ru-RU" dirty="0" smtClean="0">
                <a:latin typeface="Times New Roman"/>
                <a:cs typeface="Times New Roman"/>
              </a:rPr>
              <a:t>)</a:t>
            </a:r>
            <a:endParaRPr lang="ru-RU" dirty="0">
              <a:latin typeface="Times New Roman"/>
              <a:cs typeface="Arial"/>
            </a:endParaRPr>
          </a:p>
        </p:txBody>
      </p:sp>
      <p:pic>
        <p:nvPicPr>
          <p:cNvPr id="3" name="Рисунок 2" descr="Изображение выглядит как Графика, графический дизайн, текст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1C04022-F194-F061-1A32-851576AD8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5786" y="3349155"/>
            <a:ext cx="1525277" cy="1107842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текс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00CD6AD7-2C60-27CF-C430-B0DEA2D55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588" y="4769853"/>
            <a:ext cx="1860484" cy="1770575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8D9C06C-EA02-3277-3740-D7D2F6245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07" y="3555295"/>
            <a:ext cx="2743198" cy="76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998" y="2541863"/>
            <a:ext cx="5205895" cy="40673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0" y="2541863"/>
            <a:ext cx="5656421" cy="4051883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dirty="0">
                <a:latin typeface="Times New Roman"/>
                <a:cs typeface="Arial"/>
              </a:rPr>
              <a:t>Продукт </a:t>
            </a:r>
            <a:r>
              <a:rPr lang="ru-RU" dirty="0" smtClean="0">
                <a:latin typeface="Times New Roman"/>
                <a:cs typeface="Arial"/>
              </a:rPr>
              <a:t>будет</a:t>
            </a:r>
            <a:r>
              <a:rPr lang="en-US" dirty="0">
                <a:latin typeface="Times New Roman"/>
                <a:cs typeface="Arial"/>
              </a:rPr>
              <a:t> </a:t>
            </a:r>
            <a:r>
              <a:rPr lang="ru-RU" dirty="0" smtClean="0">
                <a:latin typeface="Times New Roman"/>
                <a:cs typeface="Arial"/>
              </a:rPr>
              <a:t>продан в виде технологии создания теплоизоляционных красок одной из компаний партнёров по схеме В2В. </a:t>
            </a:r>
            <a:r>
              <a:rPr lang="ru-RU" dirty="0">
                <a:latin typeface="Times New Roman"/>
                <a:cs typeface="Arial"/>
              </a:rPr>
              <a:t>Основными  производителями красок станут предприятия в </a:t>
            </a:r>
            <a:r>
              <a:rPr lang="ru-RU" dirty="0" smtClean="0">
                <a:latin typeface="Times New Roman"/>
                <a:cs typeface="Arial"/>
              </a:rPr>
              <a:t>Московской и Ярославской областях, </a:t>
            </a:r>
            <a:r>
              <a:rPr lang="ru-RU" dirty="0">
                <a:latin typeface="Times New Roman"/>
                <a:cs typeface="Arial"/>
              </a:rPr>
              <a:t>т.к. они наиболее приближены к Череповцу. 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4337" y="1217502"/>
            <a:ext cx="10971372" cy="5144573"/>
          </a:xfrm>
        </p:spPr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dirty="0">
                <a:latin typeface="Times New Roman"/>
                <a:cs typeface="Arial"/>
              </a:rPr>
              <a:t>Основные конкуренты:</a:t>
            </a:r>
          </a:p>
          <a:p>
            <a:pPr marL="342900" indent="-342900">
              <a:buChar char="•"/>
            </a:pPr>
            <a:r>
              <a:rPr lang="ru-RU" dirty="0">
                <a:latin typeface="Times New Roman"/>
                <a:ea typeface="+mn-lt"/>
                <a:cs typeface="+mn-lt"/>
              </a:rPr>
              <a:t>жидкая теплоизоляция </a:t>
            </a:r>
            <a:r>
              <a:rPr lang="ru-RU" dirty="0" err="1">
                <a:latin typeface="Times New Roman"/>
                <a:ea typeface="+mn-lt"/>
                <a:cs typeface="+mn-lt"/>
              </a:rPr>
              <a:t>akterm</a:t>
            </a:r>
            <a:endParaRPr lang="ru-RU" dirty="0">
              <a:latin typeface="Times New Roman"/>
              <a:cs typeface="Arial"/>
            </a:endParaRPr>
          </a:p>
          <a:p>
            <a:pPr marL="342900" indent="-342900">
              <a:buChar char="•"/>
            </a:pPr>
            <a:r>
              <a:rPr lang="ru-RU" dirty="0">
                <a:latin typeface="Times New Roman"/>
                <a:cs typeface="Arial"/>
              </a:rPr>
              <a:t>Белая утепляющая краска от </a:t>
            </a:r>
            <a:r>
              <a:rPr lang="ru-RU" dirty="0" err="1">
                <a:latin typeface="Times New Roman"/>
                <a:cs typeface="Arial"/>
              </a:rPr>
              <a:t>Теплос</a:t>
            </a:r>
            <a:r>
              <a:rPr lang="ru-RU" dirty="0">
                <a:latin typeface="Times New Roman"/>
                <a:cs typeface="Arial"/>
              </a:rPr>
              <a:t>-Топ</a:t>
            </a:r>
            <a:endParaRPr lang="ru-RU" dirty="0">
              <a:latin typeface="Times New Roman"/>
              <a:cs typeface="Times New Roman"/>
            </a:endParaRPr>
          </a:p>
          <a:p>
            <a:pPr marL="342900" indent="-342900">
              <a:buChar char="•"/>
            </a:pPr>
            <a:r>
              <a:rPr lang="ru-RU" dirty="0">
                <a:latin typeface="Times New Roman"/>
                <a:cs typeface="Arial"/>
              </a:rPr>
              <a:t>Жидкая теплоизоляционная Броня </a:t>
            </a:r>
            <a:endParaRPr lang="ru-RU" dirty="0">
              <a:latin typeface="Times New Roman"/>
              <a:cs typeface="Times New Roman"/>
            </a:endParaRPr>
          </a:p>
          <a:p>
            <a:pPr marL="342900" indent="-342900">
              <a:buChar char="•"/>
            </a:pPr>
            <a:r>
              <a:rPr lang="ru-RU" dirty="0">
                <a:latin typeface="Times New Roman"/>
                <a:cs typeface="Arial"/>
              </a:rPr>
              <a:t>Краска акриловая </a:t>
            </a:r>
            <a:r>
              <a:rPr lang="ru-RU" dirty="0" err="1">
                <a:latin typeface="Times New Roman"/>
                <a:cs typeface="Arial"/>
              </a:rPr>
              <a:t>Palizh</a:t>
            </a:r>
            <a:r>
              <a:rPr lang="ru-RU" dirty="0">
                <a:latin typeface="Times New Roman"/>
                <a:cs typeface="Arial"/>
              </a:rPr>
              <a:t> </a:t>
            </a:r>
            <a:r>
              <a:rPr lang="ru-RU" dirty="0" err="1">
                <a:latin typeface="Times New Roman"/>
                <a:cs typeface="Arial"/>
              </a:rPr>
              <a:t>GOLexper</a:t>
            </a:r>
            <a:endParaRPr lang="ru-RU" dirty="0">
              <a:latin typeface="Times New Roman"/>
              <a:cs typeface="Times New Roman"/>
            </a:endParaRPr>
          </a:p>
          <a:p>
            <a:pPr marL="342900" indent="-342900">
              <a:buChar char="•"/>
            </a:pPr>
            <a:r>
              <a:rPr lang="ru-RU" dirty="0">
                <a:latin typeface="Times New Roman"/>
                <a:cs typeface="Arial"/>
              </a:rPr>
              <a:t>КОРУНД </a:t>
            </a:r>
            <a:r>
              <a:rPr lang="ru-RU" dirty="0" smtClean="0">
                <a:latin typeface="Times New Roman"/>
                <a:cs typeface="Arial"/>
              </a:rPr>
              <a:t>АНТИКОНДЕНСАТ</a:t>
            </a:r>
          </a:p>
          <a:p>
            <a:pPr marL="0" indent="0"/>
            <a:endParaRPr lang="ru-RU" dirty="0">
              <a:latin typeface="Times New Roman"/>
              <a:cs typeface="Times New Roman"/>
            </a:endParaRPr>
          </a:p>
          <a:p>
            <a:pPr marL="1905" indent="-1905"/>
            <a:r>
              <a:rPr lang="ru-RU" dirty="0">
                <a:latin typeface="Times New Roman"/>
                <a:cs typeface="Arial"/>
              </a:rPr>
              <a:t>Отличие от конкурентов</a:t>
            </a:r>
            <a:r>
              <a:rPr lang="ru-RU" dirty="0" smtClean="0">
                <a:latin typeface="Times New Roman"/>
                <a:cs typeface="Arial"/>
              </a:rPr>
              <a:t>: краска обладает лучшими </a:t>
            </a:r>
            <a:r>
              <a:rPr lang="ru-RU" dirty="0" smtClean="0">
                <a:latin typeface="Times New Roman"/>
                <a:cs typeface="Arial"/>
              </a:rPr>
              <a:t>характеристиками в области температурного режима и </a:t>
            </a:r>
            <a:r>
              <a:rPr lang="ru-RU" dirty="0" smtClean="0">
                <a:latin typeface="Times New Roman"/>
                <a:cs typeface="Arial"/>
              </a:rPr>
              <a:t>имеет удешевлённые компоненты для её производства.</a:t>
            </a:r>
            <a:endParaRPr lang="ru-RU" dirty="0">
              <a:cs typeface="Arial"/>
            </a:endParaRPr>
          </a:p>
        </p:txBody>
      </p:sp>
      <p:pic>
        <p:nvPicPr>
          <p:cNvPr id="4" name="Рисунок 3" descr="Изображение выглядит как текст, ведро&#10;&#10;Автоматически созданное описание">
            <a:extLst>
              <a:ext uri="{FF2B5EF4-FFF2-40B4-BE49-F238E27FC236}">
                <a16:creationId xmlns:a16="http://schemas.microsoft.com/office/drawing/2014/main" id="{DA9D572B-7DCA-A2E0-0E4C-E30D615E9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016" y="983180"/>
            <a:ext cx="2218040" cy="218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0" y="3609976"/>
            <a:ext cx="4677435" cy="296794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cs typeface="Arial"/>
              </a:rPr>
              <a:t>Технология создания красок будет продана одному из </a:t>
            </a:r>
            <a:r>
              <a:rPr lang="ru-RU" dirty="0" smtClean="0">
                <a:latin typeface="Times New Roman"/>
                <a:cs typeface="Arial"/>
              </a:rPr>
              <a:t>партнёров, </a:t>
            </a:r>
            <a:r>
              <a:rPr lang="ru-RU" dirty="0" smtClean="0">
                <a:latin typeface="Times New Roman"/>
                <a:cs typeface="Arial"/>
              </a:rPr>
              <a:t>предварительная сумма продажи будет достигать 5 млн. рублей. </a:t>
            </a:r>
            <a:endParaRPr lang="ru-RU" dirty="0">
              <a:latin typeface="Times New Roman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cs typeface="Arial"/>
              </a:rPr>
              <a:t>Продажами готового продукта будет заниматься компания, купившая патент на создание теплоизоляционных красок.</a:t>
            </a:r>
            <a:endParaRPr lang="ru-RU" dirty="0">
              <a:latin typeface="Times New Roman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/>
                <a:cs typeface="Arial"/>
              </a:rPr>
              <a:t>По подсчётам рынка сектор </a:t>
            </a:r>
            <a:r>
              <a:rPr lang="en-US" dirty="0">
                <a:latin typeface="Times New Roman"/>
                <a:cs typeface="Arial"/>
              </a:rPr>
              <a:t>TAM </a:t>
            </a:r>
            <a:r>
              <a:rPr lang="ru-RU" dirty="0">
                <a:latin typeface="Times New Roman"/>
                <a:cs typeface="Arial"/>
              </a:rPr>
              <a:t>составляет 135 триллионов рублей, сектор </a:t>
            </a:r>
            <a:r>
              <a:rPr lang="en-US" dirty="0">
                <a:latin typeface="Times New Roman"/>
                <a:cs typeface="Arial"/>
              </a:rPr>
              <a:t>SAM</a:t>
            </a:r>
            <a:r>
              <a:rPr lang="ru-RU" dirty="0">
                <a:latin typeface="Times New Roman"/>
                <a:cs typeface="Arial"/>
              </a:rPr>
              <a:t> составляет 54 миллиарда рублей и сектор  </a:t>
            </a:r>
            <a:r>
              <a:rPr lang="en-US" dirty="0">
                <a:latin typeface="Times New Roman"/>
                <a:cs typeface="Arial"/>
              </a:rPr>
              <a:t>SOM </a:t>
            </a:r>
            <a:r>
              <a:rPr lang="ru-RU" dirty="0">
                <a:latin typeface="Times New Roman"/>
                <a:cs typeface="Arial"/>
              </a:rPr>
              <a:t>составляет 5 миллиарда рублей. 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580651593"/>
              </p:ext>
            </p:extLst>
          </p:nvPr>
        </p:nvGraphicFramePr>
        <p:xfrm>
          <a:off x="5442576" y="3464862"/>
          <a:ext cx="5677200" cy="3113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034" y="4035106"/>
            <a:ext cx="4135882" cy="26879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034" y="1033174"/>
            <a:ext cx="4135882" cy="2523758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957091"/>
            <a:ext cx="10971372" cy="5144573"/>
          </a:xfrm>
        </p:spPr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dirty="0">
                <a:latin typeface="Times New Roman"/>
                <a:ea typeface="+mn-lt"/>
                <a:cs typeface="+mn-lt"/>
              </a:rPr>
              <a:t>Уровень готовности продукта TRL</a:t>
            </a:r>
            <a:r>
              <a:rPr lang="ru-RU" dirty="0" smtClean="0">
                <a:latin typeface="Times New Roman"/>
                <a:ea typeface="+mn-lt"/>
                <a:cs typeface="+mn-lt"/>
              </a:rPr>
              <a:t>: уровень 4. </a:t>
            </a:r>
            <a:endParaRPr lang="ru-RU" dirty="0" smtClean="0"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+mn-lt"/>
                <a:cs typeface="+mn-lt"/>
              </a:rPr>
              <a:t>Создана идея.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/>
                <a:ea typeface="+mn-lt"/>
                <a:cs typeface="+mn-lt"/>
              </a:rPr>
              <a:t>П</a:t>
            </a:r>
            <a:r>
              <a:rPr lang="ru-RU" dirty="0" smtClean="0">
                <a:latin typeface="Times New Roman"/>
                <a:ea typeface="+mn-lt"/>
                <a:cs typeface="+mn-lt"/>
              </a:rPr>
              <a:t>росчитаны </a:t>
            </a:r>
            <a:r>
              <a:rPr lang="ru-RU" dirty="0">
                <a:latin typeface="Times New Roman"/>
                <a:ea typeface="+mn-lt"/>
                <a:cs typeface="+mn-lt"/>
              </a:rPr>
              <a:t>возможные пути продажи </a:t>
            </a:r>
            <a:endParaRPr lang="ru-RU" dirty="0">
              <a:latin typeface="Times New Roman"/>
              <a:cs typeface="Times New Roman"/>
            </a:endParaRPr>
          </a:p>
          <a:p>
            <a:pPr marL="0" indent="0"/>
            <a:r>
              <a:rPr lang="ru-RU" dirty="0">
                <a:latin typeface="Times New Roman"/>
                <a:ea typeface="+mn-lt"/>
                <a:cs typeface="+mn-lt"/>
              </a:rPr>
              <a:t>реализации готового продукта. </a:t>
            </a:r>
            <a:endParaRPr lang="ru-RU" dirty="0" smtClean="0"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+mn-lt"/>
                <a:cs typeface="+mn-lt"/>
              </a:rPr>
              <a:t>Разработаны </a:t>
            </a:r>
            <a:r>
              <a:rPr lang="ru-RU" dirty="0">
                <a:latin typeface="Times New Roman"/>
                <a:ea typeface="+mn-lt"/>
                <a:cs typeface="+mn-lt"/>
              </a:rPr>
              <a:t>новые технические </a:t>
            </a:r>
            <a:endParaRPr lang="ru-RU" dirty="0">
              <a:latin typeface="Times New Roman"/>
              <a:cs typeface="Times New Roman"/>
            </a:endParaRPr>
          </a:p>
          <a:p>
            <a:pPr marL="0" indent="0"/>
            <a:r>
              <a:rPr lang="ru-RU" dirty="0">
                <a:latin typeface="Times New Roman"/>
                <a:ea typeface="+mn-lt"/>
                <a:cs typeface="+mn-lt"/>
              </a:rPr>
              <a:t>характеристики для товара</a:t>
            </a:r>
            <a:r>
              <a:rPr lang="ru-RU" dirty="0" smtClean="0">
                <a:latin typeface="Times New Roman"/>
                <a:ea typeface="+mn-lt"/>
                <a:cs typeface="+mn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+mn-lt"/>
                <a:cs typeface="+mn-lt"/>
              </a:rPr>
              <a:t>Разработана </a:t>
            </a:r>
            <a:r>
              <a:rPr lang="ru-RU" dirty="0" smtClean="0">
                <a:latin typeface="Times New Roman"/>
                <a:ea typeface="+mn-lt"/>
                <a:cs typeface="+mn-lt"/>
              </a:rPr>
              <a:t>техника проверки </a:t>
            </a:r>
            <a:r>
              <a:rPr lang="ru-RU" dirty="0" smtClean="0">
                <a:latin typeface="Times New Roman"/>
                <a:ea typeface="+mn-lt"/>
                <a:cs typeface="+mn-lt"/>
              </a:rPr>
              <a:t>характеристик</a:t>
            </a:r>
          </a:p>
          <a:p>
            <a:pPr marL="0" indent="0"/>
            <a:r>
              <a:rPr lang="ru-RU" dirty="0" smtClean="0">
                <a:latin typeface="Times New Roman"/>
                <a:ea typeface="+mn-lt"/>
                <a:cs typeface="+mn-lt"/>
              </a:rPr>
              <a:t>продукта </a:t>
            </a:r>
            <a:r>
              <a:rPr lang="ru-RU" dirty="0" smtClean="0">
                <a:latin typeface="Times New Roman"/>
                <a:ea typeface="+mn-lt"/>
                <a:cs typeface="+mn-lt"/>
              </a:rPr>
              <a:t>в лабораторных условиях. </a:t>
            </a:r>
            <a:endParaRPr lang="ru-RU" dirty="0" smtClean="0"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+mn-lt"/>
                <a:cs typeface="+mn-lt"/>
              </a:rPr>
              <a:t>Установлены </a:t>
            </a:r>
            <a:r>
              <a:rPr lang="ru-RU" dirty="0" smtClean="0">
                <a:latin typeface="Times New Roman"/>
                <a:ea typeface="+mn-lt"/>
                <a:cs typeface="+mn-lt"/>
              </a:rPr>
              <a:t>связи с бизнес партнёрами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1" y="3853021"/>
            <a:ext cx="2870012" cy="28700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865" y="3989576"/>
            <a:ext cx="3826684" cy="28700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0476" y="3880602"/>
            <a:ext cx="3356711" cy="2842431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489250" y="860830"/>
            <a:ext cx="11009231" cy="1912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296873" y="1219308"/>
            <a:ext cx="0" cy="121037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02673" y="2581443"/>
            <a:ext cx="31180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идеи и бизнес модели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6220" y="791712"/>
            <a:ext cx="232662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Декабрь 2023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479533" y="2581443"/>
            <a:ext cx="312909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Доработка и тестирование технологии</a:t>
            </a:r>
            <a:endParaRPr lang="ru-RU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623499" y="1219308"/>
            <a:ext cx="1" cy="1273412"/>
          </a:xfrm>
          <a:prstGeom prst="line">
            <a:avLst/>
          </a:prstGeom>
          <a:ln w="762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16449" y="816931"/>
            <a:ext cx="210851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Март 2024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510974" y="2593985"/>
            <a:ext cx="335994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Получение патента и продажа технологии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8520476" y="811666"/>
            <a:ext cx="291361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Декабрь 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1" y="2368622"/>
            <a:ext cx="4647502" cy="33112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инвестирование необходимо: после завершения акселерационной программы проект нуждается в 500 тыс. рублей.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средства пойдут на улучшении технологии.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322062"/>
              </p:ext>
            </p:extLst>
          </p:nvPr>
        </p:nvGraphicFramePr>
        <p:xfrm>
          <a:off x="5489311" y="2368622"/>
          <a:ext cx="6235964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982">
                  <a:extLst>
                    <a:ext uri="{9D8B030D-6E8A-4147-A177-3AD203B41FA5}">
                      <a16:colId xmlns:a16="http://schemas.microsoft.com/office/drawing/2014/main" val="1978807761"/>
                    </a:ext>
                  </a:extLst>
                </a:gridCol>
                <a:gridCol w="3117982">
                  <a:extLst>
                    <a:ext uri="{9D8B030D-6E8A-4147-A177-3AD203B41FA5}">
                      <a16:colId xmlns:a16="http://schemas.microsoft.com/office/drawing/2014/main" val="1783888193"/>
                    </a:ext>
                  </a:extLst>
                </a:gridCol>
              </a:tblGrid>
              <a:tr h="355718">
                <a:tc>
                  <a:txBody>
                    <a:bodyPr/>
                    <a:lstStyle/>
                    <a:p>
                      <a:r>
                        <a:rPr lang="ru-RU" dirty="0" smtClean="0"/>
                        <a:t>На что тратим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(тыс. руб.)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768993"/>
                  </a:ext>
                </a:extLst>
              </a:tr>
              <a:tr h="355718">
                <a:tc>
                  <a:txBody>
                    <a:bodyPr/>
                    <a:lstStyle/>
                    <a:p>
                      <a:r>
                        <a:rPr lang="ru-RU" dirty="0" smtClean="0"/>
                        <a:t>Оборудование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263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363062"/>
                  </a:ext>
                </a:extLst>
              </a:tr>
              <a:tr h="355718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Материалы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981441"/>
                  </a:ext>
                </a:extLst>
              </a:tr>
              <a:tr h="355718">
                <a:tc>
                  <a:txBody>
                    <a:bodyPr/>
                    <a:lstStyle/>
                    <a:p>
                      <a:r>
                        <a:rPr lang="ru-RU" dirty="0" smtClean="0"/>
                        <a:t>ЖКХ</a:t>
                      </a:r>
                      <a:r>
                        <a:rPr lang="ru-RU" baseline="0" dirty="0" smtClean="0"/>
                        <a:t> + связь</a:t>
                      </a:r>
                      <a:r>
                        <a:rPr lang="en-US" baseline="0" dirty="0" smtClean="0"/>
                        <a:t>/</a:t>
                      </a:r>
                      <a:r>
                        <a:rPr lang="ru-RU" baseline="0" dirty="0" smtClean="0"/>
                        <a:t>интернет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600276"/>
                  </a:ext>
                </a:extLst>
              </a:tr>
              <a:tr h="355718">
                <a:tc>
                  <a:txBody>
                    <a:bodyPr/>
                    <a:lstStyle/>
                    <a:p>
                      <a:r>
                        <a:rPr lang="ru-RU" dirty="0" smtClean="0"/>
                        <a:t>Зарплаты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584513"/>
                  </a:ext>
                </a:extLst>
              </a:tr>
              <a:tr h="355718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Итог,</a:t>
                      </a:r>
                      <a:r>
                        <a:rPr lang="ru-RU" baseline="0" dirty="0" smtClean="0"/>
                        <a:t> 500 тыс. рублей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02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" indent="-1905"/>
            <a:endParaRPr lang="ru-RU">
              <a:cs typeface="Arial"/>
            </a:endParaRPr>
          </a:p>
          <a:p>
            <a:pPr marL="1905" indent="-1905"/>
            <a:endParaRPr lang="ru-RU">
              <a:cs typeface="Arial"/>
            </a:endParaRPr>
          </a:p>
        </p:txBody>
      </p:sp>
      <p:pic>
        <p:nvPicPr>
          <p:cNvPr id="2" name="Рисунок 1" descr="Изображение выглядит как одежда, человек, Человеческое лицо, черно-белый&#10;&#10;Автоматически созданное описание">
            <a:extLst>
              <a:ext uri="{FF2B5EF4-FFF2-40B4-BE49-F238E27FC236}">
                <a16:creationId xmlns:a16="http://schemas.microsoft.com/office/drawing/2014/main" id="{410AA02A-6759-7309-5D4E-F72E7C2628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63" b="9966"/>
          <a:stretch/>
        </p:blipFill>
        <p:spPr>
          <a:xfrm rot="300000">
            <a:off x="9887207" y="1498802"/>
            <a:ext cx="1791735" cy="21041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Изображение выглядит как одежда, человек, Человеческое лицо, верхняя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BB673F3C-D140-DD41-AB32-5C2454CA4A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6" t="379" r="-2638" b="6893"/>
          <a:stretch/>
        </p:blipFill>
        <p:spPr>
          <a:xfrm rot="360000">
            <a:off x="7199048" y="1447362"/>
            <a:ext cx="1501835" cy="2085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Изображение выглядит как Человеческое лицо, человек, одежда, ошейник&#10;&#10;Автоматически созданное описание">
            <a:extLst>
              <a:ext uri="{FF2B5EF4-FFF2-40B4-BE49-F238E27FC236}">
                <a16:creationId xmlns:a16="http://schemas.microsoft.com/office/drawing/2014/main" id="{8902107D-F6FA-597E-07BE-E71D78838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" t="100" r="378" b="14969"/>
          <a:stretch/>
        </p:blipFill>
        <p:spPr>
          <a:xfrm rot="360000">
            <a:off x="654361" y="1349605"/>
            <a:ext cx="1874566" cy="2365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Изображение выглядит как человек, Человеческое лицо, неб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D0383602-D281-2376-A52D-A7793ECD12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" r="7432" b="22646"/>
          <a:stretch/>
        </p:blipFill>
        <p:spPr>
          <a:xfrm rot="360000">
            <a:off x="4152418" y="1422600"/>
            <a:ext cx="1798487" cy="20118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Изображение выглядит как Человеческое лицо, улыбка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0E1B516F-B8C3-BA19-8D86-2E315F39C4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18" t="608" r="5877" b="257"/>
          <a:stretch/>
        </p:blipFill>
        <p:spPr>
          <a:xfrm rot="300000">
            <a:off x="2167885" y="4314493"/>
            <a:ext cx="1953956" cy="2302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 descr="Изображение выглядит как Человеческое лицо, человек, бровь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D9043AA3-6DDF-5C44-B7FD-76239FE3B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00000">
            <a:off x="8302629" y="4326230"/>
            <a:ext cx="1919500" cy="19117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 descr="Изображение выглядит как Человеческое лицо, снимок экрана, человек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2D036F2F-116D-AD60-EAA4-638FDFA3502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51" t="25907" r="549" b="27735"/>
          <a:stretch/>
        </p:blipFill>
        <p:spPr>
          <a:xfrm rot="360000">
            <a:off x="5510343" y="4289723"/>
            <a:ext cx="1785130" cy="18380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5FAAFB-AC0D-DC8F-9A3E-D9118E0B9090}"/>
              </a:ext>
            </a:extLst>
          </p:cNvPr>
          <p:cNvSpPr txBox="1"/>
          <p:nvPr/>
        </p:nvSpPr>
        <p:spPr>
          <a:xfrm>
            <a:off x="493127" y="3460620"/>
            <a:ext cx="2146348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err="1">
                <a:latin typeface="Times New Roman"/>
                <a:cs typeface="Arial"/>
              </a:rPr>
              <a:t>Зюхин</a:t>
            </a:r>
            <a:r>
              <a:rPr lang="ru-RU" sz="1400" dirty="0">
                <a:latin typeface="Times New Roman"/>
                <a:cs typeface="Arial"/>
              </a:rPr>
              <a:t> А.А.</a:t>
            </a:r>
            <a:endParaRPr lang="ru-RU" dirty="0"/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+mn-lt"/>
                <a:cs typeface="+mn-lt"/>
                <a:hlinkClick r:id="rId9"/>
              </a:rPr>
              <a:t>https://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+mn-lt"/>
                <a:cs typeface="+mn-lt"/>
                <a:hlinkClick r:id="rId9"/>
              </a:rPr>
              <a:t>vk.com/shpigel1</a:t>
            </a:r>
            <a:endParaRPr lang="ru-RU" sz="1400" dirty="0" smtClean="0">
              <a:solidFill>
                <a:schemeClr val="bg2">
                  <a:lumMod val="25000"/>
                </a:schemeClr>
              </a:solidFill>
              <a:latin typeface="Times New Roman"/>
              <a:ea typeface="+mn-lt"/>
              <a:cs typeface="+mn-lt"/>
            </a:endParaRPr>
          </a:p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+mn-lt"/>
                <a:cs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+79114406383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Times New Roman"/>
              <a:cs typeface="Arial"/>
              <a:hlinkClick r:id="rId9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186715-B3B6-B4F9-63E7-8648B46CFACC}"/>
              </a:ext>
            </a:extLst>
          </p:cNvPr>
          <p:cNvSpPr txBox="1"/>
          <p:nvPr/>
        </p:nvSpPr>
        <p:spPr>
          <a:xfrm>
            <a:off x="2079760" y="6469199"/>
            <a:ext cx="2173543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err="1">
                <a:latin typeface="Times New Roman"/>
                <a:cs typeface="Arial"/>
              </a:rPr>
              <a:t>Табунова</a:t>
            </a:r>
            <a:r>
              <a:rPr lang="ru-RU" sz="1400" dirty="0">
                <a:latin typeface="Times New Roman"/>
                <a:cs typeface="Arial"/>
              </a:rPr>
              <a:t> </a:t>
            </a:r>
            <a:r>
              <a:rPr lang="ru-RU" sz="1400" dirty="0" smtClean="0">
                <a:latin typeface="Times New Roman"/>
                <a:cs typeface="Arial"/>
              </a:rPr>
              <a:t>Ю.В</a:t>
            </a:r>
            <a:r>
              <a:rPr lang="ru-RU" sz="1400" dirty="0">
                <a:latin typeface="Times New Roman"/>
                <a:cs typeface="Arial"/>
              </a:rPr>
              <a:t>.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7E13E6-9024-2D88-2AAA-CAFAB3E558D2}"/>
              </a:ext>
            </a:extLst>
          </p:cNvPr>
          <p:cNvSpPr txBox="1"/>
          <p:nvPr/>
        </p:nvSpPr>
        <p:spPr>
          <a:xfrm>
            <a:off x="9847335" y="3646842"/>
            <a:ext cx="2101654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err="1">
                <a:latin typeface="Times New Roman"/>
                <a:cs typeface="Arial"/>
              </a:rPr>
              <a:t>Маширов</a:t>
            </a:r>
            <a:r>
              <a:rPr lang="ru-RU" sz="1400" dirty="0">
                <a:latin typeface="Times New Roman"/>
                <a:cs typeface="Arial"/>
              </a:rPr>
              <a:t> </a:t>
            </a:r>
            <a:r>
              <a:rPr lang="ru-RU" sz="1400" dirty="0" smtClean="0">
                <a:latin typeface="Times New Roman"/>
                <a:cs typeface="Arial"/>
              </a:rPr>
              <a:t>Е.А.</a:t>
            </a:r>
            <a:endParaRPr lang="ru-RU" sz="1400" dirty="0">
              <a:latin typeface="Times New Roman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2818B5-6081-3ECF-46EF-718BC2DD9EB7}"/>
              </a:ext>
            </a:extLst>
          </p:cNvPr>
          <p:cNvSpPr txBox="1"/>
          <p:nvPr/>
        </p:nvSpPr>
        <p:spPr>
          <a:xfrm>
            <a:off x="5352081" y="6172278"/>
            <a:ext cx="2101654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>
                <a:latin typeface="Times New Roman"/>
                <a:cs typeface="Arial"/>
              </a:rPr>
              <a:t>Сорокина Е.А</a:t>
            </a:r>
            <a:r>
              <a:rPr lang="ru-RU" sz="1400" dirty="0" smtClean="0">
                <a:latin typeface="Times New Roman"/>
                <a:cs typeface="Arial"/>
              </a:rPr>
              <a:t>.</a:t>
            </a:r>
            <a:endParaRPr lang="ru-RU" sz="1400" dirty="0">
              <a:latin typeface="Times New Roman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BE5109-92BA-D407-C5AC-8251A6BA102E}"/>
              </a:ext>
            </a:extLst>
          </p:cNvPr>
          <p:cNvSpPr txBox="1"/>
          <p:nvPr/>
        </p:nvSpPr>
        <p:spPr>
          <a:xfrm>
            <a:off x="8188597" y="6269240"/>
            <a:ext cx="2101654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err="1">
                <a:latin typeface="Times New Roman"/>
                <a:cs typeface="Arial"/>
              </a:rPr>
              <a:t>Мизарбеков</a:t>
            </a:r>
            <a:r>
              <a:rPr lang="ru-RU" sz="1400" dirty="0">
                <a:latin typeface="Times New Roman"/>
                <a:cs typeface="Arial"/>
              </a:rPr>
              <a:t> Д.В</a:t>
            </a:r>
            <a:r>
              <a:rPr lang="ru-RU" sz="1400" dirty="0" smtClean="0">
                <a:latin typeface="Times New Roman"/>
                <a:cs typeface="Arial"/>
              </a:rPr>
              <a:t>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E6AFFA-F99A-FB96-A453-C017E3AC575A}"/>
              </a:ext>
            </a:extLst>
          </p:cNvPr>
          <p:cNvSpPr txBox="1"/>
          <p:nvPr/>
        </p:nvSpPr>
        <p:spPr>
          <a:xfrm>
            <a:off x="6851157" y="3415852"/>
            <a:ext cx="2411223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err="1">
                <a:latin typeface="Times New Roman"/>
                <a:cs typeface="Arial"/>
              </a:rPr>
              <a:t>Роскова</a:t>
            </a:r>
            <a:r>
              <a:rPr lang="ru-RU" sz="1400" dirty="0">
                <a:latin typeface="Times New Roman"/>
                <a:cs typeface="Arial"/>
              </a:rPr>
              <a:t> В.Н</a:t>
            </a:r>
            <a:r>
              <a:rPr lang="ru-RU" sz="1400" dirty="0" smtClean="0">
                <a:latin typeface="Times New Roman"/>
                <a:cs typeface="Arial"/>
              </a:rPr>
              <a:t>.</a:t>
            </a:r>
            <a:endParaRPr lang="ru-RU" sz="1400" dirty="0">
              <a:latin typeface="Times New Roman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7DA118-AC06-3B09-5179-C10BEA0C9263}"/>
              </a:ext>
            </a:extLst>
          </p:cNvPr>
          <p:cNvSpPr txBox="1"/>
          <p:nvPr/>
        </p:nvSpPr>
        <p:spPr>
          <a:xfrm>
            <a:off x="3933598" y="3460405"/>
            <a:ext cx="2101654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>
                <a:latin typeface="Times New Roman"/>
                <a:cs typeface="Arial"/>
              </a:rPr>
              <a:t>Попов А.Д</a:t>
            </a:r>
            <a:r>
              <a:rPr lang="ru-RU" sz="1400" dirty="0" smtClean="0">
                <a:latin typeface="Times New Roman"/>
                <a:cs typeface="Arial"/>
              </a:rPr>
              <a:t>.</a:t>
            </a:r>
            <a:endParaRPr lang="ru-RU" sz="1400" dirty="0">
              <a:latin typeface="Times New Roman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1CBA41-11C6-9E72-7D99-E3D26F613959}"/>
              </a:ext>
            </a:extLst>
          </p:cNvPr>
          <p:cNvSpPr txBox="1"/>
          <p:nvPr/>
        </p:nvSpPr>
        <p:spPr>
          <a:xfrm>
            <a:off x="3564029" y="747551"/>
            <a:ext cx="4813775" cy="4462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i="1" dirty="0">
                <a:latin typeface="Bookman Old Style"/>
                <a:ea typeface="KaiTi"/>
                <a:cs typeface="Arial"/>
              </a:rPr>
              <a:t>Исполнительный состав</a:t>
            </a:r>
          </a:p>
        </p:txBody>
      </p:sp>
    </p:spTree>
    <p:extLst>
      <p:ext uri="{BB962C8B-B14F-4D97-AF65-F5344CB8AC3E}">
        <p14:creationId xmlns:p14="http://schemas.microsoft.com/office/powerpoint/2010/main" val="76038444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2b9d9955-93fb-4bd4-bcdb-8e7ddc259c20"/>
    <ds:schemaRef ds:uri="4c612441-9502-4d03-96ef-459065c861af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2b9d9955-93fb-4bd4-bcdb-8e7ddc259c20"/>
    <ds:schemaRef ds:uri="4c612441-9502-4d03-96ef-459065c861a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</TotalTime>
  <Words>415</Words>
  <Application>Microsoft Office PowerPoint</Application>
  <PresentationFormat>Произвольный</PresentationFormat>
  <Paragraphs>89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Arial,Sans-Serif</vt:lpstr>
      <vt:lpstr>Bookman Old Style</vt:lpstr>
      <vt:lpstr>Calibri</vt:lpstr>
      <vt:lpstr>KaiTi</vt:lpstr>
      <vt:lpstr>Times New Roman</vt:lpstr>
      <vt:lpstr>Презентация</vt:lpstr>
      <vt:lpstr>Теплоизоляционные краски для промышленного применения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Конкуренты</vt:lpstr>
      <vt:lpstr>Рынок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aloha</cp:lastModifiedBy>
  <cp:revision>520</cp:revision>
  <dcterms:created xsi:type="dcterms:W3CDTF">2022-04-04T12:37:27Z</dcterms:created>
  <dcterms:modified xsi:type="dcterms:W3CDTF">2023-11-19T16:35:45Z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