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3" r:id="rId5"/>
    <p:sldId id="259" r:id="rId6"/>
    <p:sldId id="262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25" autoAdjust="0"/>
  </p:normalViewPr>
  <p:slideViewPr>
    <p:cSldViewPr snapToGrid="0">
      <p:cViewPr varScale="1">
        <p:scale>
          <a:sx n="70" d="100"/>
          <a:sy n="70" d="100"/>
        </p:scale>
        <p:origin x="-126" y="-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72C86-4308-4E54-8CD1-99D68005065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47B41-0734-4A26-9663-35EFF58FF6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942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2180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C46624-A599-4392-8E3E-BEB11AADE8E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210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436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21099" y="2106352"/>
            <a:ext cx="5021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UPC (</a:t>
            </a:r>
            <a:r>
              <a:rPr lang="ru-RU" sz="2400" dirty="0" err="1" smtClean="0"/>
              <a:t>underground</a:t>
            </a:r>
            <a:r>
              <a:rPr lang="ru-RU" sz="2400" dirty="0" smtClean="0"/>
              <a:t> </a:t>
            </a:r>
            <a:r>
              <a:rPr lang="ru-RU" sz="2400" dirty="0" err="1" smtClean="0"/>
              <a:t>passenger</a:t>
            </a:r>
            <a:r>
              <a:rPr lang="ru-RU" sz="2400" dirty="0" smtClean="0"/>
              <a:t> </a:t>
            </a:r>
            <a:r>
              <a:rPr lang="ru-RU" sz="2400" dirty="0" err="1" smtClean="0"/>
              <a:t>car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94255" y="1866898"/>
            <a:ext cx="347518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Электрическое транспортное средство (ТС</a:t>
            </a:r>
            <a:r>
              <a:rPr lang="ru-RU" dirty="0" smtClean="0"/>
              <a:t>)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ru-RU" dirty="0" smtClean="0"/>
              <a:t>адаптированное для эксплуатации в условиях шахт, карьеров и т.д.  Конструкция ТС предполагает максимальную унификацию узлов и агрегатов уже выпускаемых автомобилей.  Предлагаемый продукт позволит расширить ассортимент продукции предприятий, которые изготавливают транспортные средства, что может способствовать повышению конкурентоспособности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291" y="2085262"/>
            <a:ext cx="39300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r>
              <a:rPr lang="en-US" dirty="0" smtClean="0"/>
              <a:t>    </a:t>
            </a:r>
            <a:r>
              <a:rPr lang="ru-RU" dirty="0" smtClean="0"/>
              <a:t>В </a:t>
            </a:r>
            <a:r>
              <a:rPr lang="ru-RU" dirty="0" smtClean="0"/>
              <a:t>настоящий момент серийного отечественного </a:t>
            </a:r>
            <a:r>
              <a:rPr lang="ru-RU" dirty="0" err="1" smtClean="0"/>
              <a:t>внедорожного</a:t>
            </a:r>
            <a:r>
              <a:rPr lang="ru-RU" dirty="0" smtClean="0"/>
              <a:t> электрического автомобиля адаптированного под отечественные узлы и агрегаты нет.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65518" y="2226270"/>
            <a:ext cx="32973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r>
              <a:rPr lang="ru-RU" dirty="0" smtClean="0"/>
              <a:t>Сектор B2B:  компании и корпорации, которые работают в добывающей отрасли.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1027081" y="1516150"/>
            <a:ext cx="10357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Продуктом проекта является электрическое транспортное средство адаптированное для эксплуатации в условиях шахт, карьеров и т.д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541481" y="4652818"/>
            <a:ext cx="1110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Предлагаемая разработка будет отличаться относительно невысокой стоимостью, максимальной унификацией узлов и агрегатов.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975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30">
            <a:extLst>
              <a:ext uri="{FF2B5EF4-FFF2-40B4-BE49-F238E27FC236}">
                <a16:creationId xmlns:a16="http://schemas.microsoft.com/office/drawing/2014/main" xmlns="" id="{52CA4615-FAA3-1847-BD71-C1C38F0E8F46}"/>
              </a:ext>
            </a:extLst>
          </p:cNvPr>
          <p:cNvSpPr txBox="1">
            <a:spLocks/>
          </p:cNvSpPr>
          <p:nvPr/>
        </p:nvSpPr>
        <p:spPr>
          <a:xfrm>
            <a:off x="911424" y="140428"/>
            <a:ext cx="8396900" cy="365052"/>
          </a:xfrm>
          <a:prstGeom prst="rect">
            <a:avLst/>
          </a:prstGeom>
        </p:spPr>
        <p:txBody>
          <a:bodyPr vert="horz" wrap="square" lIns="0" tIns="7509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2267" marR="75376" algn="l">
              <a:lnSpc>
                <a:spcPct val="105800"/>
              </a:lnSpc>
              <a:tabLst>
                <a:tab pos="325475" algn="l"/>
              </a:tabLst>
            </a:pPr>
            <a:r>
              <a:rPr lang="ru-RU" sz="2400" spc="-10" dirty="0" smtClean="0">
                <a:solidFill>
                  <a:srgbClr val="275EF6"/>
                </a:solidFill>
                <a:latin typeface="Verdana"/>
                <a:cs typeface="Verdana"/>
              </a:rPr>
              <a:t>Область применения</a:t>
            </a:r>
            <a:endParaRPr lang="ru-RU" sz="2400" spc="-10" dirty="0">
              <a:solidFill>
                <a:srgbClr val="275EF6"/>
              </a:solidFill>
              <a:latin typeface="Verdana"/>
              <a:cs typeface="Verdana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0136" y="880958"/>
            <a:ext cx="4411778" cy="274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79376" y="977850"/>
            <a:ext cx="5312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97"/>
            <a:r>
              <a:rPr lang="ru-RU" b="1" spc="-10" dirty="0" smtClean="0">
                <a:solidFill>
                  <a:srgbClr val="275EF6"/>
                </a:solidFill>
                <a:latin typeface="Verdana"/>
                <a:cs typeface="Verdana"/>
              </a:rPr>
              <a:t>Горнодобывающая промышленность</a:t>
            </a:r>
            <a:endParaRPr lang="ru-RU" b="1" spc="-10" dirty="0">
              <a:solidFill>
                <a:srgbClr val="275EF6"/>
              </a:solidFill>
              <a:latin typeface="Verdana"/>
              <a:cs typeface="Verdan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768" y="2492895"/>
            <a:ext cx="5610208" cy="4108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7305" y="3623995"/>
            <a:ext cx="5144609" cy="306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0057" y="1556792"/>
            <a:ext cx="62400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spc="-10" dirty="0">
                <a:solidFill>
                  <a:srgbClr val="275EF6"/>
                </a:solidFill>
                <a:latin typeface="Verdana"/>
                <a:cs typeface="Verdana"/>
              </a:rPr>
              <a:t>В классе лёгких </a:t>
            </a:r>
            <a:r>
              <a:rPr lang="en-US" sz="1600" spc="-10" dirty="0">
                <a:solidFill>
                  <a:srgbClr val="275EF6"/>
                </a:solidFill>
                <a:latin typeface="Verdana"/>
                <a:cs typeface="Verdana"/>
              </a:rPr>
              <a:t>UPC </a:t>
            </a:r>
            <a:r>
              <a:rPr lang="ru-RU" sz="1600" spc="-10" dirty="0">
                <a:solidFill>
                  <a:srgbClr val="275EF6"/>
                </a:solidFill>
                <a:latin typeface="Verdana"/>
                <a:cs typeface="Verdana"/>
              </a:rPr>
              <a:t>существуют конструкции: </a:t>
            </a:r>
            <a:r>
              <a:rPr lang="en-US" sz="1600" spc="-10" dirty="0" err="1">
                <a:solidFill>
                  <a:srgbClr val="275EF6"/>
                </a:solidFill>
                <a:latin typeface="Verdana"/>
                <a:cs typeface="Verdana"/>
              </a:rPr>
              <a:t>Minecat</a:t>
            </a:r>
            <a:r>
              <a:rPr lang="en-US" sz="1600" spc="-10" dirty="0">
                <a:solidFill>
                  <a:srgbClr val="275EF6"/>
                </a:solidFill>
                <a:latin typeface="Verdana"/>
                <a:cs typeface="Verdana"/>
              </a:rPr>
              <a:t> UT99 </a:t>
            </a:r>
            <a:r>
              <a:rPr lang="ru-RU" sz="1600" spc="-10" dirty="0">
                <a:solidFill>
                  <a:srgbClr val="275EF6"/>
                </a:solidFill>
                <a:latin typeface="Verdana"/>
                <a:cs typeface="Verdana"/>
              </a:rPr>
              <a:t>канадской компании </a:t>
            </a:r>
            <a:r>
              <a:rPr lang="en-US" sz="1600" spc="-10" dirty="0">
                <a:solidFill>
                  <a:srgbClr val="275EF6"/>
                </a:solidFill>
                <a:latin typeface="Verdana"/>
                <a:cs typeface="Verdana"/>
              </a:rPr>
              <a:t>Industrial Fabrication Inc. </a:t>
            </a:r>
            <a:r>
              <a:rPr lang="ru-RU" sz="1600" spc="-10" dirty="0">
                <a:solidFill>
                  <a:srgbClr val="275EF6"/>
                </a:solidFill>
                <a:latin typeface="Verdana"/>
                <a:cs typeface="Verdana"/>
              </a:rPr>
              <a:t>и модели южноафриканской </a:t>
            </a:r>
            <a:r>
              <a:rPr lang="en-US" sz="1600" spc="-10" dirty="0">
                <a:solidFill>
                  <a:srgbClr val="275EF6"/>
                </a:solidFill>
                <a:latin typeface="Verdana"/>
                <a:cs typeface="Verdana"/>
              </a:rPr>
              <a:t>Bird Machines Pvt.</a:t>
            </a:r>
            <a:endParaRPr lang="ru-RU" sz="1600" spc="-10" dirty="0">
              <a:solidFill>
                <a:srgbClr val="275EF6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40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2960" y="2690336"/>
            <a:ext cx="11109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дешевизна</a:t>
            </a:r>
          </a:p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унификация</a:t>
            </a:r>
          </a:p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применимость для мелко- и среднесерийного производства автотранспортных средств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32862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E27502-ED1B-412E-9CAD-05D773FF8BF3}"/>
              </a:ext>
            </a:extLst>
          </p:cNvPr>
          <p:cNvSpPr txBox="1"/>
          <p:nvPr/>
        </p:nvSpPr>
        <p:spPr>
          <a:xfrm>
            <a:off x="178678" y="0"/>
            <a:ext cx="2249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sp>
        <p:nvSpPr>
          <p:cNvPr id="13" name="Прямоугольник: скругленные углы 6">
            <a:extLst>
              <a:ext uri="{FF2B5EF4-FFF2-40B4-BE49-F238E27FC236}">
                <a16:creationId xmlns="" xmlns:a16="http://schemas.microsoft.com/office/drawing/2014/main" id="{D8A2B535-AA30-47B1-99A5-D50F1C35CFCC}"/>
              </a:ext>
            </a:extLst>
          </p:cNvPr>
          <p:cNvSpPr/>
          <p:nvPr/>
        </p:nvSpPr>
        <p:spPr>
          <a:xfrm>
            <a:off x="3703913" y="131379"/>
            <a:ext cx="7893267" cy="40143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</a:rPr>
              <a:t>Конкуренты</a:t>
            </a:r>
            <a:endParaRPr lang="en-US" sz="2000" b="1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Компании, которые изготавливают оборудование и транспортные средства для работы в шахтах, такие как: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1. </a:t>
            </a:r>
            <a:r>
              <a:rPr lang="ru-RU" sz="2000" b="1" dirty="0" err="1" smtClean="0">
                <a:solidFill>
                  <a:schemeClr val="tx1"/>
                </a:solidFill>
              </a:rPr>
              <a:t>Komatsu</a:t>
            </a:r>
            <a:r>
              <a:rPr lang="ru-RU" sz="2000" b="1" dirty="0" smtClean="0">
                <a:solidFill>
                  <a:schemeClr val="tx1"/>
                </a:solidFill>
              </a:rPr>
              <a:t>,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2. </a:t>
            </a:r>
            <a:r>
              <a:rPr lang="ru-RU" sz="2000" b="1" dirty="0" err="1" smtClean="0">
                <a:solidFill>
                  <a:schemeClr val="tx1"/>
                </a:solidFill>
              </a:rPr>
              <a:t>Sandvik</a:t>
            </a:r>
            <a:r>
              <a:rPr lang="ru-RU" sz="2000" b="1" dirty="0" smtClean="0">
                <a:solidFill>
                  <a:schemeClr val="tx1"/>
                </a:solidFill>
              </a:rPr>
              <a:t>,</a:t>
            </a:r>
          </a:p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 3. </a:t>
            </a:r>
            <a:r>
              <a:rPr lang="ru-RU" sz="2000" b="1" dirty="0" err="1" smtClean="0">
                <a:solidFill>
                  <a:schemeClr val="tx1"/>
                </a:solidFill>
              </a:rPr>
              <a:t>Epiroc</a:t>
            </a:r>
            <a:r>
              <a:rPr lang="ru-RU" sz="2000" b="1" dirty="0" smtClean="0">
                <a:solidFill>
                  <a:schemeClr val="tx1"/>
                </a:solidFill>
              </a:rPr>
              <a:t>, и т.д.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6">
            <a:extLst>
              <a:ext uri="{FF2B5EF4-FFF2-40B4-BE49-F238E27FC236}">
                <a16:creationId xmlns="" xmlns:a16="http://schemas.microsoft.com/office/drawing/2014/main" id="{0746F2D5-813D-4CD2-ACA3-252852333038}"/>
              </a:ext>
            </a:extLst>
          </p:cNvPr>
          <p:cNvSpPr/>
          <p:nvPr/>
        </p:nvSpPr>
        <p:spPr>
          <a:xfrm>
            <a:off x="130069" y="4562893"/>
            <a:ext cx="11876688" cy="18977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200"/>
              </a:spcAft>
            </a:pPr>
            <a:r>
              <a:rPr lang="ru-RU" sz="2000" b="1" dirty="0">
                <a:solidFill>
                  <a:schemeClr val="tx1"/>
                </a:solidFill>
              </a:rPr>
              <a:t>Объем рынка</a:t>
            </a:r>
          </a:p>
          <a:p>
            <a:pPr algn="just">
              <a:spcAft>
                <a:spcPts val="12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Оценка потенциала рынка с учетом экспорта и верного позиционирования продукта в сегменте </a:t>
            </a:r>
            <a:r>
              <a:rPr lang="ru-RU" sz="2000" b="1" dirty="0" err="1" smtClean="0">
                <a:solidFill>
                  <a:schemeClr val="tx1"/>
                </a:solidFill>
              </a:rPr>
              <a:t>полноприводных</a:t>
            </a:r>
            <a:r>
              <a:rPr lang="ru-RU" sz="2000" b="1" dirty="0" smtClean="0">
                <a:solidFill>
                  <a:schemeClr val="tx1"/>
                </a:solidFill>
              </a:rPr>
              <a:t> электромобилей может достигнуть 5 000 электромобилей в год.</a:t>
            </a:r>
          </a:p>
          <a:p>
            <a:pPr algn="ctr">
              <a:spcAft>
                <a:spcPts val="1200"/>
              </a:spcAft>
            </a:pP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6664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11440" y="4580096"/>
            <a:ext cx="3916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Основная концепция бизнеса – выручка от продаж ТС.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74919" y="2642636"/>
            <a:ext cx="4942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Ключевые ресурсы: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производственное помещение с оборудованием и инструментом, персонал</a:t>
            </a: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39140" y="4580096"/>
            <a:ext cx="448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Ценностное предложение:</a:t>
            </a:r>
          </a:p>
          <a:p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невысокая стоимость, максимальная унификация </a:t>
            </a:r>
            <a:r>
              <a:rPr lang="ru-RU" dirty="0" smtClean="0"/>
              <a:t>узлов и агрегатов.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74920" y="705177"/>
            <a:ext cx="435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Сегменты клиентов: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компании и корпорации, которые работают в добывающей отрасли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39140" y="2033290"/>
            <a:ext cx="3596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Продукт:</a:t>
            </a:r>
          </a:p>
          <a:p>
            <a:endParaRPr lang="ru-RU" dirty="0" smtClean="0"/>
          </a:p>
          <a:p>
            <a:r>
              <a:rPr lang="ru-RU" dirty="0" smtClean="0"/>
              <a:t>электрическое транспортное средство адаптированное для эксплуатации в условиях шахт, карьеров и т.д.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8966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275</Words>
  <Application>Microsoft Office PowerPoint</Application>
  <PresentationFormat>Произвольный</PresentationFormat>
  <Paragraphs>34</Paragraphs>
  <Slides>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25</cp:revision>
  <dcterms:created xsi:type="dcterms:W3CDTF">2023-06-21T07:47:13Z</dcterms:created>
  <dcterms:modified xsi:type="dcterms:W3CDTF">2024-01-30T13:01:06Z</dcterms:modified>
</cp:coreProperties>
</file>