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9"/>
  </p:notesMasterIdLst>
  <p:sldIdLst>
    <p:sldId id="303" r:id="rId2"/>
    <p:sldId id="256" r:id="rId3"/>
    <p:sldId id="263" r:id="rId4"/>
    <p:sldId id="273" r:id="rId5"/>
    <p:sldId id="275" r:id="rId6"/>
    <p:sldId id="257" r:id="rId7"/>
    <p:sldId id="261" r:id="rId8"/>
    <p:sldId id="258" r:id="rId9"/>
    <p:sldId id="260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6" r:id="rId21"/>
    <p:sldId id="277" r:id="rId22"/>
    <p:sldId id="284" r:id="rId23"/>
    <p:sldId id="278" r:id="rId24"/>
    <p:sldId id="279" r:id="rId25"/>
    <p:sldId id="280" r:id="rId26"/>
    <p:sldId id="281" r:id="rId27"/>
    <p:sldId id="282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5" r:id="rId36"/>
    <p:sldId id="292" r:id="rId37"/>
    <p:sldId id="293" r:id="rId38"/>
    <p:sldId id="297" r:id="rId39"/>
    <p:sldId id="302" r:id="rId40"/>
    <p:sldId id="298" r:id="rId41"/>
    <p:sldId id="299" r:id="rId42"/>
    <p:sldId id="300" r:id="rId43"/>
    <p:sldId id="301" r:id="rId44"/>
    <p:sldId id="305" r:id="rId45"/>
    <p:sldId id="306" r:id="rId46"/>
    <p:sldId id="307" r:id="rId47"/>
    <p:sldId id="318" r:id="rId48"/>
    <p:sldId id="308" r:id="rId49"/>
    <p:sldId id="309" r:id="rId50"/>
    <p:sldId id="310" r:id="rId51"/>
    <p:sldId id="311" r:id="rId52"/>
    <p:sldId id="312" r:id="rId53"/>
    <p:sldId id="313" r:id="rId54"/>
    <p:sldId id="315" r:id="rId55"/>
    <p:sldId id="316" r:id="rId56"/>
    <p:sldId id="320" r:id="rId57"/>
    <p:sldId id="304" r:id="rId5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4F5E"/>
    <a:srgbClr val="F28E98"/>
    <a:srgbClr val="F2B0B9"/>
    <a:srgbClr val="FFFFFF"/>
    <a:srgbClr val="FEFFF9"/>
    <a:srgbClr val="011828"/>
    <a:srgbClr val="FF88C8"/>
    <a:srgbClr val="FFD5D7"/>
    <a:srgbClr val="FACED0"/>
    <a:srgbClr val="FB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71793-CDAD-4B39-A791-251A396FCFD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D6C4E-D6BF-4C0C-807A-B99D5044A3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35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D6C4E-D6BF-4C0C-807A-B99D5044A34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254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91379E-2F44-E2EA-EBA8-243FCC074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14940-9B68-93E6-FF17-DA8B28FB5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849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95A6E8B-D8CA-70D4-233C-E8E286A0B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62618"/>
            <a:ext cx="9144000" cy="720580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UA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38D900-6A23-8FA9-F98F-CBC95BE47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3BA1-D4AA-458A-ABF4-3E7A7D707E2B}" type="datetime1">
              <a:rPr lang="LID4096" smtClean="0"/>
              <a:t>12/05/2023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E69CBE-AC13-9969-C7C4-C207ECD6D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1E7623-7EAB-83BB-BCF1-4D8DB4F4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2A8E88-7F22-AD4F-9490-4A4A6D91DCDB}"/>
              </a:ext>
            </a:extLst>
          </p:cNvPr>
          <p:cNvSpPr/>
          <p:nvPr userDrawn="1"/>
        </p:nvSpPr>
        <p:spPr>
          <a:xfrm>
            <a:off x="1" y="0"/>
            <a:ext cx="5296394" cy="5450774"/>
          </a:xfrm>
          <a:custGeom>
            <a:avLst/>
            <a:gdLst>
              <a:gd name="connsiteX0" fmla="*/ 0 w 5225143"/>
              <a:gd name="connsiteY0" fmla="*/ 0 h 5450774"/>
              <a:gd name="connsiteX1" fmla="*/ 5225143 w 5225143"/>
              <a:gd name="connsiteY1" fmla="*/ 0 h 5450774"/>
              <a:gd name="connsiteX2" fmla="*/ 5225143 w 5225143"/>
              <a:gd name="connsiteY2" fmla="*/ 5450774 h 5450774"/>
              <a:gd name="connsiteX3" fmla="*/ 0 w 5225143"/>
              <a:gd name="connsiteY3" fmla="*/ 5450774 h 5450774"/>
              <a:gd name="connsiteX4" fmla="*/ 0 w 5225143"/>
              <a:gd name="connsiteY4" fmla="*/ 0 h 5450774"/>
              <a:gd name="connsiteX0" fmla="*/ 0 w 5225143"/>
              <a:gd name="connsiteY0" fmla="*/ 0 h 5450774"/>
              <a:gd name="connsiteX1" fmla="*/ 5225143 w 5225143"/>
              <a:gd name="connsiteY1" fmla="*/ 0 h 5450774"/>
              <a:gd name="connsiteX2" fmla="*/ 5225143 w 5225143"/>
              <a:gd name="connsiteY2" fmla="*/ 5450774 h 5450774"/>
              <a:gd name="connsiteX3" fmla="*/ 2481943 w 5225143"/>
              <a:gd name="connsiteY3" fmla="*/ 5450774 h 5450774"/>
              <a:gd name="connsiteX4" fmla="*/ 0 w 5225143"/>
              <a:gd name="connsiteY4" fmla="*/ 5450774 h 5450774"/>
              <a:gd name="connsiteX5" fmla="*/ 0 w 5225143"/>
              <a:gd name="connsiteY5" fmla="*/ 0 h 5450774"/>
              <a:gd name="connsiteX0" fmla="*/ 0 w 5225143"/>
              <a:gd name="connsiteY0" fmla="*/ 0 h 5450774"/>
              <a:gd name="connsiteX1" fmla="*/ 5225143 w 5225143"/>
              <a:gd name="connsiteY1" fmla="*/ 0 h 5450774"/>
              <a:gd name="connsiteX2" fmla="*/ 5225143 w 5225143"/>
              <a:gd name="connsiteY2" fmla="*/ 5450774 h 5450774"/>
              <a:gd name="connsiteX3" fmla="*/ 2470067 w 5225143"/>
              <a:gd name="connsiteY3" fmla="*/ 4298867 h 5450774"/>
              <a:gd name="connsiteX4" fmla="*/ 0 w 5225143"/>
              <a:gd name="connsiteY4" fmla="*/ 5450774 h 5450774"/>
              <a:gd name="connsiteX5" fmla="*/ 0 w 5225143"/>
              <a:gd name="connsiteY5" fmla="*/ 0 h 5450774"/>
              <a:gd name="connsiteX0" fmla="*/ 0 w 5225143"/>
              <a:gd name="connsiteY0" fmla="*/ 0 h 5450774"/>
              <a:gd name="connsiteX1" fmla="*/ 5225143 w 5225143"/>
              <a:gd name="connsiteY1" fmla="*/ 0 h 5450774"/>
              <a:gd name="connsiteX2" fmla="*/ 5225143 w 5225143"/>
              <a:gd name="connsiteY2" fmla="*/ 5450774 h 5450774"/>
              <a:gd name="connsiteX3" fmla="*/ 1353787 w 5225143"/>
              <a:gd name="connsiteY3" fmla="*/ 5094514 h 5450774"/>
              <a:gd name="connsiteX4" fmla="*/ 0 w 5225143"/>
              <a:gd name="connsiteY4" fmla="*/ 5450774 h 5450774"/>
              <a:gd name="connsiteX5" fmla="*/ 0 w 5225143"/>
              <a:gd name="connsiteY5" fmla="*/ 0 h 5450774"/>
              <a:gd name="connsiteX0" fmla="*/ 0 w 5225143"/>
              <a:gd name="connsiteY0" fmla="*/ 0 h 5450774"/>
              <a:gd name="connsiteX1" fmla="*/ 5225143 w 5225143"/>
              <a:gd name="connsiteY1" fmla="*/ 0 h 5450774"/>
              <a:gd name="connsiteX2" fmla="*/ 5189517 w 5225143"/>
              <a:gd name="connsiteY2" fmla="*/ 3004457 h 5450774"/>
              <a:gd name="connsiteX3" fmla="*/ 1353787 w 5225143"/>
              <a:gd name="connsiteY3" fmla="*/ 5094514 h 5450774"/>
              <a:gd name="connsiteX4" fmla="*/ 0 w 5225143"/>
              <a:gd name="connsiteY4" fmla="*/ 5450774 h 5450774"/>
              <a:gd name="connsiteX5" fmla="*/ 0 w 5225143"/>
              <a:gd name="connsiteY5" fmla="*/ 0 h 5450774"/>
              <a:gd name="connsiteX0" fmla="*/ 0 w 5296394"/>
              <a:gd name="connsiteY0" fmla="*/ 0 h 5450774"/>
              <a:gd name="connsiteX1" fmla="*/ 5225143 w 5296394"/>
              <a:gd name="connsiteY1" fmla="*/ 0 h 5450774"/>
              <a:gd name="connsiteX2" fmla="*/ 5296394 w 5296394"/>
              <a:gd name="connsiteY2" fmla="*/ 3384468 h 5450774"/>
              <a:gd name="connsiteX3" fmla="*/ 1353787 w 5296394"/>
              <a:gd name="connsiteY3" fmla="*/ 5094514 h 5450774"/>
              <a:gd name="connsiteX4" fmla="*/ 0 w 5296394"/>
              <a:gd name="connsiteY4" fmla="*/ 5450774 h 5450774"/>
              <a:gd name="connsiteX5" fmla="*/ 0 w 5296394"/>
              <a:gd name="connsiteY5" fmla="*/ 0 h 5450774"/>
              <a:gd name="connsiteX0" fmla="*/ 0 w 5296394"/>
              <a:gd name="connsiteY0" fmla="*/ 0 h 5450774"/>
              <a:gd name="connsiteX1" fmla="*/ 5225143 w 5296394"/>
              <a:gd name="connsiteY1" fmla="*/ 0 h 5450774"/>
              <a:gd name="connsiteX2" fmla="*/ 5296394 w 5296394"/>
              <a:gd name="connsiteY2" fmla="*/ 3384468 h 5450774"/>
              <a:gd name="connsiteX3" fmla="*/ 1353787 w 5296394"/>
              <a:gd name="connsiteY3" fmla="*/ 5094514 h 5450774"/>
              <a:gd name="connsiteX4" fmla="*/ 0 w 5296394"/>
              <a:gd name="connsiteY4" fmla="*/ 5450774 h 5450774"/>
              <a:gd name="connsiteX5" fmla="*/ 0 w 5296394"/>
              <a:gd name="connsiteY5" fmla="*/ 0 h 5450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6394" h="5450774">
                <a:moveTo>
                  <a:pt x="0" y="0"/>
                </a:moveTo>
                <a:lnTo>
                  <a:pt x="5225143" y="0"/>
                </a:lnTo>
                <a:lnTo>
                  <a:pt x="5296394" y="3384468"/>
                </a:lnTo>
                <a:cubicBezTo>
                  <a:pt x="3815937" y="3883231"/>
                  <a:pt x="2667989" y="4524499"/>
                  <a:pt x="1353787" y="5094514"/>
                </a:cubicBezTo>
                <a:lnTo>
                  <a:pt x="0" y="545077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401983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A62DF-4897-F4C2-956F-268D15A84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A51FE3-8F49-E59B-3A4D-0141ED815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04741E-1E64-648E-AF10-A02260A27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5E8E-8470-4372-BAE2-75884E6E5665}" type="datetime1">
              <a:rPr lang="LID4096" smtClean="0"/>
              <a:t>12/05/2023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979F9A-07D0-639A-F82B-8806B7EB9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AC8526-63AE-0251-01B6-4DAA5AC6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76058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1046C-7115-E0B1-5C5F-C7D802A10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555C84-7E9A-169A-BE4C-616D1E2B9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E4CAE7-5446-922E-D3DA-8E7EC8E67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9F0D-DA5B-42CA-9E90-CE9928B920C3}" type="datetime1">
              <a:rPr lang="LID4096" smtClean="0"/>
              <a:t>12/05/2023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6CB462-A7A6-5E94-761E-3AD673C1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283811-3552-E6BD-D95A-B4D0C9A7E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6421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B641D-1F3B-4C6B-151E-F94977AA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B1A10-36E6-2ED4-E70A-9174ED1F2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BD0B54-3FCF-90A5-DEA0-FCB6CF9F4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E0AB2B-D1CD-43A9-1AD8-EBE65C95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CB5D-DEDF-412E-8304-61F4A1F7BD37}" type="datetime1">
              <a:rPr lang="LID4096" smtClean="0"/>
              <a:t>12/05/2023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0E8679-DF53-5AD5-8C08-E3E74C93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082EFE-58E0-41D7-87F6-3823AB96D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852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674FB-0462-454A-CA38-23C36A6B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E0A885-3149-28D4-1107-48F62D361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40AD1E-63E7-9590-FDD0-D6D107939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5B0BEE-8B79-C323-4868-81D1102D6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35F431-0EF0-1F82-A226-5E34C9AFC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A1478F-6AB7-2EBF-6A37-AC1985E4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7E66-D8EC-4A05-968B-61FF33EBD272}" type="datetime1">
              <a:rPr lang="LID4096" smtClean="0"/>
              <a:t>12/05/2023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5C432C-4C7D-09C3-98C2-A529CFFA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0B60A4-5EF8-6395-2065-A23CA3023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7987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51010-C0B3-09E5-D3C4-8F0314928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6C23D38-F16B-501A-508D-32C2FA46C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64DA-DC7A-4095-975E-3B025D6B6B63}" type="datetime1">
              <a:rPr lang="LID4096" smtClean="0"/>
              <a:t>12/05/2023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268359-70D8-90FB-A046-E264822F7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F2A36C-FD19-D4B3-CA1D-B4EB7685A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2210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D34A8B-8263-5746-C1CF-DD1FC2219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8514-A57E-47B9-ADB0-422C837B56AC}" type="datetime1">
              <a:rPr lang="LID4096" smtClean="0"/>
              <a:t>12/05/2023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0DC016-FFF7-E540-DB85-3EC9905DD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6A9CFC-75A2-2D62-53E7-28102BD7C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7406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5312B-BF48-5F1E-6469-A6724BEAB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0258A9-8D7C-BFFC-D5C9-6B52168F3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A809A3-815F-6CA6-BF2A-55C0D52CA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ACB067-607F-3637-549C-43BCB2138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9976-2B58-493C-A3DB-74090B301B67}" type="datetime1">
              <a:rPr lang="LID4096" smtClean="0"/>
              <a:t>12/05/2023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5E5B11-7D4B-9CDC-81F5-1673863A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7BD9A8-7D72-53AF-9FCE-97F1C863D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4679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BA0A99-D370-F9D4-D2B3-FA3336D0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B0C3FC3-16AF-30CE-784E-028623BA04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11561A-C11C-F592-C3B5-D03247054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0C4666-F57B-F62E-3977-2D12C7CD3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D4C9-D577-4A85-AEC5-F9164CB70029}" type="datetime1">
              <a:rPr lang="LID4096" smtClean="0"/>
              <a:t>12/05/2023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6808C9-D9AD-662E-DB2E-90302635A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A764EC-7ECC-F02C-C17F-8697DC51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80686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6E31E-7B6B-9A30-DF45-DCBAACA1F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750A3B-3EA4-5011-6F0D-5ED630DE8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53710F-D86B-DAB9-86DD-AA44FFD76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68D9-0C36-4D85-9BF3-0195FF0A1794}" type="datetime1">
              <a:rPr lang="LID4096" smtClean="0"/>
              <a:t>12/05/2023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84F9C4-E93A-002C-3A09-DD654641E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04935B-D885-ECCB-E8C0-BBE4DB400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077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175E8E-0B8B-A1FE-399B-4D7F6ABE1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A5290F-8629-2393-2EA2-42F0043B5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D04D24-DC2F-95BD-8FD9-496A4CA2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9E8-859E-4F3D-B2E4-84CCE354E616}" type="datetime1">
              <a:rPr lang="LID4096" smtClean="0"/>
              <a:t>12/05/2023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E1982-D52D-22F5-BC01-B95431EA8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59D2E6-017D-E825-AA34-6D611BB8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05377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8E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046A37-A83F-2830-5CBF-9FCB6FA74D7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687CE-A920-3355-A6FB-F965FCCDF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35" y="263524"/>
            <a:ext cx="8241145" cy="540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ru-UA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F9697E-873F-DF75-85DD-9618A9093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232D9A-FD76-4E35-3BBA-8102269E1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02ECB-2C0C-4ADF-BAA9-26DDF09CF5CA}" type="datetime1">
              <a:rPr lang="LID4096" smtClean="0"/>
              <a:t>12/05/2023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06DA7F-54BF-DE2A-E688-49084CD526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4208E3-DBE8-9467-0947-72069B4AE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A0566-8D84-4DEB-9456-9868EA649693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0206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-4395" y="-2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3734603"/>
            <a:ext cx="5505449" cy="2837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fontScale="70000" lnSpcReduction="20000"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en-US" sz="7000" b="1" dirty="0">
                <a:solidFill>
                  <a:srgbClr val="8F00FF"/>
                </a:solidFill>
                <a:latin typeface="Gilroy"/>
              </a:rPr>
              <a:t>h</a:t>
            </a:r>
            <a:r>
              <a:rPr lang="en-US" sz="7000" b="1" i="0" u="none" strike="noStrike" cap="none" dirty="0">
                <a:solidFill>
                  <a:srgbClr val="8F00FF"/>
                </a:solidFill>
                <a:latin typeface="Gilroy"/>
              </a:rPr>
              <a:t>eart</a:t>
            </a:r>
            <a:r>
              <a:rPr lang="en-US" sz="9300" b="1" i="0" u="none" strike="noStrike" cap="none" dirty="0">
                <a:solidFill>
                  <a:srgbClr val="8F00FF"/>
                </a:solidFill>
                <a:latin typeface="Gilroy"/>
              </a:rPr>
              <a:t>2</a:t>
            </a:r>
            <a:r>
              <a:rPr lang="en-US" sz="7000" b="1" i="0" u="none" strike="noStrike" cap="none" dirty="0">
                <a:solidFill>
                  <a:srgbClr val="8F00FF"/>
                </a:solidFill>
                <a:latin typeface="Gilroy"/>
              </a:rPr>
              <a:t>heart</a:t>
            </a:r>
            <a:endParaRPr sz="7000"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sz="6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ЛИДЕР КОМАНДЫ: 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23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Ившина Анна</a:t>
            </a:r>
            <a:endParaRPr dirty="0"/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" name="Google Shape;106;p1"/>
          <p:cNvSpPr txBox="1"/>
          <p:nvPr/>
        </p:nvSpPr>
        <p:spPr bwMode="auto">
          <a:xfrm>
            <a:off x="6573747" y="3066436"/>
            <a:ext cx="1788979" cy="15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000" b="1" dirty="0">
                <a:solidFill>
                  <a:srgbClr val="8F00FF"/>
                </a:solidFill>
                <a:latin typeface="Gilroy"/>
                <a:ea typeface="Arial"/>
                <a:cs typeface="Arial"/>
              </a:rPr>
              <a:t>ФОТО</a:t>
            </a:r>
            <a:endParaRPr lang="en-US" sz="2300" b="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-4619"/>
            <a:ext cx="6124725" cy="26948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0FEE77-2C21-F11B-7317-584189804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04" r="19525"/>
          <a:stretch/>
        </p:blipFill>
        <p:spPr>
          <a:xfrm>
            <a:off x="6131497" y="2344427"/>
            <a:ext cx="2687027" cy="30102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4870E8-C043-4C85-335E-ED513ACD8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502" y="-788"/>
            <a:ext cx="2687022" cy="23498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42D5A-ADDE-6631-1316-E05CC25EF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584" y="1929384"/>
            <a:ext cx="4455160" cy="1335024"/>
          </a:xfrm>
        </p:spPr>
        <p:txBody>
          <a:bodyPr>
            <a:noAutofit/>
          </a:bodyPr>
          <a:lstStyle/>
          <a:p>
            <a:pPr algn="l"/>
            <a:r>
              <a:rPr lang="en-US" sz="6000" dirty="0">
                <a:latin typeface="Walbaum Display Light" panose="02070303090703020303" pitchFamily="18" charset="0"/>
              </a:rPr>
              <a:t>heart</a:t>
            </a:r>
            <a:r>
              <a:rPr lang="en-US" sz="9600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6000" dirty="0">
                <a:latin typeface="Walbaum Display Light" panose="02070303090703020303" pitchFamily="18" charset="0"/>
              </a:rPr>
              <a:t>heart</a:t>
            </a:r>
            <a:endParaRPr lang="ru-UA" sz="6000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11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42887A0-AAE9-5ECA-752C-F66FFA41604E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58A8CD-A693-D5EC-6FBB-C2CA5D5E4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63" t="9956" r="4911" b="32254"/>
          <a:stretch/>
        </p:blipFill>
        <p:spPr>
          <a:xfrm>
            <a:off x="1055658" y="1755531"/>
            <a:ext cx="2506176" cy="2468997"/>
          </a:xfrm>
          <a:custGeom>
            <a:avLst/>
            <a:gdLst>
              <a:gd name="connsiteX0" fmla="*/ 0 w 2506176"/>
              <a:gd name="connsiteY0" fmla="*/ 0 h 2468997"/>
              <a:gd name="connsiteX1" fmla="*/ 601482 w 2506176"/>
              <a:gd name="connsiteY1" fmla="*/ 0 h 2468997"/>
              <a:gd name="connsiteX2" fmla="*/ 1202964 w 2506176"/>
              <a:gd name="connsiteY2" fmla="*/ 0 h 2468997"/>
              <a:gd name="connsiteX3" fmla="*/ 1804447 w 2506176"/>
              <a:gd name="connsiteY3" fmla="*/ 0 h 2468997"/>
              <a:gd name="connsiteX4" fmla="*/ 2506176 w 2506176"/>
              <a:gd name="connsiteY4" fmla="*/ 0 h 2468997"/>
              <a:gd name="connsiteX5" fmla="*/ 2506176 w 2506176"/>
              <a:gd name="connsiteY5" fmla="*/ 567869 h 2468997"/>
              <a:gd name="connsiteX6" fmla="*/ 2506176 w 2506176"/>
              <a:gd name="connsiteY6" fmla="*/ 1160429 h 2468997"/>
              <a:gd name="connsiteX7" fmla="*/ 2506176 w 2506176"/>
              <a:gd name="connsiteY7" fmla="*/ 1802368 h 2468997"/>
              <a:gd name="connsiteX8" fmla="*/ 2506176 w 2506176"/>
              <a:gd name="connsiteY8" fmla="*/ 2468997 h 2468997"/>
              <a:gd name="connsiteX9" fmla="*/ 1904694 w 2506176"/>
              <a:gd name="connsiteY9" fmla="*/ 2468997 h 2468997"/>
              <a:gd name="connsiteX10" fmla="*/ 1303212 w 2506176"/>
              <a:gd name="connsiteY10" fmla="*/ 2468997 h 2468997"/>
              <a:gd name="connsiteX11" fmla="*/ 651606 w 2506176"/>
              <a:gd name="connsiteY11" fmla="*/ 2468997 h 2468997"/>
              <a:gd name="connsiteX12" fmla="*/ 0 w 2506176"/>
              <a:gd name="connsiteY12" fmla="*/ 2468997 h 2468997"/>
              <a:gd name="connsiteX13" fmla="*/ 0 w 2506176"/>
              <a:gd name="connsiteY13" fmla="*/ 1876438 h 2468997"/>
              <a:gd name="connsiteX14" fmla="*/ 0 w 2506176"/>
              <a:gd name="connsiteY14" fmla="*/ 1333258 h 2468997"/>
              <a:gd name="connsiteX15" fmla="*/ 0 w 2506176"/>
              <a:gd name="connsiteY15" fmla="*/ 765389 h 2468997"/>
              <a:gd name="connsiteX16" fmla="*/ 0 w 2506176"/>
              <a:gd name="connsiteY16" fmla="*/ 0 h 246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6176" h="2468997" fill="none" extrusionOk="0">
                <a:moveTo>
                  <a:pt x="0" y="0"/>
                </a:moveTo>
                <a:cubicBezTo>
                  <a:pt x="147739" y="1678"/>
                  <a:pt x="445204" y="-9559"/>
                  <a:pt x="601482" y="0"/>
                </a:cubicBezTo>
                <a:cubicBezTo>
                  <a:pt x="757760" y="9559"/>
                  <a:pt x="975422" y="-14632"/>
                  <a:pt x="1202964" y="0"/>
                </a:cubicBezTo>
                <a:cubicBezTo>
                  <a:pt x="1430506" y="14632"/>
                  <a:pt x="1571890" y="-23902"/>
                  <a:pt x="1804447" y="0"/>
                </a:cubicBezTo>
                <a:cubicBezTo>
                  <a:pt x="2037004" y="23902"/>
                  <a:pt x="2326278" y="21924"/>
                  <a:pt x="2506176" y="0"/>
                </a:cubicBezTo>
                <a:cubicBezTo>
                  <a:pt x="2496920" y="136571"/>
                  <a:pt x="2519979" y="320190"/>
                  <a:pt x="2506176" y="567869"/>
                </a:cubicBezTo>
                <a:cubicBezTo>
                  <a:pt x="2492373" y="815548"/>
                  <a:pt x="2509972" y="957457"/>
                  <a:pt x="2506176" y="1160429"/>
                </a:cubicBezTo>
                <a:cubicBezTo>
                  <a:pt x="2502380" y="1363401"/>
                  <a:pt x="2493500" y="1531752"/>
                  <a:pt x="2506176" y="1802368"/>
                </a:cubicBezTo>
                <a:cubicBezTo>
                  <a:pt x="2518852" y="2072984"/>
                  <a:pt x="2534888" y="2296660"/>
                  <a:pt x="2506176" y="2468997"/>
                </a:cubicBezTo>
                <a:cubicBezTo>
                  <a:pt x="2372984" y="2442830"/>
                  <a:pt x="2091513" y="2462987"/>
                  <a:pt x="1904694" y="2468997"/>
                </a:cubicBezTo>
                <a:cubicBezTo>
                  <a:pt x="1717875" y="2475007"/>
                  <a:pt x="1492243" y="2467972"/>
                  <a:pt x="1303212" y="2468997"/>
                </a:cubicBezTo>
                <a:cubicBezTo>
                  <a:pt x="1114181" y="2470022"/>
                  <a:pt x="976207" y="2461165"/>
                  <a:pt x="651606" y="2468997"/>
                </a:cubicBezTo>
                <a:cubicBezTo>
                  <a:pt x="327005" y="2476829"/>
                  <a:pt x="187553" y="2453166"/>
                  <a:pt x="0" y="2468997"/>
                </a:cubicBezTo>
                <a:cubicBezTo>
                  <a:pt x="-1492" y="2334060"/>
                  <a:pt x="-29059" y="2064164"/>
                  <a:pt x="0" y="1876438"/>
                </a:cubicBezTo>
                <a:cubicBezTo>
                  <a:pt x="29059" y="1688712"/>
                  <a:pt x="21139" y="1588645"/>
                  <a:pt x="0" y="1333258"/>
                </a:cubicBezTo>
                <a:cubicBezTo>
                  <a:pt x="-21139" y="1077871"/>
                  <a:pt x="26051" y="1044693"/>
                  <a:pt x="0" y="765389"/>
                </a:cubicBezTo>
                <a:cubicBezTo>
                  <a:pt x="-26051" y="486085"/>
                  <a:pt x="4081" y="375378"/>
                  <a:pt x="0" y="0"/>
                </a:cubicBezTo>
                <a:close/>
              </a:path>
              <a:path w="2506176" h="2468997" stroke="0" extrusionOk="0">
                <a:moveTo>
                  <a:pt x="0" y="0"/>
                </a:moveTo>
                <a:cubicBezTo>
                  <a:pt x="242560" y="-21706"/>
                  <a:pt x="376477" y="-16744"/>
                  <a:pt x="551359" y="0"/>
                </a:cubicBezTo>
                <a:cubicBezTo>
                  <a:pt x="726241" y="16744"/>
                  <a:pt x="863807" y="7664"/>
                  <a:pt x="1127779" y="0"/>
                </a:cubicBezTo>
                <a:cubicBezTo>
                  <a:pt x="1391751" y="-7664"/>
                  <a:pt x="1575130" y="-199"/>
                  <a:pt x="1729261" y="0"/>
                </a:cubicBezTo>
                <a:cubicBezTo>
                  <a:pt x="1883392" y="199"/>
                  <a:pt x="2290054" y="-5830"/>
                  <a:pt x="2506176" y="0"/>
                </a:cubicBezTo>
                <a:cubicBezTo>
                  <a:pt x="2511742" y="206069"/>
                  <a:pt x="2491051" y="310355"/>
                  <a:pt x="2506176" y="567869"/>
                </a:cubicBezTo>
                <a:cubicBezTo>
                  <a:pt x="2521301" y="825383"/>
                  <a:pt x="2508810" y="1018244"/>
                  <a:pt x="2506176" y="1209809"/>
                </a:cubicBezTo>
                <a:cubicBezTo>
                  <a:pt x="2503542" y="1401374"/>
                  <a:pt x="2529152" y="1501173"/>
                  <a:pt x="2506176" y="1752988"/>
                </a:cubicBezTo>
                <a:cubicBezTo>
                  <a:pt x="2483200" y="2004803"/>
                  <a:pt x="2486146" y="2235802"/>
                  <a:pt x="2506176" y="2468997"/>
                </a:cubicBezTo>
                <a:cubicBezTo>
                  <a:pt x="2264492" y="2454653"/>
                  <a:pt x="2159735" y="2494376"/>
                  <a:pt x="1929756" y="2468997"/>
                </a:cubicBezTo>
                <a:cubicBezTo>
                  <a:pt x="1699777" y="2443618"/>
                  <a:pt x="1472342" y="2455914"/>
                  <a:pt x="1278150" y="2468997"/>
                </a:cubicBezTo>
                <a:cubicBezTo>
                  <a:pt x="1083958" y="2482080"/>
                  <a:pt x="900554" y="2460922"/>
                  <a:pt x="626544" y="2468997"/>
                </a:cubicBezTo>
                <a:cubicBezTo>
                  <a:pt x="352534" y="2477072"/>
                  <a:pt x="137567" y="2453208"/>
                  <a:pt x="0" y="2468997"/>
                </a:cubicBezTo>
                <a:cubicBezTo>
                  <a:pt x="-20920" y="2236570"/>
                  <a:pt x="-22425" y="2064606"/>
                  <a:pt x="0" y="1802368"/>
                </a:cubicBezTo>
                <a:cubicBezTo>
                  <a:pt x="22425" y="1540130"/>
                  <a:pt x="-31165" y="1468718"/>
                  <a:pt x="0" y="1135739"/>
                </a:cubicBezTo>
                <a:cubicBezTo>
                  <a:pt x="31165" y="802760"/>
                  <a:pt x="24380" y="733301"/>
                  <a:pt x="0" y="592559"/>
                </a:cubicBezTo>
                <a:cubicBezTo>
                  <a:pt x="-24380" y="451817"/>
                  <a:pt x="1342" y="233031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114130986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1157E6-0F7E-767A-51AF-27E5389723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77" t="19016" r="7177" b="8826"/>
          <a:stretch/>
        </p:blipFill>
        <p:spPr>
          <a:xfrm>
            <a:off x="4559448" y="1755530"/>
            <a:ext cx="2506175" cy="2468997"/>
          </a:xfrm>
          <a:custGeom>
            <a:avLst/>
            <a:gdLst>
              <a:gd name="connsiteX0" fmla="*/ 0 w 2506175"/>
              <a:gd name="connsiteY0" fmla="*/ 0 h 2468997"/>
              <a:gd name="connsiteX1" fmla="*/ 601482 w 2506175"/>
              <a:gd name="connsiteY1" fmla="*/ 0 h 2468997"/>
              <a:gd name="connsiteX2" fmla="*/ 1202964 w 2506175"/>
              <a:gd name="connsiteY2" fmla="*/ 0 h 2468997"/>
              <a:gd name="connsiteX3" fmla="*/ 1754323 w 2506175"/>
              <a:gd name="connsiteY3" fmla="*/ 0 h 2468997"/>
              <a:gd name="connsiteX4" fmla="*/ 2506175 w 2506175"/>
              <a:gd name="connsiteY4" fmla="*/ 0 h 2468997"/>
              <a:gd name="connsiteX5" fmla="*/ 2506175 w 2506175"/>
              <a:gd name="connsiteY5" fmla="*/ 567869 h 2468997"/>
              <a:gd name="connsiteX6" fmla="*/ 2506175 w 2506175"/>
              <a:gd name="connsiteY6" fmla="*/ 1135739 h 2468997"/>
              <a:gd name="connsiteX7" fmla="*/ 2506175 w 2506175"/>
              <a:gd name="connsiteY7" fmla="*/ 1728298 h 2468997"/>
              <a:gd name="connsiteX8" fmla="*/ 2506175 w 2506175"/>
              <a:gd name="connsiteY8" fmla="*/ 2468997 h 2468997"/>
              <a:gd name="connsiteX9" fmla="*/ 1954817 w 2506175"/>
              <a:gd name="connsiteY9" fmla="*/ 2468997 h 2468997"/>
              <a:gd name="connsiteX10" fmla="*/ 1328273 w 2506175"/>
              <a:gd name="connsiteY10" fmla="*/ 2468997 h 2468997"/>
              <a:gd name="connsiteX11" fmla="*/ 676667 w 2506175"/>
              <a:gd name="connsiteY11" fmla="*/ 2468997 h 2468997"/>
              <a:gd name="connsiteX12" fmla="*/ 0 w 2506175"/>
              <a:gd name="connsiteY12" fmla="*/ 2468997 h 2468997"/>
              <a:gd name="connsiteX13" fmla="*/ 0 w 2506175"/>
              <a:gd name="connsiteY13" fmla="*/ 1827058 h 2468997"/>
              <a:gd name="connsiteX14" fmla="*/ 0 w 2506175"/>
              <a:gd name="connsiteY14" fmla="*/ 1160429 h 2468997"/>
              <a:gd name="connsiteX15" fmla="*/ 0 w 2506175"/>
              <a:gd name="connsiteY15" fmla="*/ 0 h 246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06175" h="2468997" fill="none" extrusionOk="0">
                <a:moveTo>
                  <a:pt x="0" y="0"/>
                </a:moveTo>
                <a:cubicBezTo>
                  <a:pt x="192668" y="-11964"/>
                  <a:pt x="357339" y="8851"/>
                  <a:pt x="601482" y="0"/>
                </a:cubicBezTo>
                <a:cubicBezTo>
                  <a:pt x="845625" y="-8851"/>
                  <a:pt x="1028543" y="-21108"/>
                  <a:pt x="1202964" y="0"/>
                </a:cubicBezTo>
                <a:cubicBezTo>
                  <a:pt x="1377385" y="21108"/>
                  <a:pt x="1527804" y="-991"/>
                  <a:pt x="1754323" y="0"/>
                </a:cubicBezTo>
                <a:cubicBezTo>
                  <a:pt x="1980842" y="991"/>
                  <a:pt x="2304984" y="22878"/>
                  <a:pt x="2506175" y="0"/>
                </a:cubicBezTo>
                <a:cubicBezTo>
                  <a:pt x="2489868" y="158481"/>
                  <a:pt x="2503090" y="378186"/>
                  <a:pt x="2506175" y="567869"/>
                </a:cubicBezTo>
                <a:cubicBezTo>
                  <a:pt x="2509260" y="757552"/>
                  <a:pt x="2491628" y="890925"/>
                  <a:pt x="2506175" y="1135739"/>
                </a:cubicBezTo>
                <a:cubicBezTo>
                  <a:pt x="2520723" y="1380553"/>
                  <a:pt x="2483269" y="1566644"/>
                  <a:pt x="2506175" y="1728298"/>
                </a:cubicBezTo>
                <a:cubicBezTo>
                  <a:pt x="2529081" y="1889952"/>
                  <a:pt x="2494733" y="2118912"/>
                  <a:pt x="2506175" y="2468997"/>
                </a:cubicBezTo>
                <a:cubicBezTo>
                  <a:pt x="2271511" y="2467698"/>
                  <a:pt x="2173614" y="2494533"/>
                  <a:pt x="1954817" y="2468997"/>
                </a:cubicBezTo>
                <a:cubicBezTo>
                  <a:pt x="1736020" y="2443461"/>
                  <a:pt x="1528950" y="2448789"/>
                  <a:pt x="1328273" y="2468997"/>
                </a:cubicBezTo>
                <a:cubicBezTo>
                  <a:pt x="1127596" y="2489205"/>
                  <a:pt x="928775" y="2446987"/>
                  <a:pt x="676667" y="2468997"/>
                </a:cubicBezTo>
                <a:cubicBezTo>
                  <a:pt x="424559" y="2491007"/>
                  <a:pt x="198006" y="2456581"/>
                  <a:pt x="0" y="2468997"/>
                </a:cubicBezTo>
                <a:cubicBezTo>
                  <a:pt x="-2337" y="2171925"/>
                  <a:pt x="10843" y="2133400"/>
                  <a:pt x="0" y="1827058"/>
                </a:cubicBezTo>
                <a:cubicBezTo>
                  <a:pt x="-10843" y="1520716"/>
                  <a:pt x="3766" y="1353930"/>
                  <a:pt x="0" y="1160429"/>
                </a:cubicBezTo>
                <a:cubicBezTo>
                  <a:pt x="-3766" y="966928"/>
                  <a:pt x="47186" y="499782"/>
                  <a:pt x="0" y="0"/>
                </a:cubicBezTo>
                <a:close/>
              </a:path>
              <a:path w="2506175" h="2468997" stroke="0" extrusionOk="0">
                <a:moveTo>
                  <a:pt x="0" y="0"/>
                </a:moveTo>
                <a:cubicBezTo>
                  <a:pt x="237122" y="-28578"/>
                  <a:pt x="422225" y="28723"/>
                  <a:pt x="651606" y="0"/>
                </a:cubicBezTo>
                <a:cubicBezTo>
                  <a:pt x="880987" y="-28723"/>
                  <a:pt x="968337" y="-19129"/>
                  <a:pt x="1253088" y="0"/>
                </a:cubicBezTo>
                <a:cubicBezTo>
                  <a:pt x="1537839" y="19129"/>
                  <a:pt x="1672415" y="-6535"/>
                  <a:pt x="1804446" y="0"/>
                </a:cubicBezTo>
                <a:cubicBezTo>
                  <a:pt x="1936477" y="6535"/>
                  <a:pt x="2216637" y="23399"/>
                  <a:pt x="2506175" y="0"/>
                </a:cubicBezTo>
                <a:cubicBezTo>
                  <a:pt x="2532146" y="253957"/>
                  <a:pt x="2502869" y="432341"/>
                  <a:pt x="2506175" y="617249"/>
                </a:cubicBezTo>
                <a:cubicBezTo>
                  <a:pt x="2509481" y="802157"/>
                  <a:pt x="2496873" y="936804"/>
                  <a:pt x="2506175" y="1209809"/>
                </a:cubicBezTo>
                <a:cubicBezTo>
                  <a:pt x="2515477" y="1482814"/>
                  <a:pt x="2500788" y="1593812"/>
                  <a:pt x="2506175" y="1827058"/>
                </a:cubicBezTo>
                <a:cubicBezTo>
                  <a:pt x="2511562" y="2060304"/>
                  <a:pt x="2518977" y="2215698"/>
                  <a:pt x="2506175" y="2468997"/>
                </a:cubicBezTo>
                <a:cubicBezTo>
                  <a:pt x="2366599" y="2475022"/>
                  <a:pt x="2067306" y="2449396"/>
                  <a:pt x="1904693" y="2468997"/>
                </a:cubicBezTo>
                <a:cubicBezTo>
                  <a:pt x="1742080" y="2488598"/>
                  <a:pt x="1523691" y="2496011"/>
                  <a:pt x="1228026" y="2468997"/>
                </a:cubicBezTo>
                <a:cubicBezTo>
                  <a:pt x="932361" y="2441983"/>
                  <a:pt x="784554" y="2444483"/>
                  <a:pt x="601482" y="2468997"/>
                </a:cubicBezTo>
                <a:cubicBezTo>
                  <a:pt x="418410" y="2493511"/>
                  <a:pt x="173523" y="2443718"/>
                  <a:pt x="0" y="2468997"/>
                </a:cubicBezTo>
                <a:cubicBezTo>
                  <a:pt x="29384" y="2209886"/>
                  <a:pt x="-27389" y="2146673"/>
                  <a:pt x="0" y="1851748"/>
                </a:cubicBezTo>
                <a:cubicBezTo>
                  <a:pt x="27389" y="1556823"/>
                  <a:pt x="-28681" y="1352164"/>
                  <a:pt x="0" y="1209809"/>
                </a:cubicBezTo>
                <a:cubicBezTo>
                  <a:pt x="28681" y="1067454"/>
                  <a:pt x="16489" y="800067"/>
                  <a:pt x="0" y="641939"/>
                </a:cubicBezTo>
                <a:cubicBezTo>
                  <a:pt x="-16489" y="483811"/>
                  <a:pt x="-26166" y="319966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408182816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2E7AF0-C952-4521-C4B3-A09713B952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842"/>
          <a:stretch/>
        </p:blipFill>
        <p:spPr>
          <a:xfrm>
            <a:off x="8063237" y="1755530"/>
            <a:ext cx="2520333" cy="2468997"/>
          </a:xfrm>
          <a:custGeom>
            <a:avLst/>
            <a:gdLst>
              <a:gd name="connsiteX0" fmla="*/ 0 w 2520333"/>
              <a:gd name="connsiteY0" fmla="*/ 0 h 2468997"/>
              <a:gd name="connsiteX1" fmla="*/ 604880 w 2520333"/>
              <a:gd name="connsiteY1" fmla="*/ 0 h 2468997"/>
              <a:gd name="connsiteX2" fmla="*/ 1285370 w 2520333"/>
              <a:gd name="connsiteY2" fmla="*/ 0 h 2468997"/>
              <a:gd name="connsiteX3" fmla="*/ 1865046 w 2520333"/>
              <a:gd name="connsiteY3" fmla="*/ 0 h 2468997"/>
              <a:gd name="connsiteX4" fmla="*/ 2520333 w 2520333"/>
              <a:gd name="connsiteY4" fmla="*/ 0 h 2468997"/>
              <a:gd name="connsiteX5" fmla="*/ 2520333 w 2520333"/>
              <a:gd name="connsiteY5" fmla="*/ 592559 h 2468997"/>
              <a:gd name="connsiteX6" fmla="*/ 2520333 w 2520333"/>
              <a:gd name="connsiteY6" fmla="*/ 1234499 h 2468997"/>
              <a:gd name="connsiteX7" fmla="*/ 2520333 w 2520333"/>
              <a:gd name="connsiteY7" fmla="*/ 1876438 h 2468997"/>
              <a:gd name="connsiteX8" fmla="*/ 2520333 w 2520333"/>
              <a:gd name="connsiteY8" fmla="*/ 2468997 h 2468997"/>
              <a:gd name="connsiteX9" fmla="*/ 1890250 w 2520333"/>
              <a:gd name="connsiteY9" fmla="*/ 2468997 h 2468997"/>
              <a:gd name="connsiteX10" fmla="*/ 1310573 w 2520333"/>
              <a:gd name="connsiteY10" fmla="*/ 2468997 h 2468997"/>
              <a:gd name="connsiteX11" fmla="*/ 730897 w 2520333"/>
              <a:gd name="connsiteY11" fmla="*/ 2468997 h 2468997"/>
              <a:gd name="connsiteX12" fmla="*/ 0 w 2520333"/>
              <a:gd name="connsiteY12" fmla="*/ 2468997 h 2468997"/>
              <a:gd name="connsiteX13" fmla="*/ 0 w 2520333"/>
              <a:gd name="connsiteY13" fmla="*/ 1802368 h 2468997"/>
              <a:gd name="connsiteX14" fmla="*/ 0 w 2520333"/>
              <a:gd name="connsiteY14" fmla="*/ 1209809 h 2468997"/>
              <a:gd name="connsiteX15" fmla="*/ 0 w 2520333"/>
              <a:gd name="connsiteY15" fmla="*/ 617249 h 2468997"/>
              <a:gd name="connsiteX16" fmla="*/ 0 w 2520333"/>
              <a:gd name="connsiteY16" fmla="*/ 0 h 246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20333" h="2468997" fill="none" extrusionOk="0">
                <a:moveTo>
                  <a:pt x="0" y="0"/>
                </a:moveTo>
                <a:cubicBezTo>
                  <a:pt x="130094" y="29916"/>
                  <a:pt x="483680" y="24827"/>
                  <a:pt x="604880" y="0"/>
                </a:cubicBezTo>
                <a:cubicBezTo>
                  <a:pt x="726080" y="-24827"/>
                  <a:pt x="1021625" y="-31942"/>
                  <a:pt x="1285370" y="0"/>
                </a:cubicBezTo>
                <a:cubicBezTo>
                  <a:pt x="1549115" y="31942"/>
                  <a:pt x="1730430" y="23584"/>
                  <a:pt x="1865046" y="0"/>
                </a:cubicBezTo>
                <a:cubicBezTo>
                  <a:pt x="1999662" y="-23584"/>
                  <a:pt x="2204230" y="-4864"/>
                  <a:pt x="2520333" y="0"/>
                </a:cubicBezTo>
                <a:cubicBezTo>
                  <a:pt x="2542292" y="286047"/>
                  <a:pt x="2495964" y="297825"/>
                  <a:pt x="2520333" y="592559"/>
                </a:cubicBezTo>
                <a:cubicBezTo>
                  <a:pt x="2544702" y="887293"/>
                  <a:pt x="2511428" y="978434"/>
                  <a:pt x="2520333" y="1234499"/>
                </a:cubicBezTo>
                <a:cubicBezTo>
                  <a:pt x="2529238" y="1490564"/>
                  <a:pt x="2549298" y="1745343"/>
                  <a:pt x="2520333" y="1876438"/>
                </a:cubicBezTo>
                <a:cubicBezTo>
                  <a:pt x="2491368" y="2007533"/>
                  <a:pt x="2535823" y="2294236"/>
                  <a:pt x="2520333" y="2468997"/>
                </a:cubicBezTo>
                <a:cubicBezTo>
                  <a:pt x="2252646" y="2495415"/>
                  <a:pt x="2130487" y="2455469"/>
                  <a:pt x="1890250" y="2468997"/>
                </a:cubicBezTo>
                <a:cubicBezTo>
                  <a:pt x="1650013" y="2482525"/>
                  <a:pt x="1578646" y="2470959"/>
                  <a:pt x="1310573" y="2468997"/>
                </a:cubicBezTo>
                <a:cubicBezTo>
                  <a:pt x="1042500" y="2467035"/>
                  <a:pt x="935499" y="2467290"/>
                  <a:pt x="730897" y="2468997"/>
                </a:cubicBezTo>
                <a:cubicBezTo>
                  <a:pt x="526295" y="2470704"/>
                  <a:pt x="247349" y="2504287"/>
                  <a:pt x="0" y="2468997"/>
                </a:cubicBezTo>
                <a:cubicBezTo>
                  <a:pt x="-24433" y="2273699"/>
                  <a:pt x="-4232" y="1996480"/>
                  <a:pt x="0" y="1802368"/>
                </a:cubicBezTo>
                <a:cubicBezTo>
                  <a:pt x="4232" y="1608256"/>
                  <a:pt x="24404" y="1427018"/>
                  <a:pt x="0" y="1209809"/>
                </a:cubicBezTo>
                <a:cubicBezTo>
                  <a:pt x="-24404" y="992600"/>
                  <a:pt x="-27018" y="759505"/>
                  <a:pt x="0" y="617249"/>
                </a:cubicBezTo>
                <a:cubicBezTo>
                  <a:pt x="27018" y="474993"/>
                  <a:pt x="3403" y="234139"/>
                  <a:pt x="0" y="0"/>
                </a:cubicBezTo>
                <a:close/>
              </a:path>
              <a:path w="2520333" h="2468997" stroke="0" extrusionOk="0">
                <a:moveTo>
                  <a:pt x="0" y="0"/>
                </a:moveTo>
                <a:cubicBezTo>
                  <a:pt x="163186" y="-10904"/>
                  <a:pt x="334368" y="-16016"/>
                  <a:pt x="554473" y="0"/>
                </a:cubicBezTo>
                <a:cubicBezTo>
                  <a:pt x="774578" y="16016"/>
                  <a:pt x="1034236" y="23654"/>
                  <a:pt x="1234963" y="0"/>
                </a:cubicBezTo>
                <a:cubicBezTo>
                  <a:pt x="1435690" y="-23654"/>
                  <a:pt x="1666644" y="16790"/>
                  <a:pt x="1789436" y="0"/>
                </a:cubicBezTo>
                <a:cubicBezTo>
                  <a:pt x="1912228" y="-16790"/>
                  <a:pt x="2204909" y="-21419"/>
                  <a:pt x="2520333" y="0"/>
                </a:cubicBezTo>
                <a:cubicBezTo>
                  <a:pt x="2547795" y="273574"/>
                  <a:pt x="2511132" y="324289"/>
                  <a:pt x="2520333" y="592559"/>
                </a:cubicBezTo>
                <a:cubicBezTo>
                  <a:pt x="2529534" y="860829"/>
                  <a:pt x="2534611" y="933556"/>
                  <a:pt x="2520333" y="1209809"/>
                </a:cubicBezTo>
                <a:cubicBezTo>
                  <a:pt x="2506056" y="1486062"/>
                  <a:pt x="2502664" y="1511366"/>
                  <a:pt x="2520333" y="1802368"/>
                </a:cubicBezTo>
                <a:cubicBezTo>
                  <a:pt x="2538002" y="2093370"/>
                  <a:pt x="2510800" y="2219228"/>
                  <a:pt x="2520333" y="2468997"/>
                </a:cubicBezTo>
                <a:cubicBezTo>
                  <a:pt x="2344456" y="2477401"/>
                  <a:pt x="2099790" y="2485288"/>
                  <a:pt x="1915453" y="2468997"/>
                </a:cubicBezTo>
                <a:cubicBezTo>
                  <a:pt x="1731116" y="2452706"/>
                  <a:pt x="1548191" y="2450858"/>
                  <a:pt x="1335776" y="2468997"/>
                </a:cubicBezTo>
                <a:cubicBezTo>
                  <a:pt x="1123361" y="2487136"/>
                  <a:pt x="920515" y="2469616"/>
                  <a:pt x="680490" y="2468997"/>
                </a:cubicBezTo>
                <a:cubicBezTo>
                  <a:pt x="440465" y="2468378"/>
                  <a:pt x="272013" y="2455787"/>
                  <a:pt x="0" y="2468997"/>
                </a:cubicBezTo>
                <a:cubicBezTo>
                  <a:pt x="-29247" y="2289955"/>
                  <a:pt x="-1757" y="2133427"/>
                  <a:pt x="0" y="1851748"/>
                </a:cubicBezTo>
                <a:cubicBezTo>
                  <a:pt x="1757" y="1570069"/>
                  <a:pt x="26224" y="1433709"/>
                  <a:pt x="0" y="1283878"/>
                </a:cubicBezTo>
                <a:cubicBezTo>
                  <a:pt x="-26224" y="1134047"/>
                  <a:pt x="-22859" y="901009"/>
                  <a:pt x="0" y="716009"/>
                </a:cubicBezTo>
                <a:cubicBezTo>
                  <a:pt x="22859" y="531009"/>
                  <a:pt x="-11918" y="357738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24503283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202B82-259A-D4A4-F3F4-26DF5632AE70}"/>
              </a:ext>
            </a:extLst>
          </p:cNvPr>
          <p:cNvSpPr txBox="1"/>
          <p:nvPr/>
        </p:nvSpPr>
        <p:spPr>
          <a:xfrm>
            <a:off x="730536" y="4314018"/>
            <a:ext cx="31564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Ившина Анна (Лидер) 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Координатор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организованность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планирование проекта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структурное мышление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00C9BF-5148-F921-1CDF-6C1FC209084E}"/>
              </a:ext>
            </a:extLst>
          </p:cNvPr>
          <p:cNvSpPr txBox="1"/>
          <p:nvPr/>
        </p:nvSpPr>
        <p:spPr>
          <a:xfrm>
            <a:off x="3920408" y="4314018"/>
            <a:ext cx="37842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latin typeface="Grandview" panose="020B0502040204020203" pitchFamily="34" charset="0"/>
              </a:rPr>
              <a:t>Какарека</a:t>
            </a:r>
            <a:r>
              <a:rPr lang="ru-RU" sz="1600" b="1" dirty="0">
                <a:latin typeface="Grandview" panose="020B0502040204020203" pitchFamily="34" charset="0"/>
              </a:rPr>
              <a:t> Валерия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Аналитик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скептицизм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критическое мышление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умение презентовать результата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61D65A-4B8A-7452-2886-B5B67D48C24A}"/>
              </a:ext>
            </a:extLst>
          </p:cNvPr>
          <p:cNvSpPr txBox="1"/>
          <p:nvPr/>
        </p:nvSpPr>
        <p:spPr>
          <a:xfrm>
            <a:off x="7924991" y="4314018"/>
            <a:ext cx="279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Демьянова Эвелина 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Мотиватор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стремление к развитию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эмпатия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терпимость к неудачам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3BDD38-DA66-0F03-CB91-C47C1B10E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52574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DB8C89-7F8B-46E5-C3EF-65135009C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0" t="31333" r="6705" b="5046"/>
          <a:stretch/>
        </p:blipFill>
        <p:spPr>
          <a:xfrm>
            <a:off x="8043892" y="1755530"/>
            <a:ext cx="2589012" cy="2516959"/>
          </a:xfrm>
          <a:custGeom>
            <a:avLst/>
            <a:gdLst>
              <a:gd name="connsiteX0" fmla="*/ 0 w 2589012"/>
              <a:gd name="connsiteY0" fmla="*/ 0 h 2516959"/>
              <a:gd name="connsiteX1" fmla="*/ 647253 w 2589012"/>
              <a:gd name="connsiteY1" fmla="*/ 0 h 2516959"/>
              <a:gd name="connsiteX2" fmla="*/ 1216836 w 2589012"/>
              <a:gd name="connsiteY2" fmla="*/ 0 h 2516959"/>
              <a:gd name="connsiteX3" fmla="*/ 1915869 w 2589012"/>
              <a:gd name="connsiteY3" fmla="*/ 0 h 2516959"/>
              <a:gd name="connsiteX4" fmla="*/ 2589012 w 2589012"/>
              <a:gd name="connsiteY4" fmla="*/ 0 h 2516959"/>
              <a:gd name="connsiteX5" fmla="*/ 2589012 w 2589012"/>
              <a:gd name="connsiteY5" fmla="*/ 654409 h 2516959"/>
              <a:gd name="connsiteX6" fmla="*/ 2589012 w 2589012"/>
              <a:gd name="connsiteY6" fmla="*/ 1233310 h 2516959"/>
              <a:gd name="connsiteX7" fmla="*/ 2589012 w 2589012"/>
              <a:gd name="connsiteY7" fmla="*/ 1912889 h 2516959"/>
              <a:gd name="connsiteX8" fmla="*/ 2589012 w 2589012"/>
              <a:gd name="connsiteY8" fmla="*/ 2516959 h 2516959"/>
              <a:gd name="connsiteX9" fmla="*/ 2019429 w 2589012"/>
              <a:gd name="connsiteY9" fmla="*/ 2516959 h 2516959"/>
              <a:gd name="connsiteX10" fmla="*/ 1372176 w 2589012"/>
              <a:gd name="connsiteY10" fmla="*/ 2516959 h 2516959"/>
              <a:gd name="connsiteX11" fmla="*/ 724923 w 2589012"/>
              <a:gd name="connsiteY11" fmla="*/ 2516959 h 2516959"/>
              <a:gd name="connsiteX12" fmla="*/ 0 w 2589012"/>
              <a:gd name="connsiteY12" fmla="*/ 2516959 h 2516959"/>
              <a:gd name="connsiteX13" fmla="*/ 0 w 2589012"/>
              <a:gd name="connsiteY13" fmla="*/ 1912889 h 2516959"/>
              <a:gd name="connsiteX14" fmla="*/ 0 w 2589012"/>
              <a:gd name="connsiteY14" fmla="*/ 1258480 h 2516959"/>
              <a:gd name="connsiteX15" fmla="*/ 0 w 2589012"/>
              <a:gd name="connsiteY15" fmla="*/ 604070 h 2516959"/>
              <a:gd name="connsiteX16" fmla="*/ 0 w 2589012"/>
              <a:gd name="connsiteY16" fmla="*/ 0 h 251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9012" h="2516959" fill="none" extrusionOk="0">
                <a:moveTo>
                  <a:pt x="0" y="0"/>
                </a:moveTo>
                <a:cubicBezTo>
                  <a:pt x="316406" y="24019"/>
                  <a:pt x="352384" y="11729"/>
                  <a:pt x="647253" y="0"/>
                </a:cubicBezTo>
                <a:cubicBezTo>
                  <a:pt x="942122" y="-11729"/>
                  <a:pt x="1023520" y="23878"/>
                  <a:pt x="1216836" y="0"/>
                </a:cubicBezTo>
                <a:cubicBezTo>
                  <a:pt x="1410152" y="-23878"/>
                  <a:pt x="1756532" y="-24469"/>
                  <a:pt x="1915869" y="0"/>
                </a:cubicBezTo>
                <a:cubicBezTo>
                  <a:pt x="2075206" y="24469"/>
                  <a:pt x="2320425" y="28635"/>
                  <a:pt x="2589012" y="0"/>
                </a:cubicBezTo>
                <a:cubicBezTo>
                  <a:pt x="2599593" y="252122"/>
                  <a:pt x="2580451" y="429963"/>
                  <a:pt x="2589012" y="654409"/>
                </a:cubicBezTo>
                <a:cubicBezTo>
                  <a:pt x="2597573" y="878855"/>
                  <a:pt x="2587190" y="1000693"/>
                  <a:pt x="2589012" y="1233310"/>
                </a:cubicBezTo>
                <a:cubicBezTo>
                  <a:pt x="2590834" y="1465927"/>
                  <a:pt x="2573809" y="1617258"/>
                  <a:pt x="2589012" y="1912889"/>
                </a:cubicBezTo>
                <a:cubicBezTo>
                  <a:pt x="2604215" y="2208520"/>
                  <a:pt x="2607647" y="2271800"/>
                  <a:pt x="2589012" y="2516959"/>
                </a:cubicBezTo>
                <a:cubicBezTo>
                  <a:pt x="2387355" y="2522196"/>
                  <a:pt x="2298360" y="2510411"/>
                  <a:pt x="2019429" y="2516959"/>
                </a:cubicBezTo>
                <a:cubicBezTo>
                  <a:pt x="1740498" y="2523507"/>
                  <a:pt x="1650696" y="2513146"/>
                  <a:pt x="1372176" y="2516959"/>
                </a:cubicBezTo>
                <a:cubicBezTo>
                  <a:pt x="1093656" y="2520772"/>
                  <a:pt x="1004497" y="2534438"/>
                  <a:pt x="724923" y="2516959"/>
                </a:cubicBezTo>
                <a:cubicBezTo>
                  <a:pt x="445349" y="2499480"/>
                  <a:pt x="310561" y="2495804"/>
                  <a:pt x="0" y="2516959"/>
                </a:cubicBezTo>
                <a:cubicBezTo>
                  <a:pt x="1412" y="2219840"/>
                  <a:pt x="-9856" y="2208849"/>
                  <a:pt x="0" y="1912889"/>
                </a:cubicBezTo>
                <a:cubicBezTo>
                  <a:pt x="9856" y="1616929"/>
                  <a:pt x="10230" y="1511780"/>
                  <a:pt x="0" y="1258480"/>
                </a:cubicBezTo>
                <a:cubicBezTo>
                  <a:pt x="-10230" y="1005180"/>
                  <a:pt x="30400" y="925190"/>
                  <a:pt x="0" y="604070"/>
                </a:cubicBezTo>
                <a:cubicBezTo>
                  <a:pt x="-30400" y="282950"/>
                  <a:pt x="6846" y="211933"/>
                  <a:pt x="0" y="0"/>
                </a:cubicBezTo>
                <a:close/>
              </a:path>
              <a:path w="2589012" h="2516959" stroke="0" extrusionOk="0">
                <a:moveTo>
                  <a:pt x="0" y="0"/>
                </a:moveTo>
                <a:cubicBezTo>
                  <a:pt x="260150" y="3069"/>
                  <a:pt x="393425" y="-15832"/>
                  <a:pt x="699033" y="0"/>
                </a:cubicBezTo>
                <a:cubicBezTo>
                  <a:pt x="1004641" y="15832"/>
                  <a:pt x="1222621" y="21361"/>
                  <a:pt x="1398066" y="0"/>
                </a:cubicBezTo>
                <a:cubicBezTo>
                  <a:pt x="1573511" y="-21361"/>
                  <a:pt x="1689403" y="-1215"/>
                  <a:pt x="1967649" y="0"/>
                </a:cubicBezTo>
                <a:cubicBezTo>
                  <a:pt x="2245895" y="1215"/>
                  <a:pt x="2421839" y="-22357"/>
                  <a:pt x="2589012" y="0"/>
                </a:cubicBezTo>
                <a:cubicBezTo>
                  <a:pt x="2595966" y="175318"/>
                  <a:pt x="2601959" y="471741"/>
                  <a:pt x="2589012" y="604070"/>
                </a:cubicBezTo>
                <a:cubicBezTo>
                  <a:pt x="2576066" y="736399"/>
                  <a:pt x="2603617" y="939478"/>
                  <a:pt x="2589012" y="1208140"/>
                </a:cubicBezTo>
                <a:cubicBezTo>
                  <a:pt x="2574408" y="1476802"/>
                  <a:pt x="2560840" y="1667503"/>
                  <a:pt x="2589012" y="1837380"/>
                </a:cubicBezTo>
                <a:cubicBezTo>
                  <a:pt x="2617184" y="2007257"/>
                  <a:pt x="2580957" y="2375675"/>
                  <a:pt x="2589012" y="2516959"/>
                </a:cubicBezTo>
                <a:cubicBezTo>
                  <a:pt x="2433955" y="2503712"/>
                  <a:pt x="2140242" y="2487536"/>
                  <a:pt x="1993539" y="2516959"/>
                </a:cubicBezTo>
                <a:cubicBezTo>
                  <a:pt x="1846836" y="2546382"/>
                  <a:pt x="1602411" y="2506250"/>
                  <a:pt x="1423957" y="2516959"/>
                </a:cubicBezTo>
                <a:cubicBezTo>
                  <a:pt x="1245503" y="2527668"/>
                  <a:pt x="988102" y="2521937"/>
                  <a:pt x="802594" y="2516959"/>
                </a:cubicBezTo>
                <a:cubicBezTo>
                  <a:pt x="617086" y="2511981"/>
                  <a:pt x="358999" y="2486912"/>
                  <a:pt x="0" y="2516959"/>
                </a:cubicBezTo>
                <a:cubicBezTo>
                  <a:pt x="-31099" y="2372384"/>
                  <a:pt x="1195" y="2043593"/>
                  <a:pt x="0" y="1837380"/>
                </a:cubicBezTo>
                <a:cubicBezTo>
                  <a:pt x="-1195" y="1631167"/>
                  <a:pt x="-8777" y="1351583"/>
                  <a:pt x="0" y="1182971"/>
                </a:cubicBezTo>
                <a:cubicBezTo>
                  <a:pt x="8777" y="1014359"/>
                  <a:pt x="-16602" y="868783"/>
                  <a:pt x="0" y="578901"/>
                </a:cubicBezTo>
                <a:cubicBezTo>
                  <a:pt x="16602" y="289019"/>
                  <a:pt x="-19873" y="190730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2219416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49E7D9-5181-A5F8-4434-BDA3BF31E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58" y="1766314"/>
            <a:ext cx="2506175" cy="2506175"/>
          </a:xfrm>
          <a:custGeom>
            <a:avLst/>
            <a:gdLst>
              <a:gd name="connsiteX0" fmla="*/ 0 w 2506175"/>
              <a:gd name="connsiteY0" fmla="*/ 0 h 2506175"/>
              <a:gd name="connsiteX1" fmla="*/ 601482 w 2506175"/>
              <a:gd name="connsiteY1" fmla="*/ 0 h 2506175"/>
              <a:gd name="connsiteX2" fmla="*/ 1278149 w 2506175"/>
              <a:gd name="connsiteY2" fmla="*/ 0 h 2506175"/>
              <a:gd name="connsiteX3" fmla="*/ 1929755 w 2506175"/>
              <a:gd name="connsiteY3" fmla="*/ 0 h 2506175"/>
              <a:gd name="connsiteX4" fmla="*/ 2506175 w 2506175"/>
              <a:gd name="connsiteY4" fmla="*/ 0 h 2506175"/>
              <a:gd name="connsiteX5" fmla="*/ 2506175 w 2506175"/>
              <a:gd name="connsiteY5" fmla="*/ 551359 h 2506175"/>
              <a:gd name="connsiteX6" fmla="*/ 2506175 w 2506175"/>
              <a:gd name="connsiteY6" fmla="*/ 1228026 h 2506175"/>
              <a:gd name="connsiteX7" fmla="*/ 2506175 w 2506175"/>
              <a:gd name="connsiteY7" fmla="*/ 1904693 h 2506175"/>
              <a:gd name="connsiteX8" fmla="*/ 2506175 w 2506175"/>
              <a:gd name="connsiteY8" fmla="*/ 2506175 h 2506175"/>
              <a:gd name="connsiteX9" fmla="*/ 1854570 w 2506175"/>
              <a:gd name="connsiteY9" fmla="*/ 2506175 h 2506175"/>
              <a:gd name="connsiteX10" fmla="*/ 1202964 w 2506175"/>
              <a:gd name="connsiteY10" fmla="*/ 2506175 h 2506175"/>
              <a:gd name="connsiteX11" fmla="*/ 551358 w 2506175"/>
              <a:gd name="connsiteY11" fmla="*/ 2506175 h 2506175"/>
              <a:gd name="connsiteX12" fmla="*/ 0 w 2506175"/>
              <a:gd name="connsiteY12" fmla="*/ 2506175 h 2506175"/>
              <a:gd name="connsiteX13" fmla="*/ 0 w 2506175"/>
              <a:gd name="connsiteY13" fmla="*/ 1854570 h 2506175"/>
              <a:gd name="connsiteX14" fmla="*/ 0 w 2506175"/>
              <a:gd name="connsiteY14" fmla="*/ 1253088 h 2506175"/>
              <a:gd name="connsiteX15" fmla="*/ 0 w 2506175"/>
              <a:gd name="connsiteY15" fmla="*/ 676667 h 2506175"/>
              <a:gd name="connsiteX16" fmla="*/ 0 w 2506175"/>
              <a:gd name="connsiteY16" fmla="*/ 0 h 250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6175" h="2506175" fill="none" extrusionOk="0">
                <a:moveTo>
                  <a:pt x="0" y="0"/>
                </a:moveTo>
                <a:cubicBezTo>
                  <a:pt x="153431" y="20368"/>
                  <a:pt x="453880" y="4630"/>
                  <a:pt x="601482" y="0"/>
                </a:cubicBezTo>
                <a:cubicBezTo>
                  <a:pt x="749084" y="-4630"/>
                  <a:pt x="1023330" y="4266"/>
                  <a:pt x="1278149" y="0"/>
                </a:cubicBezTo>
                <a:cubicBezTo>
                  <a:pt x="1532968" y="-4266"/>
                  <a:pt x="1612446" y="25937"/>
                  <a:pt x="1929755" y="0"/>
                </a:cubicBezTo>
                <a:cubicBezTo>
                  <a:pt x="2247064" y="-25937"/>
                  <a:pt x="2320310" y="-26439"/>
                  <a:pt x="2506175" y="0"/>
                </a:cubicBezTo>
                <a:cubicBezTo>
                  <a:pt x="2503771" y="150156"/>
                  <a:pt x="2497618" y="430414"/>
                  <a:pt x="2506175" y="551359"/>
                </a:cubicBezTo>
                <a:cubicBezTo>
                  <a:pt x="2514732" y="672304"/>
                  <a:pt x="2535360" y="1011019"/>
                  <a:pt x="2506175" y="1228026"/>
                </a:cubicBezTo>
                <a:cubicBezTo>
                  <a:pt x="2476990" y="1445033"/>
                  <a:pt x="2528010" y="1566555"/>
                  <a:pt x="2506175" y="1904693"/>
                </a:cubicBezTo>
                <a:cubicBezTo>
                  <a:pt x="2484340" y="2242831"/>
                  <a:pt x="2479895" y="2323093"/>
                  <a:pt x="2506175" y="2506175"/>
                </a:cubicBezTo>
                <a:cubicBezTo>
                  <a:pt x="2337424" y="2528949"/>
                  <a:pt x="1996171" y="2491208"/>
                  <a:pt x="1854570" y="2506175"/>
                </a:cubicBezTo>
                <a:cubicBezTo>
                  <a:pt x="1712969" y="2521142"/>
                  <a:pt x="1434903" y="2487044"/>
                  <a:pt x="1202964" y="2506175"/>
                </a:cubicBezTo>
                <a:cubicBezTo>
                  <a:pt x="971025" y="2525306"/>
                  <a:pt x="736230" y="2530017"/>
                  <a:pt x="551358" y="2506175"/>
                </a:cubicBezTo>
                <a:cubicBezTo>
                  <a:pt x="366486" y="2482333"/>
                  <a:pt x="141193" y="2516521"/>
                  <a:pt x="0" y="2506175"/>
                </a:cubicBezTo>
                <a:cubicBezTo>
                  <a:pt x="-5950" y="2196320"/>
                  <a:pt x="16333" y="2119112"/>
                  <a:pt x="0" y="1854570"/>
                </a:cubicBezTo>
                <a:cubicBezTo>
                  <a:pt x="-16333" y="1590029"/>
                  <a:pt x="15626" y="1490475"/>
                  <a:pt x="0" y="1253088"/>
                </a:cubicBezTo>
                <a:cubicBezTo>
                  <a:pt x="-15626" y="1015701"/>
                  <a:pt x="-2278" y="793440"/>
                  <a:pt x="0" y="676667"/>
                </a:cubicBezTo>
                <a:cubicBezTo>
                  <a:pt x="2278" y="559894"/>
                  <a:pt x="-33683" y="138972"/>
                  <a:pt x="0" y="0"/>
                </a:cubicBezTo>
                <a:close/>
              </a:path>
              <a:path w="2506175" h="2506175" stroke="0" extrusionOk="0">
                <a:moveTo>
                  <a:pt x="0" y="0"/>
                </a:moveTo>
                <a:cubicBezTo>
                  <a:pt x="125503" y="4884"/>
                  <a:pt x="335192" y="-17468"/>
                  <a:pt x="626544" y="0"/>
                </a:cubicBezTo>
                <a:cubicBezTo>
                  <a:pt x="917896" y="17468"/>
                  <a:pt x="943183" y="-14591"/>
                  <a:pt x="1177902" y="0"/>
                </a:cubicBezTo>
                <a:cubicBezTo>
                  <a:pt x="1412621" y="14591"/>
                  <a:pt x="1498344" y="376"/>
                  <a:pt x="1804446" y="0"/>
                </a:cubicBezTo>
                <a:cubicBezTo>
                  <a:pt x="2110548" y="-376"/>
                  <a:pt x="2242833" y="-3090"/>
                  <a:pt x="2506175" y="0"/>
                </a:cubicBezTo>
                <a:cubicBezTo>
                  <a:pt x="2523364" y="276304"/>
                  <a:pt x="2514196" y="425575"/>
                  <a:pt x="2506175" y="576420"/>
                </a:cubicBezTo>
                <a:cubicBezTo>
                  <a:pt x="2498154" y="727265"/>
                  <a:pt x="2505508" y="1036077"/>
                  <a:pt x="2506175" y="1228026"/>
                </a:cubicBezTo>
                <a:cubicBezTo>
                  <a:pt x="2506842" y="1419975"/>
                  <a:pt x="2506857" y="1613199"/>
                  <a:pt x="2506175" y="1779384"/>
                </a:cubicBezTo>
                <a:cubicBezTo>
                  <a:pt x="2505493" y="1945569"/>
                  <a:pt x="2510068" y="2281661"/>
                  <a:pt x="2506175" y="2506175"/>
                </a:cubicBezTo>
                <a:cubicBezTo>
                  <a:pt x="2211782" y="2495511"/>
                  <a:pt x="2058995" y="2529581"/>
                  <a:pt x="1879631" y="2506175"/>
                </a:cubicBezTo>
                <a:cubicBezTo>
                  <a:pt x="1700267" y="2482769"/>
                  <a:pt x="1478341" y="2486106"/>
                  <a:pt x="1202964" y="2506175"/>
                </a:cubicBezTo>
                <a:cubicBezTo>
                  <a:pt x="927587" y="2526244"/>
                  <a:pt x="819347" y="2532338"/>
                  <a:pt x="601482" y="2506175"/>
                </a:cubicBezTo>
                <a:cubicBezTo>
                  <a:pt x="383617" y="2480012"/>
                  <a:pt x="216306" y="2494925"/>
                  <a:pt x="0" y="2506175"/>
                </a:cubicBezTo>
                <a:cubicBezTo>
                  <a:pt x="-8558" y="2363670"/>
                  <a:pt x="12744" y="2078232"/>
                  <a:pt x="0" y="1829508"/>
                </a:cubicBezTo>
                <a:cubicBezTo>
                  <a:pt x="-12744" y="1580784"/>
                  <a:pt x="-20151" y="1387621"/>
                  <a:pt x="0" y="1202964"/>
                </a:cubicBezTo>
                <a:cubicBezTo>
                  <a:pt x="20151" y="1018307"/>
                  <a:pt x="42218" y="355515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397775893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42887A0-AAE9-5ECA-752C-F66FFA41604E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1157E6-0F7E-767A-51AF-27E5389723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77" t="19016" r="7177" b="8826"/>
          <a:stretch/>
        </p:blipFill>
        <p:spPr>
          <a:xfrm>
            <a:off x="4559448" y="1755530"/>
            <a:ext cx="2506175" cy="2468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202B82-259A-D4A4-F3F4-26DF5632AE70}"/>
              </a:ext>
            </a:extLst>
          </p:cNvPr>
          <p:cNvSpPr txBox="1"/>
          <p:nvPr/>
        </p:nvSpPr>
        <p:spPr>
          <a:xfrm>
            <a:off x="813221" y="4389118"/>
            <a:ext cx="2991048" cy="2800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Голубина Анна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Дизайнер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креативное мышление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latin typeface="Grandview" panose="020B0502040204020203" pitchFamily="34" charset="0"/>
              </a:rPr>
              <a:t>насмотренность</a:t>
            </a:r>
            <a:endParaRPr lang="ru-RU" sz="1600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умение широко мыслить</a:t>
            </a:r>
          </a:p>
          <a:p>
            <a:endParaRPr lang="ru-RU" sz="1600" dirty="0">
              <a:latin typeface="Grandview" panose="020B0502040204020203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>
              <a:latin typeface="Grandview" panose="020B0502040204020203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>
              <a:latin typeface="Grandview" panose="020B0502040204020203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>
              <a:latin typeface="Grandview" panose="020B0502040204020203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>
              <a:latin typeface="Grandview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00C9BF-5148-F921-1CDF-6C1FC209084E}"/>
              </a:ext>
            </a:extLst>
          </p:cNvPr>
          <p:cNvSpPr txBox="1"/>
          <p:nvPr/>
        </p:nvSpPr>
        <p:spPr>
          <a:xfrm>
            <a:off x="3918794" y="4410517"/>
            <a:ext cx="4044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Захарова Анастасия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Исследователь ресурсов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любознательность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установление контактов с людьми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умение работать с информацией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61D65A-4B8A-7452-2886-B5B67D48C24A}"/>
              </a:ext>
            </a:extLst>
          </p:cNvPr>
          <p:cNvSpPr txBox="1"/>
          <p:nvPr/>
        </p:nvSpPr>
        <p:spPr>
          <a:xfrm>
            <a:off x="8077394" y="4389118"/>
            <a:ext cx="25061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Щедрина Дарья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Исполнитель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ответственность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педантичность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адаптивность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4F527C-1A6D-7616-78D9-F4211748FC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342" b="17432"/>
          <a:stretch/>
        </p:blipFill>
        <p:spPr>
          <a:xfrm>
            <a:off x="4550451" y="1766314"/>
            <a:ext cx="2515172" cy="2506175"/>
          </a:xfrm>
          <a:custGeom>
            <a:avLst/>
            <a:gdLst>
              <a:gd name="connsiteX0" fmla="*/ 0 w 2515172"/>
              <a:gd name="connsiteY0" fmla="*/ 0 h 2506175"/>
              <a:gd name="connsiteX1" fmla="*/ 679096 w 2515172"/>
              <a:gd name="connsiteY1" fmla="*/ 0 h 2506175"/>
              <a:gd name="connsiteX2" fmla="*/ 1307889 w 2515172"/>
              <a:gd name="connsiteY2" fmla="*/ 0 h 2506175"/>
              <a:gd name="connsiteX3" fmla="*/ 2515172 w 2515172"/>
              <a:gd name="connsiteY3" fmla="*/ 0 h 2506175"/>
              <a:gd name="connsiteX4" fmla="*/ 2515172 w 2515172"/>
              <a:gd name="connsiteY4" fmla="*/ 626544 h 2506175"/>
              <a:gd name="connsiteX5" fmla="*/ 2515172 w 2515172"/>
              <a:gd name="connsiteY5" fmla="*/ 1253088 h 2506175"/>
              <a:gd name="connsiteX6" fmla="*/ 2515172 w 2515172"/>
              <a:gd name="connsiteY6" fmla="*/ 1804446 h 2506175"/>
              <a:gd name="connsiteX7" fmla="*/ 2515172 w 2515172"/>
              <a:gd name="connsiteY7" fmla="*/ 2506175 h 2506175"/>
              <a:gd name="connsiteX8" fmla="*/ 1936682 w 2515172"/>
              <a:gd name="connsiteY8" fmla="*/ 2506175 h 2506175"/>
              <a:gd name="connsiteX9" fmla="*/ 1358193 w 2515172"/>
              <a:gd name="connsiteY9" fmla="*/ 2506175 h 2506175"/>
              <a:gd name="connsiteX10" fmla="*/ 754552 w 2515172"/>
              <a:gd name="connsiteY10" fmla="*/ 2506175 h 2506175"/>
              <a:gd name="connsiteX11" fmla="*/ 0 w 2515172"/>
              <a:gd name="connsiteY11" fmla="*/ 2506175 h 2506175"/>
              <a:gd name="connsiteX12" fmla="*/ 0 w 2515172"/>
              <a:gd name="connsiteY12" fmla="*/ 1954817 h 2506175"/>
              <a:gd name="connsiteX13" fmla="*/ 0 w 2515172"/>
              <a:gd name="connsiteY13" fmla="*/ 1328273 h 2506175"/>
              <a:gd name="connsiteX14" fmla="*/ 0 w 2515172"/>
              <a:gd name="connsiteY14" fmla="*/ 776914 h 2506175"/>
              <a:gd name="connsiteX15" fmla="*/ 0 w 2515172"/>
              <a:gd name="connsiteY15" fmla="*/ 0 h 250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15172" h="2506175" fill="none" extrusionOk="0">
                <a:moveTo>
                  <a:pt x="0" y="0"/>
                </a:moveTo>
                <a:cubicBezTo>
                  <a:pt x="159850" y="-22475"/>
                  <a:pt x="340335" y="-14863"/>
                  <a:pt x="679096" y="0"/>
                </a:cubicBezTo>
                <a:cubicBezTo>
                  <a:pt x="1017857" y="14863"/>
                  <a:pt x="1040833" y="-1834"/>
                  <a:pt x="1307889" y="0"/>
                </a:cubicBezTo>
                <a:cubicBezTo>
                  <a:pt x="1574945" y="1834"/>
                  <a:pt x="2271918" y="42030"/>
                  <a:pt x="2515172" y="0"/>
                </a:cubicBezTo>
                <a:cubicBezTo>
                  <a:pt x="2540572" y="311915"/>
                  <a:pt x="2513244" y="344657"/>
                  <a:pt x="2515172" y="626544"/>
                </a:cubicBezTo>
                <a:cubicBezTo>
                  <a:pt x="2517100" y="908431"/>
                  <a:pt x="2537362" y="1073118"/>
                  <a:pt x="2515172" y="1253088"/>
                </a:cubicBezTo>
                <a:cubicBezTo>
                  <a:pt x="2492982" y="1433058"/>
                  <a:pt x="2541341" y="1572028"/>
                  <a:pt x="2515172" y="1804446"/>
                </a:cubicBezTo>
                <a:cubicBezTo>
                  <a:pt x="2489003" y="2036864"/>
                  <a:pt x="2489465" y="2196656"/>
                  <a:pt x="2515172" y="2506175"/>
                </a:cubicBezTo>
                <a:cubicBezTo>
                  <a:pt x="2244866" y="2491354"/>
                  <a:pt x="2202659" y="2496227"/>
                  <a:pt x="1936682" y="2506175"/>
                </a:cubicBezTo>
                <a:cubicBezTo>
                  <a:pt x="1670705" y="2516124"/>
                  <a:pt x="1623619" y="2490591"/>
                  <a:pt x="1358193" y="2506175"/>
                </a:cubicBezTo>
                <a:cubicBezTo>
                  <a:pt x="1092767" y="2521759"/>
                  <a:pt x="1000925" y="2526136"/>
                  <a:pt x="754552" y="2506175"/>
                </a:cubicBezTo>
                <a:cubicBezTo>
                  <a:pt x="508179" y="2486214"/>
                  <a:pt x="362591" y="2506399"/>
                  <a:pt x="0" y="2506175"/>
                </a:cubicBezTo>
                <a:cubicBezTo>
                  <a:pt x="18585" y="2370123"/>
                  <a:pt x="-16664" y="2065894"/>
                  <a:pt x="0" y="1954817"/>
                </a:cubicBezTo>
                <a:cubicBezTo>
                  <a:pt x="16664" y="1843740"/>
                  <a:pt x="11044" y="1573951"/>
                  <a:pt x="0" y="1328273"/>
                </a:cubicBezTo>
                <a:cubicBezTo>
                  <a:pt x="-11044" y="1082595"/>
                  <a:pt x="-17759" y="1045162"/>
                  <a:pt x="0" y="776914"/>
                </a:cubicBezTo>
                <a:cubicBezTo>
                  <a:pt x="17759" y="508666"/>
                  <a:pt x="-35140" y="348273"/>
                  <a:pt x="0" y="0"/>
                </a:cubicBezTo>
                <a:close/>
              </a:path>
              <a:path w="2515172" h="2506175" stroke="0" extrusionOk="0">
                <a:moveTo>
                  <a:pt x="0" y="0"/>
                </a:moveTo>
                <a:cubicBezTo>
                  <a:pt x="258723" y="-5396"/>
                  <a:pt x="293603" y="-23223"/>
                  <a:pt x="578490" y="0"/>
                </a:cubicBezTo>
                <a:cubicBezTo>
                  <a:pt x="863377" y="23223"/>
                  <a:pt x="992948" y="3407"/>
                  <a:pt x="1182131" y="0"/>
                </a:cubicBezTo>
                <a:cubicBezTo>
                  <a:pt x="1371314" y="-3407"/>
                  <a:pt x="1620550" y="-23547"/>
                  <a:pt x="1810924" y="0"/>
                </a:cubicBezTo>
                <a:cubicBezTo>
                  <a:pt x="2001298" y="23547"/>
                  <a:pt x="2279937" y="-22948"/>
                  <a:pt x="2515172" y="0"/>
                </a:cubicBezTo>
                <a:cubicBezTo>
                  <a:pt x="2537192" y="323577"/>
                  <a:pt x="2489906" y="471055"/>
                  <a:pt x="2515172" y="676667"/>
                </a:cubicBezTo>
                <a:cubicBezTo>
                  <a:pt x="2540438" y="882279"/>
                  <a:pt x="2508426" y="967034"/>
                  <a:pt x="2515172" y="1253088"/>
                </a:cubicBezTo>
                <a:cubicBezTo>
                  <a:pt x="2521918" y="1539142"/>
                  <a:pt x="2540013" y="1790278"/>
                  <a:pt x="2515172" y="1929755"/>
                </a:cubicBezTo>
                <a:cubicBezTo>
                  <a:pt x="2490331" y="2069232"/>
                  <a:pt x="2506840" y="2386689"/>
                  <a:pt x="2515172" y="2506175"/>
                </a:cubicBezTo>
                <a:cubicBezTo>
                  <a:pt x="2295066" y="2526154"/>
                  <a:pt x="2083251" y="2480963"/>
                  <a:pt x="1961834" y="2506175"/>
                </a:cubicBezTo>
                <a:cubicBezTo>
                  <a:pt x="1840417" y="2531387"/>
                  <a:pt x="1550499" y="2499453"/>
                  <a:pt x="1358193" y="2506175"/>
                </a:cubicBezTo>
                <a:cubicBezTo>
                  <a:pt x="1165887" y="2512897"/>
                  <a:pt x="919122" y="2494747"/>
                  <a:pt x="779703" y="2506175"/>
                </a:cubicBezTo>
                <a:cubicBezTo>
                  <a:pt x="640284" y="2517604"/>
                  <a:pt x="333403" y="2496941"/>
                  <a:pt x="0" y="2506175"/>
                </a:cubicBezTo>
                <a:cubicBezTo>
                  <a:pt x="12626" y="2241029"/>
                  <a:pt x="-9880" y="2196713"/>
                  <a:pt x="0" y="1929755"/>
                </a:cubicBezTo>
                <a:cubicBezTo>
                  <a:pt x="9880" y="1662797"/>
                  <a:pt x="-25136" y="1548605"/>
                  <a:pt x="0" y="1253088"/>
                </a:cubicBezTo>
                <a:cubicBezTo>
                  <a:pt x="25136" y="957571"/>
                  <a:pt x="-17112" y="896933"/>
                  <a:pt x="0" y="701729"/>
                </a:cubicBezTo>
                <a:cubicBezTo>
                  <a:pt x="17112" y="506525"/>
                  <a:pt x="16315" y="153154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38656848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2C2DFE-071F-5488-7450-56A7AF1BF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4741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37D344-CC75-8C6C-03BE-CC62A71757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449" b="4374"/>
          <a:stretch/>
        </p:blipFill>
        <p:spPr>
          <a:xfrm>
            <a:off x="5864937" y="1935164"/>
            <a:ext cx="2413823" cy="2326537"/>
          </a:xfrm>
          <a:custGeom>
            <a:avLst/>
            <a:gdLst>
              <a:gd name="connsiteX0" fmla="*/ 0 w 2413823"/>
              <a:gd name="connsiteY0" fmla="*/ 0 h 2326537"/>
              <a:gd name="connsiteX1" fmla="*/ 651732 w 2413823"/>
              <a:gd name="connsiteY1" fmla="*/ 0 h 2326537"/>
              <a:gd name="connsiteX2" fmla="*/ 1279326 w 2413823"/>
              <a:gd name="connsiteY2" fmla="*/ 0 h 2326537"/>
              <a:gd name="connsiteX3" fmla="*/ 1882782 w 2413823"/>
              <a:gd name="connsiteY3" fmla="*/ 0 h 2326537"/>
              <a:gd name="connsiteX4" fmla="*/ 2413823 w 2413823"/>
              <a:gd name="connsiteY4" fmla="*/ 0 h 2326537"/>
              <a:gd name="connsiteX5" fmla="*/ 2413823 w 2413823"/>
              <a:gd name="connsiteY5" fmla="*/ 581634 h 2326537"/>
              <a:gd name="connsiteX6" fmla="*/ 2413823 w 2413823"/>
              <a:gd name="connsiteY6" fmla="*/ 1163269 h 2326537"/>
              <a:gd name="connsiteX7" fmla="*/ 2413823 w 2413823"/>
              <a:gd name="connsiteY7" fmla="*/ 1721637 h 2326537"/>
              <a:gd name="connsiteX8" fmla="*/ 2413823 w 2413823"/>
              <a:gd name="connsiteY8" fmla="*/ 2326537 h 2326537"/>
              <a:gd name="connsiteX9" fmla="*/ 1762091 w 2413823"/>
              <a:gd name="connsiteY9" fmla="*/ 2326537 h 2326537"/>
              <a:gd name="connsiteX10" fmla="*/ 1206912 w 2413823"/>
              <a:gd name="connsiteY10" fmla="*/ 2326537 h 2326537"/>
              <a:gd name="connsiteX11" fmla="*/ 675870 w 2413823"/>
              <a:gd name="connsiteY11" fmla="*/ 2326537 h 2326537"/>
              <a:gd name="connsiteX12" fmla="*/ 0 w 2413823"/>
              <a:gd name="connsiteY12" fmla="*/ 2326537 h 2326537"/>
              <a:gd name="connsiteX13" fmla="*/ 0 w 2413823"/>
              <a:gd name="connsiteY13" fmla="*/ 1744903 h 2326537"/>
              <a:gd name="connsiteX14" fmla="*/ 0 w 2413823"/>
              <a:gd name="connsiteY14" fmla="*/ 1233065 h 2326537"/>
              <a:gd name="connsiteX15" fmla="*/ 0 w 2413823"/>
              <a:gd name="connsiteY15" fmla="*/ 674696 h 2326537"/>
              <a:gd name="connsiteX16" fmla="*/ 0 w 2413823"/>
              <a:gd name="connsiteY16" fmla="*/ 0 h 232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13823" h="2326537" fill="none" extrusionOk="0">
                <a:moveTo>
                  <a:pt x="0" y="0"/>
                </a:moveTo>
                <a:cubicBezTo>
                  <a:pt x="268963" y="-2977"/>
                  <a:pt x="519795" y="24649"/>
                  <a:pt x="651732" y="0"/>
                </a:cubicBezTo>
                <a:cubicBezTo>
                  <a:pt x="783669" y="-24649"/>
                  <a:pt x="1000456" y="-30873"/>
                  <a:pt x="1279326" y="0"/>
                </a:cubicBezTo>
                <a:cubicBezTo>
                  <a:pt x="1558196" y="30873"/>
                  <a:pt x="1732192" y="24009"/>
                  <a:pt x="1882782" y="0"/>
                </a:cubicBezTo>
                <a:cubicBezTo>
                  <a:pt x="2033372" y="-24009"/>
                  <a:pt x="2277493" y="23609"/>
                  <a:pt x="2413823" y="0"/>
                </a:cubicBezTo>
                <a:cubicBezTo>
                  <a:pt x="2384819" y="144779"/>
                  <a:pt x="2398979" y="303036"/>
                  <a:pt x="2413823" y="581634"/>
                </a:cubicBezTo>
                <a:cubicBezTo>
                  <a:pt x="2428667" y="860232"/>
                  <a:pt x="2442385" y="875341"/>
                  <a:pt x="2413823" y="1163269"/>
                </a:cubicBezTo>
                <a:cubicBezTo>
                  <a:pt x="2385261" y="1451197"/>
                  <a:pt x="2409614" y="1587147"/>
                  <a:pt x="2413823" y="1721637"/>
                </a:cubicBezTo>
                <a:cubicBezTo>
                  <a:pt x="2418032" y="1856127"/>
                  <a:pt x="2401783" y="2141127"/>
                  <a:pt x="2413823" y="2326537"/>
                </a:cubicBezTo>
                <a:cubicBezTo>
                  <a:pt x="2101543" y="2304056"/>
                  <a:pt x="1950411" y="2309020"/>
                  <a:pt x="1762091" y="2326537"/>
                </a:cubicBezTo>
                <a:cubicBezTo>
                  <a:pt x="1573771" y="2344054"/>
                  <a:pt x="1465395" y="2351538"/>
                  <a:pt x="1206912" y="2326537"/>
                </a:cubicBezTo>
                <a:cubicBezTo>
                  <a:pt x="948429" y="2301536"/>
                  <a:pt x="905758" y="2339495"/>
                  <a:pt x="675870" y="2326537"/>
                </a:cubicBezTo>
                <a:cubicBezTo>
                  <a:pt x="445982" y="2313579"/>
                  <a:pt x="211055" y="2317356"/>
                  <a:pt x="0" y="2326537"/>
                </a:cubicBezTo>
                <a:cubicBezTo>
                  <a:pt x="-15041" y="2145236"/>
                  <a:pt x="16774" y="1985520"/>
                  <a:pt x="0" y="1744903"/>
                </a:cubicBezTo>
                <a:cubicBezTo>
                  <a:pt x="-16774" y="1504286"/>
                  <a:pt x="5635" y="1337417"/>
                  <a:pt x="0" y="1233065"/>
                </a:cubicBezTo>
                <a:cubicBezTo>
                  <a:pt x="-5635" y="1128713"/>
                  <a:pt x="-18457" y="807883"/>
                  <a:pt x="0" y="674696"/>
                </a:cubicBezTo>
                <a:cubicBezTo>
                  <a:pt x="18457" y="541509"/>
                  <a:pt x="-23424" y="148481"/>
                  <a:pt x="0" y="0"/>
                </a:cubicBezTo>
                <a:close/>
              </a:path>
              <a:path w="2413823" h="2326537" stroke="0" extrusionOk="0">
                <a:moveTo>
                  <a:pt x="0" y="0"/>
                </a:moveTo>
                <a:cubicBezTo>
                  <a:pt x="240536" y="-24546"/>
                  <a:pt x="368763" y="24432"/>
                  <a:pt x="627594" y="0"/>
                </a:cubicBezTo>
                <a:cubicBezTo>
                  <a:pt x="886425" y="-24432"/>
                  <a:pt x="918508" y="2717"/>
                  <a:pt x="1158635" y="0"/>
                </a:cubicBezTo>
                <a:cubicBezTo>
                  <a:pt x="1398762" y="-2717"/>
                  <a:pt x="1563862" y="-11275"/>
                  <a:pt x="1737953" y="0"/>
                </a:cubicBezTo>
                <a:cubicBezTo>
                  <a:pt x="1912044" y="11275"/>
                  <a:pt x="2126008" y="-19072"/>
                  <a:pt x="2413823" y="0"/>
                </a:cubicBezTo>
                <a:cubicBezTo>
                  <a:pt x="2408909" y="190170"/>
                  <a:pt x="2430469" y="438750"/>
                  <a:pt x="2413823" y="628165"/>
                </a:cubicBezTo>
                <a:cubicBezTo>
                  <a:pt x="2397177" y="817580"/>
                  <a:pt x="2400804" y="1073346"/>
                  <a:pt x="2413823" y="1186534"/>
                </a:cubicBezTo>
                <a:cubicBezTo>
                  <a:pt x="2426842" y="1299722"/>
                  <a:pt x="2391991" y="1648246"/>
                  <a:pt x="2413823" y="1768168"/>
                </a:cubicBezTo>
                <a:cubicBezTo>
                  <a:pt x="2435655" y="1888090"/>
                  <a:pt x="2428968" y="2131859"/>
                  <a:pt x="2413823" y="2326537"/>
                </a:cubicBezTo>
                <a:cubicBezTo>
                  <a:pt x="2300795" y="2307761"/>
                  <a:pt x="2033234" y="2316509"/>
                  <a:pt x="1882782" y="2326537"/>
                </a:cubicBezTo>
                <a:cubicBezTo>
                  <a:pt x="1732330" y="2336565"/>
                  <a:pt x="1426908" y="2310657"/>
                  <a:pt x="1279326" y="2326537"/>
                </a:cubicBezTo>
                <a:cubicBezTo>
                  <a:pt x="1131744" y="2342417"/>
                  <a:pt x="878615" y="2336416"/>
                  <a:pt x="724147" y="2326537"/>
                </a:cubicBezTo>
                <a:cubicBezTo>
                  <a:pt x="569679" y="2316658"/>
                  <a:pt x="248503" y="2305074"/>
                  <a:pt x="0" y="2326537"/>
                </a:cubicBezTo>
                <a:cubicBezTo>
                  <a:pt x="-13154" y="2121703"/>
                  <a:pt x="-12499" y="1960011"/>
                  <a:pt x="0" y="1721637"/>
                </a:cubicBezTo>
                <a:cubicBezTo>
                  <a:pt x="12499" y="1483263"/>
                  <a:pt x="21840" y="1312227"/>
                  <a:pt x="0" y="1209799"/>
                </a:cubicBezTo>
                <a:cubicBezTo>
                  <a:pt x="-21840" y="1107371"/>
                  <a:pt x="-13067" y="753932"/>
                  <a:pt x="0" y="581634"/>
                </a:cubicBezTo>
                <a:cubicBezTo>
                  <a:pt x="13067" y="409337"/>
                  <a:pt x="-15134" y="179980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284867528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C45FED-EBCB-40A1-2ED3-2D792F75FD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00"/>
          <a:stretch/>
        </p:blipFill>
        <p:spPr>
          <a:xfrm>
            <a:off x="301159" y="1935166"/>
            <a:ext cx="2326538" cy="2326538"/>
          </a:xfrm>
          <a:custGeom>
            <a:avLst/>
            <a:gdLst>
              <a:gd name="connsiteX0" fmla="*/ 0 w 2326538"/>
              <a:gd name="connsiteY0" fmla="*/ 0 h 2326538"/>
              <a:gd name="connsiteX1" fmla="*/ 535104 w 2326538"/>
              <a:gd name="connsiteY1" fmla="*/ 0 h 2326538"/>
              <a:gd name="connsiteX2" fmla="*/ 1140004 w 2326538"/>
              <a:gd name="connsiteY2" fmla="*/ 0 h 2326538"/>
              <a:gd name="connsiteX3" fmla="*/ 1721638 w 2326538"/>
              <a:gd name="connsiteY3" fmla="*/ 0 h 2326538"/>
              <a:gd name="connsiteX4" fmla="*/ 2326538 w 2326538"/>
              <a:gd name="connsiteY4" fmla="*/ 0 h 2326538"/>
              <a:gd name="connsiteX5" fmla="*/ 2326538 w 2326538"/>
              <a:gd name="connsiteY5" fmla="*/ 511838 h 2326538"/>
              <a:gd name="connsiteX6" fmla="*/ 2326538 w 2326538"/>
              <a:gd name="connsiteY6" fmla="*/ 1046942 h 2326538"/>
              <a:gd name="connsiteX7" fmla="*/ 2326538 w 2326538"/>
              <a:gd name="connsiteY7" fmla="*/ 1605311 h 2326538"/>
              <a:gd name="connsiteX8" fmla="*/ 2326538 w 2326538"/>
              <a:gd name="connsiteY8" fmla="*/ 2326538 h 2326538"/>
              <a:gd name="connsiteX9" fmla="*/ 1698373 w 2326538"/>
              <a:gd name="connsiteY9" fmla="*/ 2326538 h 2326538"/>
              <a:gd name="connsiteX10" fmla="*/ 1163269 w 2326538"/>
              <a:gd name="connsiteY10" fmla="*/ 2326538 h 2326538"/>
              <a:gd name="connsiteX11" fmla="*/ 651431 w 2326538"/>
              <a:gd name="connsiteY11" fmla="*/ 2326538 h 2326538"/>
              <a:gd name="connsiteX12" fmla="*/ 0 w 2326538"/>
              <a:gd name="connsiteY12" fmla="*/ 2326538 h 2326538"/>
              <a:gd name="connsiteX13" fmla="*/ 0 w 2326538"/>
              <a:gd name="connsiteY13" fmla="*/ 1791434 h 2326538"/>
              <a:gd name="connsiteX14" fmla="*/ 0 w 2326538"/>
              <a:gd name="connsiteY14" fmla="*/ 1209800 h 2326538"/>
              <a:gd name="connsiteX15" fmla="*/ 0 w 2326538"/>
              <a:gd name="connsiteY15" fmla="*/ 674696 h 2326538"/>
              <a:gd name="connsiteX16" fmla="*/ 0 w 2326538"/>
              <a:gd name="connsiteY16" fmla="*/ 0 h 232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26538" h="2326538" fill="none" extrusionOk="0">
                <a:moveTo>
                  <a:pt x="0" y="0"/>
                </a:moveTo>
                <a:cubicBezTo>
                  <a:pt x="209001" y="-26286"/>
                  <a:pt x="322837" y="21231"/>
                  <a:pt x="535104" y="0"/>
                </a:cubicBezTo>
                <a:cubicBezTo>
                  <a:pt x="747371" y="-21231"/>
                  <a:pt x="998758" y="-1275"/>
                  <a:pt x="1140004" y="0"/>
                </a:cubicBezTo>
                <a:cubicBezTo>
                  <a:pt x="1281250" y="1275"/>
                  <a:pt x="1511774" y="-28777"/>
                  <a:pt x="1721638" y="0"/>
                </a:cubicBezTo>
                <a:cubicBezTo>
                  <a:pt x="1931502" y="28777"/>
                  <a:pt x="2062061" y="27297"/>
                  <a:pt x="2326538" y="0"/>
                </a:cubicBezTo>
                <a:cubicBezTo>
                  <a:pt x="2301682" y="164507"/>
                  <a:pt x="2350796" y="308985"/>
                  <a:pt x="2326538" y="511838"/>
                </a:cubicBezTo>
                <a:cubicBezTo>
                  <a:pt x="2302280" y="714691"/>
                  <a:pt x="2303029" y="827268"/>
                  <a:pt x="2326538" y="1046942"/>
                </a:cubicBezTo>
                <a:cubicBezTo>
                  <a:pt x="2350047" y="1266616"/>
                  <a:pt x="2321298" y="1371693"/>
                  <a:pt x="2326538" y="1605311"/>
                </a:cubicBezTo>
                <a:cubicBezTo>
                  <a:pt x="2331778" y="1838929"/>
                  <a:pt x="2361944" y="2087102"/>
                  <a:pt x="2326538" y="2326538"/>
                </a:cubicBezTo>
                <a:cubicBezTo>
                  <a:pt x="2072727" y="2317954"/>
                  <a:pt x="1895931" y="2312186"/>
                  <a:pt x="1698373" y="2326538"/>
                </a:cubicBezTo>
                <a:cubicBezTo>
                  <a:pt x="1500815" y="2340890"/>
                  <a:pt x="1270437" y="2336600"/>
                  <a:pt x="1163269" y="2326538"/>
                </a:cubicBezTo>
                <a:cubicBezTo>
                  <a:pt x="1056101" y="2316476"/>
                  <a:pt x="793314" y="2303480"/>
                  <a:pt x="651431" y="2326538"/>
                </a:cubicBezTo>
                <a:cubicBezTo>
                  <a:pt x="509548" y="2349596"/>
                  <a:pt x="134885" y="2355020"/>
                  <a:pt x="0" y="2326538"/>
                </a:cubicBezTo>
                <a:cubicBezTo>
                  <a:pt x="13884" y="2182815"/>
                  <a:pt x="-4056" y="2016370"/>
                  <a:pt x="0" y="1791434"/>
                </a:cubicBezTo>
                <a:cubicBezTo>
                  <a:pt x="4056" y="1566498"/>
                  <a:pt x="-24277" y="1453905"/>
                  <a:pt x="0" y="1209800"/>
                </a:cubicBezTo>
                <a:cubicBezTo>
                  <a:pt x="24277" y="965695"/>
                  <a:pt x="19135" y="879571"/>
                  <a:pt x="0" y="674696"/>
                </a:cubicBezTo>
                <a:cubicBezTo>
                  <a:pt x="-19135" y="469821"/>
                  <a:pt x="-32073" y="267099"/>
                  <a:pt x="0" y="0"/>
                </a:cubicBezTo>
                <a:close/>
              </a:path>
              <a:path w="2326538" h="2326538" stroke="0" extrusionOk="0">
                <a:moveTo>
                  <a:pt x="0" y="0"/>
                </a:moveTo>
                <a:cubicBezTo>
                  <a:pt x="201270" y="7709"/>
                  <a:pt x="319133" y="-11642"/>
                  <a:pt x="535104" y="0"/>
                </a:cubicBezTo>
                <a:cubicBezTo>
                  <a:pt x="751075" y="11642"/>
                  <a:pt x="961345" y="-24024"/>
                  <a:pt x="1093473" y="0"/>
                </a:cubicBezTo>
                <a:cubicBezTo>
                  <a:pt x="1225601" y="24024"/>
                  <a:pt x="1572288" y="-25430"/>
                  <a:pt x="1698373" y="0"/>
                </a:cubicBezTo>
                <a:cubicBezTo>
                  <a:pt x="1824458" y="25430"/>
                  <a:pt x="2121842" y="-87"/>
                  <a:pt x="2326538" y="0"/>
                </a:cubicBezTo>
                <a:cubicBezTo>
                  <a:pt x="2334744" y="198981"/>
                  <a:pt x="2310712" y="497307"/>
                  <a:pt x="2326538" y="628165"/>
                </a:cubicBezTo>
                <a:cubicBezTo>
                  <a:pt x="2342364" y="759023"/>
                  <a:pt x="2325061" y="1093303"/>
                  <a:pt x="2326538" y="1256331"/>
                </a:cubicBezTo>
                <a:cubicBezTo>
                  <a:pt x="2328015" y="1419359"/>
                  <a:pt x="2348395" y="2004945"/>
                  <a:pt x="2326538" y="2326538"/>
                </a:cubicBezTo>
                <a:cubicBezTo>
                  <a:pt x="2192062" y="2323665"/>
                  <a:pt x="1987008" y="2341897"/>
                  <a:pt x="1744904" y="2326538"/>
                </a:cubicBezTo>
                <a:cubicBezTo>
                  <a:pt x="1502800" y="2311179"/>
                  <a:pt x="1294037" y="2327414"/>
                  <a:pt x="1116738" y="2326538"/>
                </a:cubicBezTo>
                <a:cubicBezTo>
                  <a:pt x="939439" y="2325662"/>
                  <a:pt x="291248" y="2355638"/>
                  <a:pt x="0" y="2326538"/>
                </a:cubicBezTo>
                <a:cubicBezTo>
                  <a:pt x="14185" y="2137020"/>
                  <a:pt x="-17499" y="1940000"/>
                  <a:pt x="0" y="1768169"/>
                </a:cubicBezTo>
                <a:cubicBezTo>
                  <a:pt x="17499" y="1596338"/>
                  <a:pt x="-14254" y="1455045"/>
                  <a:pt x="0" y="1233065"/>
                </a:cubicBezTo>
                <a:cubicBezTo>
                  <a:pt x="14254" y="1011085"/>
                  <a:pt x="-13878" y="814334"/>
                  <a:pt x="0" y="604900"/>
                </a:cubicBezTo>
                <a:cubicBezTo>
                  <a:pt x="13878" y="395467"/>
                  <a:pt x="-28069" y="227692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267340723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DE43F8-DD1F-69A2-1069-663206307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048" y="1935166"/>
            <a:ext cx="2326538" cy="2326538"/>
          </a:xfrm>
          <a:custGeom>
            <a:avLst/>
            <a:gdLst>
              <a:gd name="connsiteX0" fmla="*/ 0 w 2326538"/>
              <a:gd name="connsiteY0" fmla="*/ 0 h 2326538"/>
              <a:gd name="connsiteX1" fmla="*/ 511838 w 2326538"/>
              <a:gd name="connsiteY1" fmla="*/ 0 h 2326538"/>
              <a:gd name="connsiteX2" fmla="*/ 1093473 w 2326538"/>
              <a:gd name="connsiteY2" fmla="*/ 0 h 2326538"/>
              <a:gd name="connsiteX3" fmla="*/ 1698373 w 2326538"/>
              <a:gd name="connsiteY3" fmla="*/ 0 h 2326538"/>
              <a:gd name="connsiteX4" fmla="*/ 2326538 w 2326538"/>
              <a:gd name="connsiteY4" fmla="*/ 0 h 2326538"/>
              <a:gd name="connsiteX5" fmla="*/ 2326538 w 2326538"/>
              <a:gd name="connsiteY5" fmla="*/ 628165 h 2326538"/>
              <a:gd name="connsiteX6" fmla="*/ 2326538 w 2326538"/>
              <a:gd name="connsiteY6" fmla="*/ 1163269 h 2326538"/>
              <a:gd name="connsiteX7" fmla="*/ 2326538 w 2326538"/>
              <a:gd name="connsiteY7" fmla="*/ 1768169 h 2326538"/>
              <a:gd name="connsiteX8" fmla="*/ 2326538 w 2326538"/>
              <a:gd name="connsiteY8" fmla="*/ 2326538 h 2326538"/>
              <a:gd name="connsiteX9" fmla="*/ 1698373 w 2326538"/>
              <a:gd name="connsiteY9" fmla="*/ 2326538 h 2326538"/>
              <a:gd name="connsiteX10" fmla="*/ 1070207 w 2326538"/>
              <a:gd name="connsiteY10" fmla="*/ 2326538 h 2326538"/>
              <a:gd name="connsiteX11" fmla="*/ 0 w 2326538"/>
              <a:gd name="connsiteY11" fmla="*/ 2326538 h 2326538"/>
              <a:gd name="connsiteX12" fmla="*/ 0 w 2326538"/>
              <a:gd name="connsiteY12" fmla="*/ 1768169 h 2326538"/>
              <a:gd name="connsiteX13" fmla="*/ 0 w 2326538"/>
              <a:gd name="connsiteY13" fmla="*/ 1209800 h 2326538"/>
              <a:gd name="connsiteX14" fmla="*/ 0 w 2326538"/>
              <a:gd name="connsiteY14" fmla="*/ 651431 h 2326538"/>
              <a:gd name="connsiteX15" fmla="*/ 0 w 2326538"/>
              <a:gd name="connsiteY15" fmla="*/ 0 h 232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26538" h="2326538" fill="none" extrusionOk="0">
                <a:moveTo>
                  <a:pt x="0" y="0"/>
                </a:moveTo>
                <a:cubicBezTo>
                  <a:pt x="183000" y="5764"/>
                  <a:pt x="362744" y="-10819"/>
                  <a:pt x="511838" y="0"/>
                </a:cubicBezTo>
                <a:cubicBezTo>
                  <a:pt x="660932" y="10819"/>
                  <a:pt x="885195" y="16748"/>
                  <a:pt x="1093473" y="0"/>
                </a:cubicBezTo>
                <a:cubicBezTo>
                  <a:pt x="1301752" y="-16748"/>
                  <a:pt x="1406158" y="25198"/>
                  <a:pt x="1698373" y="0"/>
                </a:cubicBezTo>
                <a:cubicBezTo>
                  <a:pt x="1990588" y="-25198"/>
                  <a:pt x="2092662" y="24732"/>
                  <a:pt x="2326538" y="0"/>
                </a:cubicBezTo>
                <a:cubicBezTo>
                  <a:pt x="2308259" y="151150"/>
                  <a:pt x="2295977" y="500794"/>
                  <a:pt x="2326538" y="628165"/>
                </a:cubicBezTo>
                <a:cubicBezTo>
                  <a:pt x="2357099" y="755536"/>
                  <a:pt x="2352687" y="946615"/>
                  <a:pt x="2326538" y="1163269"/>
                </a:cubicBezTo>
                <a:cubicBezTo>
                  <a:pt x="2300389" y="1379923"/>
                  <a:pt x="2328535" y="1626935"/>
                  <a:pt x="2326538" y="1768169"/>
                </a:cubicBezTo>
                <a:cubicBezTo>
                  <a:pt x="2324541" y="1909403"/>
                  <a:pt x="2347305" y="2117818"/>
                  <a:pt x="2326538" y="2326538"/>
                </a:cubicBezTo>
                <a:cubicBezTo>
                  <a:pt x="2115684" y="2316062"/>
                  <a:pt x="1847730" y="2347808"/>
                  <a:pt x="1698373" y="2326538"/>
                </a:cubicBezTo>
                <a:cubicBezTo>
                  <a:pt x="1549016" y="2305268"/>
                  <a:pt x="1307630" y="2357055"/>
                  <a:pt x="1070207" y="2326538"/>
                </a:cubicBezTo>
                <a:cubicBezTo>
                  <a:pt x="832784" y="2296021"/>
                  <a:pt x="481762" y="2278813"/>
                  <a:pt x="0" y="2326538"/>
                </a:cubicBezTo>
                <a:cubicBezTo>
                  <a:pt x="729" y="2100603"/>
                  <a:pt x="-14892" y="1897071"/>
                  <a:pt x="0" y="1768169"/>
                </a:cubicBezTo>
                <a:cubicBezTo>
                  <a:pt x="14892" y="1639267"/>
                  <a:pt x="21101" y="1422604"/>
                  <a:pt x="0" y="1209800"/>
                </a:cubicBezTo>
                <a:cubicBezTo>
                  <a:pt x="-21101" y="996996"/>
                  <a:pt x="17821" y="830731"/>
                  <a:pt x="0" y="651431"/>
                </a:cubicBezTo>
                <a:cubicBezTo>
                  <a:pt x="-17821" y="472131"/>
                  <a:pt x="24299" y="154756"/>
                  <a:pt x="0" y="0"/>
                </a:cubicBezTo>
                <a:close/>
              </a:path>
              <a:path w="2326538" h="2326538" stroke="0" extrusionOk="0">
                <a:moveTo>
                  <a:pt x="0" y="0"/>
                </a:moveTo>
                <a:cubicBezTo>
                  <a:pt x="102716" y="521"/>
                  <a:pt x="296109" y="-16720"/>
                  <a:pt x="511838" y="0"/>
                </a:cubicBezTo>
                <a:cubicBezTo>
                  <a:pt x="727567" y="16720"/>
                  <a:pt x="990527" y="-14220"/>
                  <a:pt x="1140004" y="0"/>
                </a:cubicBezTo>
                <a:cubicBezTo>
                  <a:pt x="1289481" y="14220"/>
                  <a:pt x="1489057" y="-25952"/>
                  <a:pt x="1768169" y="0"/>
                </a:cubicBezTo>
                <a:cubicBezTo>
                  <a:pt x="2047281" y="25952"/>
                  <a:pt x="2138287" y="-19386"/>
                  <a:pt x="2326538" y="0"/>
                </a:cubicBezTo>
                <a:cubicBezTo>
                  <a:pt x="2301332" y="195698"/>
                  <a:pt x="2334275" y="424460"/>
                  <a:pt x="2326538" y="535104"/>
                </a:cubicBezTo>
                <a:cubicBezTo>
                  <a:pt x="2318801" y="645748"/>
                  <a:pt x="2339478" y="897390"/>
                  <a:pt x="2326538" y="1046942"/>
                </a:cubicBezTo>
                <a:cubicBezTo>
                  <a:pt x="2313598" y="1196494"/>
                  <a:pt x="2342120" y="1435549"/>
                  <a:pt x="2326538" y="1605311"/>
                </a:cubicBezTo>
                <a:cubicBezTo>
                  <a:pt x="2310956" y="1775073"/>
                  <a:pt x="2311929" y="2080451"/>
                  <a:pt x="2326538" y="2326538"/>
                </a:cubicBezTo>
                <a:cubicBezTo>
                  <a:pt x="2055558" y="2357167"/>
                  <a:pt x="1935098" y="2299819"/>
                  <a:pt x="1698373" y="2326538"/>
                </a:cubicBezTo>
                <a:cubicBezTo>
                  <a:pt x="1461648" y="2353257"/>
                  <a:pt x="1356443" y="2348835"/>
                  <a:pt x="1116738" y="2326538"/>
                </a:cubicBezTo>
                <a:cubicBezTo>
                  <a:pt x="877034" y="2304241"/>
                  <a:pt x="235239" y="2325604"/>
                  <a:pt x="0" y="2326538"/>
                </a:cubicBezTo>
                <a:cubicBezTo>
                  <a:pt x="-15763" y="2066590"/>
                  <a:pt x="9134" y="2022066"/>
                  <a:pt x="0" y="1791434"/>
                </a:cubicBezTo>
                <a:cubicBezTo>
                  <a:pt x="-9134" y="1560802"/>
                  <a:pt x="-22447" y="1434043"/>
                  <a:pt x="0" y="1163269"/>
                </a:cubicBezTo>
                <a:cubicBezTo>
                  <a:pt x="22447" y="892495"/>
                  <a:pt x="10725" y="765274"/>
                  <a:pt x="0" y="581635"/>
                </a:cubicBezTo>
                <a:cubicBezTo>
                  <a:pt x="-10725" y="397996"/>
                  <a:pt x="6787" y="193169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163950724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42887A0-AAE9-5ECA-752C-F66FFA41604E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202B82-259A-D4A4-F3F4-26DF5632AE70}"/>
              </a:ext>
            </a:extLst>
          </p:cNvPr>
          <p:cNvSpPr txBox="1"/>
          <p:nvPr/>
        </p:nvSpPr>
        <p:spPr>
          <a:xfrm>
            <a:off x="157971" y="4352987"/>
            <a:ext cx="2612914" cy="3293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Пенязь Екатерина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Коллективист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умение устанавливать контакт с разными людьми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дипломатичность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эмпатия</a:t>
            </a:r>
          </a:p>
          <a:p>
            <a:endParaRPr lang="ru-RU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00C9BF-5148-F921-1CDF-6C1FC209084E}"/>
              </a:ext>
            </a:extLst>
          </p:cNvPr>
          <p:cNvSpPr txBox="1"/>
          <p:nvPr/>
        </p:nvSpPr>
        <p:spPr>
          <a:xfrm>
            <a:off x="2993229" y="4352987"/>
            <a:ext cx="2506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Рязанов Данил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Координатор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коммуникабельность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>
                <a:latin typeface="Grandview" panose="020B0502040204020203" pitchFamily="34" charset="0"/>
              </a:rPr>
              <a:t>адаптивность</a:t>
            </a:r>
            <a:endParaRPr lang="ru-RU" sz="1600" dirty="0">
              <a:latin typeface="Grandview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61D65A-4B8A-7452-2886-B5B67D48C24A}"/>
              </a:ext>
            </a:extLst>
          </p:cNvPr>
          <p:cNvSpPr txBox="1"/>
          <p:nvPr/>
        </p:nvSpPr>
        <p:spPr>
          <a:xfrm>
            <a:off x="5675928" y="4352987"/>
            <a:ext cx="27918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Батуев Эдуард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Педант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внимание к деталям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перфекционизм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системное мышление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dirty="0">
              <a:latin typeface="Grandview" panose="020B0502040204020203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5A1B31B-C1FA-8B38-97E7-AA97BCCDD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</a:t>
            </a:fld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AD8D25-0971-6CD5-09BA-0A2F01B384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645"/>
          <a:stretch/>
        </p:blipFill>
        <p:spPr>
          <a:xfrm>
            <a:off x="8734111" y="1935163"/>
            <a:ext cx="2395252" cy="2326537"/>
          </a:xfrm>
          <a:custGeom>
            <a:avLst/>
            <a:gdLst>
              <a:gd name="connsiteX0" fmla="*/ 0 w 2395252"/>
              <a:gd name="connsiteY0" fmla="*/ 0 h 2326537"/>
              <a:gd name="connsiteX1" fmla="*/ 646718 w 2395252"/>
              <a:gd name="connsiteY1" fmla="*/ 0 h 2326537"/>
              <a:gd name="connsiteX2" fmla="*/ 1269484 w 2395252"/>
              <a:gd name="connsiteY2" fmla="*/ 0 h 2326537"/>
              <a:gd name="connsiteX3" fmla="*/ 1820392 w 2395252"/>
              <a:gd name="connsiteY3" fmla="*/ 0 h 2326537"/>
              <a:gd name="connsiteX4" fmla="*/ 2395252 w 2395252"/>
              <a:gd name="connsiteY4" fmla="*/ 0 h 2326537"/>
              <a:gd name="connsiteX5" fmla="*/ 2395252 w 2395252"/>
              <a:gd name="connsiteY5" fmla="*/ 535104 h 2326537"/>
              <a:gd name="connsiteX6" fmla="*/ 2395252 w 2395252"/>
              <a:gd name="connsiteY6" fmla="*/ 1093472 h 2326537"/>
              <a:gd name="connsiteX7" fmla="*/ 2395252 w 2395252"/>
              <a:gd name="connsiteY7" fmla="*/ 1698372 h 2326537"/>
              <a:gd name="connsiteX8" fmla="*/ 2395252 w 2395252"/>
              <a:gd name="connsiteY8" fmla="*/ 2326537 h 2326537"/>
              <a:gd name="connsiteX9" fmla="*/ 1772486 w 2395252"/>
              <a:gd name="connsiteY9" fmla="*/ 2326537 h 2326537"/>
              <a:gd name="connsiteX10" fmla="*/ 1173673 w 2395252"/>
              <a:gd name="connsiteY10" fmla="*/ 2326537 h 2326537"/>
              <a:gd name="connsiteX11" fmla="*/ 574860 w 2395252"/>
              <a:gd name="connsiteY11" fmla="*/ 2326537 h 2326537"/>
              <a:gd name="connsiteX12" fmla="*/ 0 w 2395252"/>
              <a:gd name="connsiteY12" fmla="*/ 2326537 h 2326537"/>
              <a:gd name="connsiteX13" fmla="*/ 0 w 2395252"/>
              <a:gd name="connsiteY13" fmla="*/ 1744903 h 2326537"/>
              <a:gd name="connsiteX14" fmla="*/ 0 w 2395252"/>
              <a:gd name="connsiteY14" fmla="*/ 1209799 h 2326537"/>
              <a:gd name="connsiteX15" fmla="*/ 0 w 2395252"/>
              <a:gd name="connsiteY15" fmla="*/ 651430 h 2326537"/>
              <a:gd name="connsiteX16" fmla="*/ 0 w 2395252"/>
              <a:gd name="connsiteY16" fmla="*/ 0 h 232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95252" h="2326537" fill="none" extrusionOk="0">
                <a:moveTo>
                  <a:pt x="0" y="0"/>
                </a:moveTo>
                <a:cubicBezTo>
                  <a:pt x="138621" y="-72485"/>
                  <a:pt x="498707" y="56210"/>
                  <a:pt x="646718" y="0"/>
                </a:cubicBezTo>
                <a:cubicBezTo>
                  <a:pt x="794729" y="-56210"/>
                  <a:pt x="1109826" y="22443"/>
                  <a:pt x="1269484" y="0"/>
                </a:cubicBezTo>
                <a:cubicBezTo>
                  <a:pt x="1429142" y="-22443"/>
                  <a:pt x="1595081" y="17676"/>
                  <a:pt x="1820392" y="0"/>
                </a:cubicBezTo>
                <a:cubicBezTo>
                  <a:pt x="2045703" y="-17676"/>
                  <a:pt x="2255411" y="38550"/>
                  <a:pt x="2395252" y="0"/>
                </a:cubicBezTo>
                <a:cubicBezTo>
                  <a:pt x="2405020" y="173033"/>
                  <a:pt x="2336353" y="421322"/>
                  <a:pt x="2395252" y="535104"/>
                </a:cubicBezTo>
                <a:cubicBezTo>
                  <a:pt x="2454151" y="648886"/>
                  <a:pt x="2381628" y="823160"/>
                  <a:pt x="2395252" y="1093472"/>
                </a:cubicBezTo>
                <a:cubicBezTo>
                  <a:pt x="2408876" y="1363784"/>
                  <a:pt x="2341650" y="1457589"/>
                  <a:pt x="2395252" y="1698372"/>
                </a:cubicBezTo>
                <a:cubicBezTo>
                  <a:pt x="2448854" y="1939155"/>
                  <a:pt x="2343819" y="2068924"/>
                  <a:pt x="2395252" y="2326537"/>
                </a:cubicBezTo>
                <a:cubicBezTo>
                  <a:pt x="2127721" y="2386032"/>
                  <a:pt x="2025659" y="2305876"/>
                  <a:pt x="1772486" y="2326537"/>
                </a:cubicBezTo>
                <a:cubicBezTo>
                  <a:pt x="1519313" y="2347198"/>
                  <a:pt x="1426740" y="2322225"/>
                  <a:pt x="1173673" y="2326537"/>
                </a:cubicBezTo>
                <a:cubicBezTo>
                  <a:pt x="920606" y="2330849"/>
                  <a:pt x="856098" y="2272339"/>
                  <a:pt x="574860" y="2326537"/>
                </a:cubicBezTo>
                <a:cubicBezTo>
                  <a:pt x="293622" y="2380735"/>
                  <a:pt x="162656" y="2260746"/>
                  <a:pt x="0" y="2326537"/>
                </a:cubicBezTo>
                <a:cubicBezTo>
                  <a:pt x="-11390" y="2073805"/>
                  <a:pt x="57751" y="1926809"/>
                  <a:pt x="0" y="1744903"/>
                </a:cubicBezTo>
                <a:cubicBezTo>
                  <a:pt x="-57751" y="1562997"/>
                  <a:pt x="8234" y="1334580"/>
                  <a:pt x="0" y="1209799"/>
                </a:cubicBezTo>
                <a:cubicBezTo>
                  <a:pt x="-8234" y="1085018"/>
                  <a:pt x="35344" y="872886"/>
                  <a:pt x="0" y="651430"/>
                </a:cubicBezTo>
                <a:cubicBezTo>
                  <a:pt x="-35344" y="429974"/>
                  <a:pt x="78122" y="310048"/>
                  <a:pt x="0" y="0"/>
                </a:cubicBezTo>
                <a:close/>
              </a:path>
              <a:path w="2395252" h="2326537" stroke="0" extrusionOk="0">
                <a:moveTo>
                  <a:pt x="0" y="0"/>
                </a:moveTo>
                <a:cubicBezTo>
                  <a:pt x="242832" y="-59108"/>
                  <a:pt x="345168" y="9551"/>
                  <a:pt x="574860" y="0"/>
                </a:cubicBezTo>
                <a:cubicBezTo>
                  <a:pt x="804552" y="-9551"/>
                  <a:pt x="1059693" y="38613"/>
                  <a:pt x="1197626" y="0"/>
                </a:cubicBezTo>
                <a:cubicBezTo>
                  <a:pt x="1335559" y="-38613"/>
                  <a:pt x="1540537" y="42490"/>
                  <a:pt x="1724581" y="0"/>
                </a:cubicBezTo>
                <a:cubicBezTo>
                  <a:pt x="1908626" y="-42490"/>
                  <a:pt x="2173427" y="39664"/>
                  <a:pt x="2395252" y="0"/>
                </a:cubicBezTo>
                <a:cubicBezTo>
                  <a:pt x="2434780" y="184839"/>
                  <a:pt x="2394958" y="342585"/>
                  <a:pt x="2395252" y="511838"/>
                </a:cubicBezTo>
                <a:cubicBezTo>
                  <a:pt x="2395546" y="681091"/>
                  <a:pt x="2390669" y="830483"/>
                  <a:pt x="2395252" y="1116738"/>
                </a:cubicBezTo>
                <a:cubicBezTo>
                  <a:pt x="2399835" y="1402993"/>
                  <a:pt x="2366393" y="1433196"/>
                  <a:pt x="2395252" y="1628576"/>
                </a:cubicBezTo>
                <a:cubicBezTo>
                  <a:pt x="2424111" y="1823956"/>
                  <a:pt x="2384939" y="2069877"/>
                  <a:pt x="2395252" y="2326537"/>
                </a:cubicBezTo>
                <a:cubicBezTo>
                  <a:pt x="2155911" y="2367583"/>
                  <a:pt x="1965482" y="2267353"/>
                  <a:pt x="1844344" y="2326537"/>
                </a:cubicBezTo>
                <a:cubicBezTo>
                  <a:pt x="1723206" y="2385721"/>
                  <a:pt x="1411072" y="2261900"/>
                  <a:pt x="1269484" y="2326537"/>
                </a:cubicBezTo>
                <a:cubicBezTo>
                  <a:pt x="1127896" y="2391174"/>
                  <a:pt x="884178" y="2255089"/>
                  <a:pt x="646718" y="2326537"/>
                </a:cubicBezTo>
                <a:cubicBezTo>
                  <a:pt x="409258" y="2397985"/>
                  <a:pt x="173513" y="2256158"/>
                  <a:pt x="0" y="2326537"/>
                </a:cubicBezTo>
                <a:cubicBezTo>
                  <a:pt x="-18412" y="2118758"/>
                  <a:pt x="55227" y="2026909"/>
                  <a:pt x="0" y="1768168"/>
                </a:cubicBezTo>
                <a:cubicBezTo>
                  <a:pt x="-55227" y="1509427"/>
                  <a:pt x="36668" y="1460439"/>
                  <a:pt x="0" y="1209799"/>
                </a:cubicBezTo>
                <a:cubicBezTo>
                  <a:pt x="-36668" y="959159"/>
                  <a:pt x="52903" y="888675"/>
                  <a:pt x="0" y="628165"/>
                </a:cubicBezTo>
                <a:cubicBezTo>
                  <a:pt x="-52903" y="367655"/>
                  <a:pt x="21517" y="286808"/>
                  <a:pt x="0" y="0"/>
                </a:cubicBezTo>
                <a:close/>
              </a:path>
            </a:pathLst>
          </a:custGeom>
          <a:ln w="5715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324764738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0D5C46-BEA7-A83E-F9BA-B83183192407}"/>
              </a:ext>
            </a:extLst>
          </p:cNvPr>
          <p:cNvSpPr txBox="1"/>
          <p:nvPr/>
        </p:nvSpPr>
        <p:spPr>
          <a:xfrm>
            <a:off x="8451329" y="4352987"/>
            <a:ext cx="29608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Grandview" panose="020B0502040204020203" pitchFamily="34" charset="0"/>
              </a:rPr>
              <a:t>Тараненко Сергей</a:t>
            </a:r>
          </a:p>
          <a:p>
            <a:pPr algn="ctr"/>
            <a:r>
              <a:rPr lang="ru-RU" sz="1600" b="1" dirty="0">
                <a:latin typeface="Grandview" panose="020B0502040204020203" pitchFamily="34" charset="0"/>
              </a:rPr>
              <a:t>Разработчик</a:t>
            </a:r>
          </a:p>
          <a:p>
            <a:pPr algn="ctr"/>
            <a:endParaRPr lang="ru-RU" sz="1600" b="1" dirty="0"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целеустремленность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аналитическое мышление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Grandview" panose="020B0502040204020203" pitchFamily="34" charset="0"/>
              </a:rPr>
              <a:t>высокий уровень обучаемости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dirty="0">
              <a:latin typeface="Grandview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52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0CD074-27F1-67E3-2E69-D99111D2EFD7}"/>
              </a:ext>
            </a:extLst>
          </p:cNvPr>
          <p:cNvSpPr txBox="1"/>
          <p:nvPr/>
        </p:nvSpPr>
        <p:spPr>
          <a:xfrm>
            <a:off x="683934" y="2627874"/>
            <a:ext cx="956649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Walbaum Display Light" panose="02070303090703020303" pitchFamily="18" charset="0"/>
              </a:rPr>
              <a:t>heart</a:t>
            </a:r>
            <a:r>
              <a:rPr lang="en-US" sz="6600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4000" dirty="0">
                <a:latin typeface="Walbaum Display Light" panose="02070303090703020303" pitchFamily="18" charset="0"/>
              </a:rPr>
              <a:t>heart – </a:t>
            </a:r>
            <a:endParaRPr lang="ru-RU" sz="4000" dirty="0">
              <a:latin typeface="Walbaum Display Light" panose="02070303090703020303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400" dirty="0"/>
              <a:t>приложение для знакомств всех возрастов (18+).</a:t>
            </a:r>
          </a:p>
          <a:p>
            <a:pPr>
              <a:spcAft>
                <a:spcPts val="600"/>
              </a:spcAft>
            </a:pPr>
            <a:r>
              <a:rPr lang="ru-RU" sz="2400" u="sng" dirty="0"/>
              <a:t>Цель проекта: </a:t>
            </a:r>
            <a:r>
              <a:rPr lang="ru-RU" sz="2400" dirty="0"/>
              <a:t>Создать современное мобильное приложение для знакомств и стать лидером рынка в этой сфере.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E457455-B426-E9AE-AF39-43EA4F20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6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13849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870E89-77AC-F288-3696-1D65D7CA978E}"/>
              </a:ext>
            </a:extLst>
          </p:cNvPr>
          <p:cNvSpPr txBox="1"/>
          <p:nvPr/>
        </p:nvSpPr>
        <p:spPr>
          <a:xfrm>
            <a:off x="838200" y="2032089"/>
            <a:ext cx="6729984" cy="43242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ru-RU" sz="1800" u="sng" dirty="0"/>
              <a:t>Задачи проекта: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Обозначить концепцию и цель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Определить целевую аудиторию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Анализ рынка и конкурентов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Провести опрос среди потенциальных пользователей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Выдвинуть гипоте</a:t>
            </a:r>
            <a:r>
              <a:rPr lang="ru-RU" dirty="0"/>
              <a:t>зы проблем пользователей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Сформулировать уникальное торговое предложение (УТП) и ценностное предложение (ЦП)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Провести интервью с потенциальными пользователями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Создание портрета</a:t>
            </a:r>
            <a:r>
              <a:rPr lang="ru-RU" dirty="0"/>
              <a:t> целевой аудитории, карт эмпатии 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Определить основные функции и возможности приложения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Разработать дизайн-модель приложения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Расчет </a:t>
            </a:r>
            <a:r>
              <a:rPr lang="en-US" dirty="0"/>
              <a:t>unit-</a:t>
            </a:r>
            <a:r>
              <a:rPr lang="ru-RU" dirty="0"/>
              <a:t>экономики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Представление готового проекта руководителю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Питч проекта в рамках акселератора -0+500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1D5EEA-52B1-4D55-AA62-9A92248CAEB4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542606-D1CB-7FA8-CC11-2C04FF0E3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62347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4E7DB6-A0B6-10DC-1D60-D04E72CEA40B}"/>
              </a:ext>
            </a:extLst>
          </p:cNvPr>
          <p:cNvSpPr txBox="1"/>
          <p:nvPr/>
        </p:nvSpPr>
        <p:spPr>
          <a:xfrm>
            <a:off x="634854" y="1947214"/>
            <a:ext cx="755816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«Мы создаем моменты, </a:t>
            </a:r>
          </a:p>
          <a:p>
            <a:r>
              <a:rPr lang="ru-RU" sz="2800" dirty="0"/>
              <a:t>которые дарят эмоции»  </a:t>
            </a:r>
          </a:p>
          <a:p>
            <a:endParaRPr lang="ru-RU" dirty="0"/>
          </a:p>
          <a:p>
            <a:r>
              <a:rPr lang="ru-RU" dirty="0"/>
              <a:t>Наша миссия состоит в том, чтобы помочь людям найти счастье и эмоциональные связи с другими людьми, делая этот процесс более приятным, комфортным, безопасным и эффективным через современное и безопасное приложение для знакомств «</a:t>
            </a:r>
            <a:r>
              <a:rPr lang="en-US" sz="18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1800" b="1" dirty="0">
                <a:latin typeface="Walbaum Display Light" panose="02070303090703020303" pitchFamily="18" charset="0"/>
              </a:rPr>
              <a:t>heart</a:t>
            </a:r>
            <a:r>
              <a:rPr lang="ru-RU" dirty="0"/>
              <a:t>».</a:t>
            </a:r>
          </a:p>
          <a:p>
            <a:r>
              <a:rPr lang="ru-RU" u="sng" dirty="0"/>
              <a:t>Мы стремимся: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стать лидером в области знакомств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усиливать смысловые связи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использовать инновационные технологии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гарантировать безопасность и приватность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 уважению разнообразия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F25E03-5F43-B66C-839B-26361C6E4C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51" t="-824" r="27206" b="470"/>
          <a:stretch/>
        </p:blipFill>
        <p:spPr>
          <a:xfrm>
            <a:off x="8486752" y="3552064"/>
            <a:ext cx="2225648" cy="2827174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45D6F7F-366D-05B6-6A5B-0BF760142C01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9C74BDD-6F58-1A03-6F21-C735257F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8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43394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71961C-8612-D59F-178F-9C9F0B5B5D95}"/>
              </a:ext>
            </a:extLst>
          </p:cNvPr>
          <p:cNvSpPr txBox="1"/>
          <p:nvPr/>
        </p:nvSpPr>
        <p:spPr>
          <a:xfrm>
            <a:off x="987552" y="2103120"/>
            <a:ext cx="519379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u="sng" dirty="0"/>
              <a:t>Наши ценности:</a:t>
            </a:r>
            <a:endParaRPr lang="ru-RU" sz="2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сохранение времени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обширная аудитория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безопасность и конфиденциальность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аналитика и улучшения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эмоциональная поддержка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коммуникация и обратная связь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доверие и надежность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4" name="Рисунок 3" descr="Изображение выглядит как одежд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E5773BA-BC85-7330-EF37-AC7B38DD06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822" y="2304288"/>
            <a:ext cx="3137835" cy="3538728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D4712C7-99C6-B66D-FA09-74E6BE626824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36C46F8-405F-A020-BBFF-1C84E821D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9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9842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2DEAE0-8F2C-34C7-5400-75B61CDCEB3B}"/>
              </a:ext>
            </a:extLst>
          </p:cNvPr>
          <p:cNvSpPr txBox="1"/>
          <p:nvPr/>
        </p:nvSpPr>
        <p:spPr>
          <a:xfrm>
            <a:off x="640080" y="1724636"/>
            <a:ext cx="9893808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4000" dirty="0"/>
              <a:t>Целевая аудитория</a:t>
            </a:r>
          </a:p>
          <a:p>
            <a:pPr>
              <a:spcAft>
                <a:spcPts val="600"/>
              </a:spcAft>
            </a:pPr>
            <a:endParaRPr lang="ru-RU" dirty="0"/>
          </a:p>
          <a:p>
            <a:pPr>
              <a:spcAft>
                <a:spcPts val="600"/>
              </a:spcAft>
            </a:pPr>
            <a:r>
              <a:rPr lang="ru-RU" dirty="0"/>
              <a:t>Пол: м/ж</a:t>
            </a:r>
          </a:p>
          <a:p>
            <a:pPr>
              <a:spcAft>
                <a:spcPts val="600"/>
              </a:spcAft>
            </a:pPr>
            <a:r>
              <a:rPr lang="ru-RU" dirty="0"/>
              <a:t>Возраст: 18+</a:t>
            </a:r>
          </a:p>
          <a:p>
            <a:pPr>
              <a:spcAft>
                <a:spcPts val="600"/>
              </a:spcAft>
            </a:pPr>
            <a:r>
              <a:rPr lang="ru-RU" dirty="0"/>
              <a:t>18-25 лет: стеснительность, страх знакомств в реальной жизни, недостаток свободного времени, неудобство интерфейса других приложений для знакомств, плохой опыт отношений, расхождение мнений и ценностей с политикой сторонних приложений для знакомств</a:t>
            </a:r>
          </a:p>
          <a:p>
            <a:pPr>
              <a:spcAft>
                <a:spcPts val="600"/>
              </a:spcAft>
            </a:pPr>
            <a:r>
              <a:rPr lang="ru-RU" dirty="0"/>
              <a:t>26-35 лет: недостаток свободного времени, неудобство интерфейса других приложений для знакомств, расхождение мнений и ценностей с политикой сторонних приложений для знакомств</a:t>
            </a:r>
          </a:p>
          <a:p>
            <a:pPr>
              <a:spcAft>
                <a:spcPts val="600"/>
              </a:spcAft>
            </a:pPr>
            <a:r>
              <a:rPr lang="ru-RU" dirty="0"/>
              <a:t>36-45 лет: недостаток знакомств, недостаток свободного времени, неудобство интерфейса других приложений для знакомств, расхождение мнений и ценностей с политикой сторонних приложений для знакомств</a:t>
            </a:r>
          </a:p>
          <a:p>
            <a:pPr>
              <a:spcAft>
                <a:spcPts val="600"/>
              </a:spcAft>
            </a:pPr>
            <a:r>
              <a:rPr lang="ru-RU" dirty="0"/>
              <a:t>45+ лет: недостаток знакомств, неумение пользоваться приложениями, расхождение мнений и ценностей с политикой сторонних приложений для знакомств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14F4D46-44DC-60E5-3EB1-4BD33F074236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9F5FB8-36FE-8936-245A-C8F4563C7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10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66418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997946"/>
              </p:ext>
            </p:extLst>
          </p:nvPr>
        </p:nvGraphicFramePr>
        <p:xfrm>
          <a:off x="973493" y="3244771"/>
          <a:ext cx="10245014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838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2241385696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8980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Twinby</a:t>
                      </a:r>
                      <a:endParaRPr lang="en-US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12081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Различные 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Различные знакомства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Акцент на интимные отношения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Различные 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Различные знакомства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Различные знакомства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Различные знакомства (с акцентом на общение в интернете)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951723" y="2472612"/>
            <a:ext cx="456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Цель использования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7BA062E-38FA-5D54-543A-0A2CA47C625D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718EFDE-43B1-998B-EAB3-CDC7713CA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31236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948066"/>
              </p:ext>
            </p:extLst>
          </p:nvPr>
        </p:nvGraphicFramePr>
        <p:xfrm>
          <a:off x="456610" y="2482206"/>
          <a:ext cx="11278780" cy="4089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510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618545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551127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685963">
                  <a:extLst>
                    <a:ext uri="{9D8B030D-6E8A-4147-A177-3AD203B41FA5}">
                      <a16:colId xmlns:a16="http://schemas.microsoft.com/office/drawing/2014/main" val="2308803536"/>
                    </a:ext>
                  </a:extLst>
                </a:gridCol>
                <a:gridCol w="1618545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618545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618545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12552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Twinby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120814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70+ млн анкет на сайте, более 700к активных пользователей ежемесячно в России, 27,5% рынка на июль 2023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 млн человек ежемесячно,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25,2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рынка на июль 2023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500к активных пользователей по всему миру ежемесячно. 7,1% рынка в июле 2023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Около 100к активных пользователей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15,4 млн подписчиков в сообществе ВК.</a:t>
                      </a:r>
                      <a:endParaRPr lang="ru-R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2,4 млн подписчиков в Телеграмме.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6,4% рынка на июль 2023</a:t>
                      </a:r>
                      <a:endParaRPr lang="ru-R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пользователей: 10+ млн. 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активных пользователей 1,2 млн ежемесячно. 4% рынка на июль 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 рынке: до 1%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951723" y="1783792"/>
            <a:ext cx="2948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Популярность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30FE656-754C-9055-F629-A22C4A839D98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943D926-30FF-95F6-7723-CF4B9DA3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41746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175625"/>
              </p:ext>
            </p:extLst>
          </p:nvPr>
        </p:nvGraphicFramePr>
        <p:xfrm>
          <a:off x="951723" y="3123835"/>
          <a:ext cx="10245014" cy="2679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838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1794732627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470196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12552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Twinby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424354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951723" y="2338259"/>
            <a:ext cx="6873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Безопасность и конфиденциальность</a:t>
            </a:r>
          </a:p>
        </p:txBody>
      </p:sp>
      <p:sp>
        <p:nvSpPr>
          <p:cNvPr id="3" name="Овал 2"/>
          <p:cNvSpPr/>
          <p:nvPr/>
        </p:nvSpPr>
        <p:spPr>
          <a:xfrm>
            <a:off x="1062723" y="4463642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539357" y="4463641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4015991" y="4463644"/>
            <a:ext cx="1169378" cy="1178169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891756" y="4463642"/>
            <a:ext cx="1169378" cy="11781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401348" y="4463643"/>
            <a:ext cx="1169378" cy="11781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734025" y="4463646"/>
            <a:ext cx="1169378" cy="11781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481C04F-F936-16DF-A169-61267EB60CF4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CE35E2C-54F3-F458-907B-9576EA69F644}"/>
              </a:ext>
            </a:extLst>
          </p:cNvPr>
          <p:cNvSpPr/>
          <p:nvPr/>
        </p:nvSpPr>
        <p:spPr>
          <a:xfrm>
            <a:off x="5452984" y="4463641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DB78410-C018-1245-BC6D-FE92E6777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33676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568707"/>
              </p:ext>
            </p:extLst>
          </p:nvPr>
        </p:nvGraphicFramePr>
        <p:xfrm>
          <a:off x="595884" y="2827176"/>
          <a:ext cx="11000232" cy="3541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8692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638529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654594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654594">
                  <a:extLst>
                    <a:ext uri="{9D8B030D-6E8A-4147-A177-3AD203B41FA5}">
                      <a16:colId xmlns:a16="http://schemas.microsoft.com/office/drawing/2014/main" val="3178131743"/>
                    </a:ext>
                  </a:extLst>
                </a:gridCol>
                <a:gridCol w="1397643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568090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568090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12552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Twinby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424354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БЕСПЛАТНО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VIP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подписка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559 р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1119 р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2799 р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БЕСПЛАТНО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VIP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подписка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дней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595 р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1001 р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1491 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Подписка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мужчин приложение ВСЕГДА платное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799 р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1490 р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год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4999 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БЕСПЛАТНО ПОЛНОСТЬЮ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БЕСПЛАТНО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БЕСПЛАТНО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VIP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подписка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 р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дней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770 р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дней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1970 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БЕСПЛАТНО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Единичные платные услуги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859536" y="2045235"/>
            <a:ext cx="456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Цены и платные услуги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FE0EFDC-484C-15D0-4D72-F402D7C61F55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AFB8271-035E-D4EC-7646-732109BFC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28964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926589"/>
              </p:ext>
            </p:extLst>
          </p:nvPr>
        </p:nvGraphicFramePr>
        <p:xfrm>
          <a:off x="908059" y="2921076"/>
          <a:ext cx="10425523" cy="3296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807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480989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3275931863"/>
                    </a:ext>
                  </a:extLst>
                </a:gridCol>
                <a:gridCol w="1435653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443209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632111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12552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Twinby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424354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 звёзд в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AppStore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основном положительные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 звёзд в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AppStore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основном отрицательные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 звёзд в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AppStore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основном все отрицательные отзывы от мужчин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,6 звёзд в 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AppStore.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Баги, неудобные чаты, фейковые аккаунты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Рейтинга нет, т.к. это бот.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Большинство отзывов отрицательные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 звёзд в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AppStore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основном отрицательные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Рейтинга нет, т.к. это группы.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</a:rPr>
                        <a:t> Большинство отзывов положительные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908059" y="2137457"/>
            <a:ext cx="456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Отзывы и рейтинги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CB19F32-8D76-C3CA-D116-DDE44E538F81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C46A228-A788-8727-F662-39C9CAEE1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15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37924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854342"/>
              </p:ext>
            </p:extLst>
          </p:nvPr>
        </p:nvGraphicFramePr>
        <p:xfrm>
          <a:off x="881384" y="3026584"/>
          <a:ext cx="10425523" cy="2679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807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480989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2135976724"/>
                    </a:ext>
                  </a:extLst>
                </a:gridCol>
                <a:gridCol w="1435653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443209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632111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12552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Twinby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424354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881384" y="2189929"/>
            <a:ext cx="7473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Интерфейс и удобство пользования</a:t>
            </a:r>
          </a:p>
        </p:txBody>
      </p:sp>
      <p:sp>
        <p:nvSpPr>
          <p:cNvPr id="6" name="Овал 5"/>
          <p:cNvSpPr/>
          <p:nvPr/>
        </p:nvSpPr>
        <p:spPr>
          <a:xfrm>
            <a:off x="991436" y="4363013"/>
            <a:ext cx="1169378" cy="1178169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515974" y="4363013"/>
            <a:ext cx="1169378" cy="1178169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985577" y="4363013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922836" y="4349917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379366" y="4349918"/>
            <a:ext cx="1169378" cy="11781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791698" y="4366395"/>
            <a:ext cx="1169378" cy="11781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C5682A7-DAF6-5755-E223-E6A91A85CD0C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C89B33A0-79FA-233C-1D9F-0BD16F5AAB44}"/>
              </a:ext>
            </a:extLst>
          </p:cNvPr>
          <p:cNvSpPr/>
          <p:nvPr/>
        </p:nvSpPr>
        <p:spPr>
          <a:xfrm>
            <a:off x="5453233" y="4363012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EC6FB84B-9DED-D732-4CDA-EACE6A7A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16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8507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06879"/>
              </p:ext>
            </p:extLst>
          </p:nvPr>
        </p:nvGraphicFramePr>
        <p:xfrm>
          <a:off x="749499" y="2938661"/>
          <a:ext cx="10425523" cy="2609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807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480989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3553424260"/>
                    </a:ext>
                  </a:extLst>
                </a:gridCol>
                <a:gridCol w="1435653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443209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632111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12552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Twinby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354015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749499" y="2155968"/>
            <a:ext cx="456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Поддержка и помощь</a:t>
            </a:r>
          </a:p>
        </p:txBody>
      </p:sp>
      <p:sp>
        <p:nvSpPr>
          <p:cNvPr id="13" name="Овал 12"/>
          <p:cNvSpPr/>
          <p:nvPr/>
        </p:nvSpPr>
        <p:spPr>
          <a:xfrm>
            <a:off x="872506" y="4278472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2415855" y="4278471"/>
            <a:ext cx="1169378" cy="11781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858266" y="4278471"/>
            <a:ext cx="1169378" cy="1178169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663812" y="4278473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761039" y="4278470"/>
            <a:ext cx="1169378" cy="1178169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30709" y="4278471"/>
            <a:ext cx="1169378" cy="11781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D3554FE-E64C-083D-0247-81FC414FA7C9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63599A3B-B5B3-A5FC-405B-A7DDD48138E1}"/>
              </a:ext>
            </a:extLst>
          </p:cNvPr>
          <p:cNvSpPr/>
          <p:nvPr/>
        </p:nvSpPr>
        <p:spPr>
          <a:xfrm>
            <a:off x="5319275" y="4290560"/>
            <a:ext cx="1169378" cy="11781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1E4F62-05B0-90E1-967F-AE7B76755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52396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49A6C5-6503-E031-456F-2EE1AC0C480F}"/>
              </a:ext>
            </a:extLst>
          </p:cNvPr>
          <p:cNvSpPr/>
          <p:nvPr/>
        </p:nvSpPr>
        <p:spPr>
          <a:xfrm>
            <a:off x="10475167" y="2827176"/>
            <a:ext cx="1716833" cy="403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360EAEFA-ABEA-9005-6A6C-F98AB3EC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737355"/>
              </p:ext>
            </p:extLst>
          </p:nvPr>
        </p:nvGraphicFramePr>
        <p:xfrm>
          <a:off x="892388" y="2938661"/>
          <a:ext cx="10425523" cy="3266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686">
                  <a:extLst>
                    <a:ext uri="{9D8B030D-6E8A-4147-A177-3AD203B41FA5}">
                      <a16:colId xmlns:a16="http://schemas.microsoft.com/office/drawing/2014/main" val="2813258142"/>
                    </a:ext>
                  </a:extLst>
                </a:gridCol>
                <a:gridCol w="1632110">
                  <a:extLst>
                    <a:ext uri="{9D8B030D-6E8A-4147-A177-3AD203B41FA5}">
                      <a16:colId xmlns:a16="http://schemas.microsoft.com/office/drawing/2014/main" val="3154123607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2096801473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3937118936"/>
                    </a:ext>
                  </a:extLst>
                </a:gridCol>
                <a:gridCol w="1435653">
                  <a:extLst>
                    <a:ext uri="{9D8B030D-6E8A-4147-A177-3AD203B41FA5}">
                      <a16:colId xmlns:a16="http://schemas.microsoft.com/office/drawing/2014/main" val="1474861962"/>
                    </a:ext>
                  </a:extLst>
                </a:gridCol>
                <a:gridCol w="1443209">
                  <a:extLst>
                    <a:ext uri="{9D8B030D-6E8A-4147-A177-3AD203B41FA5}">
                      <a16:colId xmlns:a16="http://schemas.microsoft.com/office/drawing/2014/main" val="181954671"/>
                    </a:ext>
                  </a:extLst>
                </a:gridCol>
                <a:gridCol w="1632111">
                  <a:extLst>
                    <a:ext uri="{9D8B030D-6E8A-4147-A177-3AD203B41FA5}">
                      <a16:colId xmlns:a16="http://schemas.microsoft.com/office/drawing/2014/main" val="2222277572"/>
                    </a:ext>
                  </a:extLst>
                </a:gridCol>
              </a:tblGrid>
              <a:tr h="125527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Mamba</a:t>
                      </a:r>
                      <a:endParaRPr lang="ru-RU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VK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Знакомства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Pure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Twinby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Леонардо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ДайВинчик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Табор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Группы с анкетами (непрямой конкурент)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39038"/>
                  </a:ext>
                </a:extLst>
              </a:tr>
              <a:tr h="1354015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27 лет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основном страны СНГ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18 лет. Международные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отношения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18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лет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Девушки 18-30 лет. Мужчины 25-40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лет.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основном Россия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Девушки 18-27 лет.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Мужчины 18-40 лет.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13 лет.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основном страны СНГ.</a:t>
                      </a:r>
                      <a:endParaRPr lang="ru-R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25 до 35 лет.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основном страны СНГ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15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лет.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основном страны СНГ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134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58CAB8-4A8C-D8D8-A895-7AB008C976B9}"/>
              </a:ext>
            </a:extLst>
          </p:cNvPr>
          <p:cNvSpPr txBox="1"/>
          <p:nvPr/>
        </p:nvSpPr>
        <p:spPr>
          <a:xfrm>
            <a:off x="892388" y="2171141"/>
            <a:ext cx="456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Аудитория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A295D35-D4D3-F5F8-44F2-453DEBEC61F2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2FEAFF4-C02C-986D-B6FE-8901389AA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18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09831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D7AB08B8-A9E9-449C-8B3B-739EB160A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738571"/>
              </p:ext>
            </p:extLst>
          </p:nvPr>
        </p:nvGraphicFramePr>
        <p:xfrm>
          <a:off x="201168" y="1857248"/>
          <a:ext cx="10903544" cy="48666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987770">
                  <a:extLst>
                    <a:ext uri="{9D8B030D-6E8A-4147-A177-3AD203B41FA5}">
                      <a16:colId xmlns:a16="http://schemas.microsoft.com/office/drawing/2014/main" val="534370098"/>
                    </a:ext>
                  </a:extLst>
                </a:gridCol>
                <a:gridCol w="832546">
                  <a:extLst>
                    <a:ext uri="{9D8B030D-6E8A-4147-A177-3AD203B41FA5}">
                      <a16:colId xmlns:a16="http://schemas.microsoft.com/office/drawing/2014/main" val="992099823"/>
                    </a:ext>
                  </a:extLst>
                </a:gridCol>
                <a:gridCol w="989675">
                  <a:extLst>
                    <a:ext uri="{9D8B030D-6E8A-4147-A177-3AD203B41FA5}">
                      <a16:colId xmlns:a16="http://schemas.microsoft.com/office/drawing/2014/main" val="2509471529"/>
                    </a:ext>
                  </a:extLst>
                </a:gridCol>
                <a:gridCol w="962927">
                  <a:extLst>
                    <a:ext uri="{9D8B030D-6E8A-4147-A177-3AD203B41FA5}">
                      <a16:colId xmlns:a16="http://schemas.microsoft.com/office/drawing/2014/main" val="1833632431"/>
                    </a:ext>
                  </a:extLst>
                </a:gridCol>
                <a:gridCol w="815757">
                  <a:extLst>
                    <a:ext uri="{9D8B030D-6E8A-4147-A177-3AD203B41FA5}">
                      <a16:colId xmlns:a16="http://schemas.microsoft.com/office/drawing/2014/main" val="967068953"/>
                    </a:ext>
                  </a:extLst>
                </a:gridCol>
                <a:gridCol w="5314869">
                  <a:extLst>
                    <a:ext uri="{9D8B030D-6E8A-4147-A177-3AD203B41FA5}">
                      <a16:colId xmlns:a16="http://schemas.microsoft.com/office/drawing/2014/main" val="35979539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Критерий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Mamba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Pure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VK </a:t>
                      </a:r>
                      <a:r>
                        <a:rPr lang="ru-RU" sz="1600" dirty="0"/>
                        <a:t>Знакомства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Twinby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heart</a:t>
                      </a:r>
                      <a:r>
                        <a:rPr lang="en-US" sz="1600" dirty="0">
                          <a:solidFill>
                            <a:srgbClr val="F28E98"/>
                          </a:solidFill>
                        </a:rPr>
                        <a:t>2</a:t>
                      </a:r>
                      <a:r>
                        <a:rPr lang="en-US" sz="1600" dirty="0"/>
                        <a:t>heart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16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Цель использования (универсальность)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+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Различные знакомства с разными целями (дружба, отношения, </a:t>
                      </a:r>
                      <a:r>
                        <a:rPr lang="en-US" sz="1600" dirty="0" err="1"/>
                        <a:t>onenightstand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и т.д.)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73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Популярность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+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Потенциально высокая популярность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86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Безопасность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+/</a:t>
                      </a:r>
                      <a:r>
                        <a:rPr lang="en-US" sz="1600" dirty="0"/>
                        <a:t>-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Высокая защита личных данных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6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Цены (</a:t>
                      </a:r>
                      <a:r>
                        <a:rPr lang="en-US" sz="1600" dirty="0"/>
                        <a:t>VIP </a:t>
                      </a:r>
                      <a:r>
                        <a:rPr lang="ru-RU" sz="1600" dirty="0"/>
                        <a:t>подписка 30 дней)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1119 р.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1490 р. (мужчины)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595 р.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БЕСПЛАТНО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Приложение бесплатное, </a:t>
                      </a:r>
                      <a:r>
                        <a:rPr lang="en-US" sz="1600" dirty="0"/>
                        <a:t>VIP </a:t>
                      </a:r>
                      <a:r>
                        <a:rPr lang="ru-RU" sz="1600" dirty="0"/>
                        <a:t>подписка дешевле, чем у конкурентов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44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Рейтинг по отзывам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Открыты к критике, быстрое исправление тех. ошибок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06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Интерфейс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Удобный интерфейс, обучение, больше возможностей и функций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02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Тех. поддержка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Поддержка работает круглосуточно, развернутые и подробные ответы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31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Аудитория (возраст)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27-55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18-40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18-30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18-40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Обширная аудитория 18+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394872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419B8F8-BCB4-FEF9-1686-AF902905BB20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F5EC6B-9776-B8D1-7752-593F7D5B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19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66901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E0C7681-544E-2C23-FFF2-856CF678DD87}"/>
              </a:ext>
            </a:extLst>
          </p:cNvPr>
          <p:cNvSpPr txBox="1">
            <a:spLocks/>
          </p:cNvSpPr>
          <p:nvPr/>
        </p:nvSpPr>
        <p:spPr>
          <a:xfrm>
            <a:off x="516351" y="1876552"/>
            <a:ext cx="4375689" cy="15524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Результаты опроса</a:t>
            </a:r>
            <a:endParaRPr lang="ru-UA" sz="5400" b="1" dirty="0">
              <a:solidFill>
                <a:srgbClr val="EB4F5E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840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84AAF6-C031-54BB-02E3-675AED619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799" y="2230483"/>
            <a:ext cx="7170402" cy="4309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5D7F91-A731-A734-FCE0-D9836E85F53C}"/>
              </a:ext>
            </a:extLst>
          </p:cNvPr>
          <p:cNvSpPr txBox="1"/>
          <p:nvPr/>
        </p:nvSpPr>
        <p:spPr>
          <a:xfrm>
            <a:off x="4070566" y="1707263"/>
            <a:ext cx="4198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Сколько вам лет?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0443B5B-7759-55C3-B3A5-D2F3D11E3810}"/>
              </a:ext>
            </a:extLst>
          </p:cNvPr>
          <p:cNvSpPr txBox="1">
            <a:spLocks/>
          </p:cNvSpPr>
          <p:nvPr/>
        </p:nvSpPr>
        <p:spPr>
          <a:xfrm>
            <a:off x="9395175" y="295027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DB4586E-59E7-6722-AC21-CC7A0860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2666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13400E-15FD-38CF-C5EF-6A066891A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589" y="2000700"/>
            <a:ext cx="8097856" cy="4456083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8DA8D70-A5AD-BCDC-F7F2-BBDD2223153A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8EF7C13-8644-51C2-1400-2EA5BD99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75466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DCC26C-4B8F-E3A2-0BCD-B4DF88670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77" y="1944977"/>
            <a:ext cx="8466646" cy="460511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30433-056E-AFD0-C4E3-68BE6A578B3F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0AF525-2AE9-0AF8-AB1A-9BF7A65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44198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4D01A5-4696-5D7C-2775-948239ABD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808" y="1889924"/>
            <a:ext cx="8418384" cy="47048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F3A77-7D16-58DA-8253-1E62E26FBE62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720DCD-EA3F-D292-A4B7-2B1A9633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30653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431992-C90F-6453-3875-17323CDB3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484" y="1930294"/>
            <a:ext cx="8379031" cy="46745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BAB2C-D82B-F98A-56D9-98A26FD0BE48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D07D00-6985-7315-7F90-ED5FE7432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25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7946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9519CB-E94D-4E6C-5E0B-39298313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22" y="1910703"/>
            <a:ext cx="8528155" cy="46300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D787E-3E42-5A4B-B489-6E9F8B19C651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62450D-EBBF-EC03-D5B9-7C7D5C377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26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1017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A88655-2841-0BA7-42C7-0DCB802BF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236" y="1939625"/>
            <a:ext cx="8279527" cy="46190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3FCA2-F0EE-C004-0FAE-5C9D8887F32A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DA9CBB-C019-8D5E-3E1A-B3D5ED91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44153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FDE6DE-8DED-A80E-762D-78DC34E67806}"/>
              </a:ext>
            </a:extLst>
          </p:cNvPr>
          <p:cNvSpPr txBox="1"/>
          <p:nvPr/>
        </p:nvSpPr>
        <p:spPr>
          <a:xfrm>
            <a:off x="1234821" y="1810512"/>
            <a:ext cx="972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docs-Roboto"/>
              </a:rPr>
              <a:t>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docs-Roboto"/>
              </a:rPr>
              <a:t>удитория, которая НЕ ПОЛЬЗОВАЛАСЬ приложениями для знакомств: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FCDE9C-EF7D-B429-321C-428F9D629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438" y="2404872"/>
            <a:ext cx="7747123" cy="4206023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C18524C-54D4-8469-221F-9C3B62F7080A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627A0D-41DE-53AD-6A4B-29520303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28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525700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680F65-367B-24B3-4FD4-FE4100CFA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404" y="1843884"/>
            <a:ext cx="8711192" cy="473979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0A54E-277E-58E9-36F0-7CDA897A369D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C44B14-6977-6EE9-E176-291EBDA71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29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70207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D8F557-D996-AAAE-0E4A-53AC077BB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417" y="1862172"/>
            <a:ext cx="8627166" cy="469407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D9893-6B48-7D21-61E3-472E002689BB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2FA249-CC0D-2D8A-864F-1FEAABD2D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30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10005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D7A1D8-E3C1-5607-8EEF-6C2E7C0D1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181" y="1798164"/>
            <a:ext cx="8845637" cy="481294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53809-E748-228B-DFF5-AFB2FDD56A2A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40299C-592A-9C2E-5DFE-3C2E229D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57914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BD6B02-79C5-1480-08D0-EBB66B6BB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632" y="1862172"/>
            <a:ext cx="8728736" cy="474934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7B579-A3DE-20C8-85C7-446B6FB07C12}"/>
              </a:ext>
            </a:extLst>
          </p:cNvPr>
          <p:cNvSpPr txBox="1">
            <a:spLocks/>
          </p:cNvSpPr>
          <p:nvPr/>
        </p:nvSpPr>
        <p:spPr>
          <a:xfrm>
            <a:off x="9395175" y="285883"/>
            <a:ext cx="2796825" cy="818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3E6EED-AFEF-8DEE-6559-9D784E2FD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92712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BBED2D-7F18-98BD-BF72-D515805C023A}"/>
              </a:ext>
            </a:extLst>
          </p:cNvPr>
          <p:cNvSpPr txBox="1"/>
          <p:nvPr/>
        </p:nvSpPr>
        <p:spPr>
          <a:xfrm>
            <a:off x="4590288" y="178186"/>
            <a:ext cx="3841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1182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Портрет потребителя: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82667F-601F-DA67-0011-D8AE39FF901E}"/>
              </a:ext>
            </a:extLst>
          </p:cNvPr>
          <p:cNvSpPr/>
          <p:nvPr/>
        </p:nvSpPr>
        <p:spPr>
          <a:xfrm>
            <a:off x="4590288" y="1271016"/>
            <a:ext cx="7187184" cy="5173098"/>
          </a:xfrm>
          <a:prstGeom prst="rect">
            <a:avLst/>
          </a:prstGeom>
          <a:solidFill>
            <a:srgbClr val="FEFFF9"/>
          </a:solidFill>
          <a:ln w="76200">
            <a:solidFill>
              <a:srgbClr val="F28E98"/>
            </a:solidFill>
            <a:extLst>
              <a:ext uri="{C807C97D-BFC1-408E-A445-0C87EB9F89A2}">
                <ask:lineSketchStyleProps xmlns:ask="http://schemas.microsoft.com/office/drawing/2018/sketchyshapes" sd="1079051526">
                  <a:custGeom>
                    <a:avLst/>
                    <a:gdLst>
                      <a:gd name="connsiteX0" fmla="*/ 0 w 7187184"/>
                      <a:gd name="connsiteY0" fmla="*/ 0 h 5173098"/>
                      <a:gd name="connsiteX1" fmla="*/ 725252 w 7187184"/>
                      <a:gd name="connsiteY1" fmla="*/ 0 h 5173098"/>
                      <a:gd name="connsiteX2" fmla="*/ 1234889 w 7187184"/>
                      <a:gd name="connsiteY2" fmla="*/ 0 h 5173098"/>
                      <a:gd name="connsiteX3" fmla="*/ 1960141 w 7187184"/>
                      <a:gd name="connsiteY3" fmla="*/ 0 h 5173098"/>
                      <a:gd name="connsiteX4" fmla="*/ 2757265 w 7187184"/>
                      <a:gd name="connsiteY4" fmla="*/ 0 h 5173098"/>
                      <a:gd name="connsiteX5" fmla="*/ 3482517 w 7187184"/>
                      <a:gd name="connsiteY5" fmla="*/ 0 h 5173098"/>
                      <a:gd name="connsiteX6" fmla="*/ 4064026 w 7187184"/>
                      <a:gd name="connsiteY6" fmla="*/ 0 h 5173098"/>
                      <a:gd name="connsiteX7" fmla="*/ 4573663 w 7187184"/>
                      <a:gd name="connsiteY7" fmla="*/ 0 h 5173098"/>
                      <a:gd name="connsiteX8" fmla="*/ 5155171 w 7187184"/>
                      <a:gd name="connsiteY8" fmla="*/ 0 h 5173098"/>
                      <a:gd name="connsiteX9" fmla="*/ 5952295 w 7187184"/>
                      <a:gd name="connsiteY9" fmla="*/ 0 h 5173098"/>
                      <a:gd name="connsiteX10" fmla="*/ 7187184 w 7187184"/>
                      <a:gd name="connsiteY10" fmla="*/ 0 h 5173098"/>
                      <a:gd name="connsiteX11" fmla="*/ 7187184 w 7187184"/>
                      <a:gd name="connsiteY11" fmla="*/ 594906 h 5173098"/>
                      <a:gd name="connsiteX12" fmla="*/ 7187184 w 7187184"/>
                      <a:gd name="connsiteY12" fmla="*/ 1241544 h 5173098"/>
                      <a:gd name="connsiteX13" fmla="*/ 7187184 w 7187184"/>
                      <a:gd name="connsiteY13" fmla="*/ 1991643 h 5173098"/>
                      <a:gd name="connsiteX14" fmla="*/ 7187184 w 7187184"/>
                      <a:gd name="connsiteY14" fmla="*/ 2534818 h 5173098"/>
                      <a:gd name="connsiteX15" fmla="*/ 7187184 w 7187184"/>
                      <a:gd name="connsiteY15" fmla="*/ 3129724 h 5173098"/>
                      <a:gd name="connsiteX16" fmla="*/ 7187184 w 7187184"/>
                      <a:gd name="connsiteY16" fmla="*/ 3776362 h 5173098"/>
                      <a:gd name="connsiteX17" fmla="*/ 7187184 w 7187184"/>
                      <a:gd name="connsiteY17" fmla="*/ 4319537 h 5173098"/>
                      <a:gd name="connsiteX18" fmla="*/ 7187184 w 7187184"/>
                      <a:gd name="connsiteY18" fmla="*/ 5173098 h 5173098"/>
                      <a:gd name="connsiteX19" fmla="*/ 6533804 w 7187184"/>
                      <a:gd name="connsiteY19" fmla="*/ 5173098 h 5173098"/>
                      <a:gd name="connsiteX20" fmla="*/ 6096039 w 7187184"/>
                      <a:gd name="connsiteY20" fmla="*/ 5173098 h 5173098"/>
                      <a:gd name="connsiteX21" fmla="*/ 5298915 w 7187184"/>
                      <a:gd name="connsiteY21" fmla="*/ 5173098 h 5173098"/>
                      <a:gd name="connsiteX22" fmla="*/ 4717406 w 7187184"/>
                      <a:gd name="connsiteY22" fmla="*/ 5173098 h 5173098"/>
                      <a:gd name="connsiteX23" fmla="*/ 4207770 w 7187184"/>
                      <a:gd name="connsiteY23" fmla="*/ 5173098 h 5173098"/>
                      <a:gd name="connsiteX24" fmla="*/ 3554389 w 7187184"/>
                      <a:gd name="connsiteY24" fmla="*/ 5173098 h 5173098"/>
                      <a:gd name="connsiteX25" fmla="*/ 2829137 w 7187184"/>
                      <a:gd name="connsiteY25" fmla="*/ 5173098 h 5173098"/>
                      <a:gd name="connsiteX26" fmla="*/ 2247628 w 7187184"/>
                      <a:gd name="connsiteY26" fmla="*/ 5173098 h 5173098"/>
                      <a:gd name="connsiteX27" fmla="*/ 1522376 w 7187184"/>
                      <a:gd name="connsiteY27" fmla="*/ 5173098 h 5173098"/>
                      <a:gd name="connsiteX28" fmla="*/ 1084611 w 7187184"/>
                      <a:gd name="connsiteY28" fmla="*/ 5173098 h 5173098"/>
                      <a:gd name="connsiteX29" fmla="*/ 0 w 7187184"/>
                      <a:gd name="connsiteY29" fmla="*/ 5173098 h 5173098"/>
                      <a:gd name="connsiteX30" fmla="*/ 0 w 7187184"/>
                      <a:gd name="connsiteY30" fmla="*/ 4629923 h 5173098"/>
                      <a:gd name="connsiteX31" fmla="*/ 0 w 7187184"/>
                      <a:gd name="connsiteY31" fmla="*/ 3931554 h 5173098"/>
                      <a:gd name="connsiteX32" fmla="*/ 0 w 7187184"/>
                      <a:gd name="connsiteY32" fmla="*/ 3388379 h 5173098"/>
                      <a:gd name="connsiteX33" fmla="*/ 0 w 7187184"/>
                      <a:gd name="connsiteY33" fmla="*/ 2845204 h 5173098"/>
                      <a:gd name="connsiteX34" fmla="*/ 0 w 7187184"/>
                      <a:gd name="connsiteY34" fmla="*/ 2353760 h 5173098"/>
                      <a:gd name="connsiteX35" fmla="*/ 0 w 7187184"/>
                      <a:gd name="connsiteY35" fmla="*/ 1603660 h 5173098"/>
                      <a:gd name="connsiteX36" fmla="*/ 0 w 7187184"/>
                      <a:gd name="connsiteY36" fmla="*/ 905292 h 5173098"/>
                      <a:gd name="connsiteX37" fmla="*/ 0 w 7187184"/>
                      <a:gd name="connsiteY37" fmla="*/ 0 h 5173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7187184" h="5173098" fill="none" extrusionOk="0">
                        <a:moveTo>
                          <a:pt x="0" y="0"/>
                        </a:moveTo>
                        <a:cubicBezTo>
                          <a:pt x="221241" y="-23449"/>
                          <a:pt x="506265" y="-9336"/>
                          <a:pt x="725252" y="0"/>
                        </a:cubicBezTo>
                        <a:cubicBezTo>
                          <a:pt x="944239" y="9336"/>
                          <a:pt x="1126317" y="578"/>
                          <a:pt x="1234889" y="0"/>
                        </a:cubicBezTo>
                        <a:cubicBezTo>
                          <a:pt x="1343461" y="-578"/>
                          <a:pt x="1777628" y="25127"/>
                          <a:pt x="1960141" y="0"/>
                        </a:cubicBezTo>
                        <a:cubicBezTo>
                          <a:pt x="2142654" y="-25127"/>
                          <a:pt x="2360227" y="32136"/>
                          <a:pt x="2757265" y="0"/>
                        </a:cubicBezTo>
                        <a:cubicBezTo>
                          <a:pt x="3154303" y="-32136"/>
                          <a:pt x="3209731" y="29027"/>
                          <a:pt x="3482517" y="0"/>
                        </a:cubicBezTo>
                        <a:cubicBezTo>
                          <a:pt x="3755303" y="-29027"/>
                          <a:pt x="3826777" y="-3852"/>
                          <a:pt x="4064026" y="0"/>
                        </a:cubicBezTo>
                        <a:cubicBezTo>
                          <a:pt x="4301275" y="3852"/>
                          <a:pt x="4370692" y="-19465"/>
                          <a:pt x="4573663" y="0"/>
                        </a:cubicBezTo>
                        <a:cubicBezTo>
                          <a:pt x="4776634" y="19465"/>
                          <a:pt x="4906752" y="15517"/>
                          <a:pt x="5155171" y="0"/>
                        </a:cubicBezTo>
                        <a:cubicBezTo>
                          <a:pt x="5403590" y="-15517"/>
                          <a:pt x="5585589" y="24951"/>
                          <a:pt x="5952295" y="0"/>
                        </a:cubicBezTo>
                        <a:cubicBezTo>
                          <a:pt x="6319001" y="-24951"/>
                          <a:pt x="6687777" y="-19676"/>
                          <a:pt x="7187184" y="0"/>
                        </a:cubicBezTo>
                        <a:cubicBezTo>
                          <a:pt x="7176775" y="279364"/>
                          <a:pt x="7209012" y="358836"/>
                          <a:pt x="7187184" y="594906"/>
                        </a:cubicBezTo>
                        <a:cubicBezTo>
                          <a:pt x="7165356" y="830976"/>
                          <a:pt x="7200590" y="993655"/>
                          <a:pt x="7187184" y="1241544"/>
                        </a:cubicBezTo>
                        <a:cubicBezTo>
                          <a:pt x="7173778" y="1489433"/>
                          <a:pt x="7213295" y="1622170"/>
                          <a:pt x="7187184" y="1991643"/>
                        </a:cubicBezTo>
                        <a:cubicBezTo>
                          <a:pt x="7161073" y="2361116"/>
                          <a:pt x="7166699" y="2325784"/>
                          <a:pt x="7187184" y="2534818"/>
                        </a:cubicBezTo>
                        <a:cubicBezTo>
                          <a:pt x="7207669" y="2743852"/>
                          <a:pt x="7193273" y="3000900"/>
                          <a:pt x="7187184" y="3129724"/>
                        </a:cubicBezTo>
                        <a:cubicBezTo>
                          <a:pt x="7181095" y="3258548"/>
                          <a:pt x="7185405" y="3548212"/>
                          <a:pt x="7187184" y="3776362"/>
                        </a:cubicBezTo>
                        <a:cubicBezTo>
                          <a:pt x="7188963" y="4004512"/>
                          <a:pt x="7190325" y="4072076"/>
                          <a:pt x="7187184" y="4319537"/>
                        </a:cubicBezTo>
                        <a:cubicBezTo>
                          <a:pt x="7184043" y="4566998"/>
                          <a:pt x="7147415" y="4960791"/>
                          <a:pt x="7187184" y="5173098"/>
                        </a:cubicBezTo>
                        <a:cubicBezTo>
                          <a:pt x="7022902" y="5142450"/>
                          <a:pt x="6754779" y="5169121"/>
                          <a:pt x="6533804" y="5173098"/>
                        </a:cubicBezTo>
                        <a:cubicBezTo>
                          <a:pt x="6312829" y="5177075"/>
                          <a:pt x="6256725" y="5152343"/>
                          <a:pt x="6096039" y="5173098"/>
                        </a:cubicBezTo>
                        <a:cubicBezTo>
                          <a:pt x="5935353" y="5193853"/>
                          <a:pt x="5650535" y="5205360"/>
                          <a:pt x="5298915" y="5173098"/>
                        </a:cubicBezTo>
                        <a:cubicBezTo>
                          <a:pt x="4947295" y="5140836"/>
                          <a:pt x="4835605" y="5201973"/>
                          <a:pt x="4717406" y="5173098"/>
                        </a:cubicBezTo>
                        <a:cubicBezTo>
                          <a:pt x="4599207" y="5144223"/>
                          <a:pt x="4418015" y="5162729"/>
                          <a:pt x="4207770" y="5173098"/>
                        </a:cubicBezTo>
                        <a:cubicBezTo>
                          <a:pt x="3997525" y="5183467"/>
                          <a:pt x="3748670" y="5154483"/>
                          <a:pt x="3554389" y="5173098"/>
                        </a:cubicBezTo>
                        <a:cubicBezTo>
                          <a:pt x="3360108" y="5191713"/>
                          <a:pt x="3049200" y="5195364"/>
                          <a:pt x="2829137" y="5173098"/>
                        </a:cubicBezTo>
                        <a:cubicBezTo>
                          <a:pt x="2609074" y="5150832"/>
                          <a:pt x="2365936" y="5163649"/>
                          <a:pt x="2247628" y="5173098"/>
                        </a:cubicBezTo>
                        <a:cubicBezTo>
                          <a:pt x="2129320" y="5182547"/>
                          <a:pt x="1880241" y="5192673"/>
                          <a:pt x="1522376" y="5173098"/>
                        </a:cubicBezTo>
                        <a:cubicBezTo>
                          <a:pt x="1164511" y="5153523"/>
                          <a:pt x="1272221" y="5187559"/>
                          <a:pt x="1084611" y="5173098"/>
                        </a:cubicBezTo>
                        <a:cubicBezTo>
                          <a:pt x="897002" y="5158637"/>
                          <a:pt x="329003" y="5183229"/>
                          <a:pt x="0" y="5173098"/>
                        </a:cubicBezTo>
                        <a:cubicBezTo>
                          <a:pt x="-8973" y="5015622"/>
                          <a:pt x="26867" y="4762660"/>
                          <a:pt x="0" y="4629923"/>
                        </a:cubicBezTo>
                        <a:cubicBezTo>
                          <a:pt x="-26867" y="4497187"/>
                          <a:pt x="-3048" y="4184206"/>
                          <a:pt x="0" y="3931554"/>
                        </a:cubicBezTo>
                        <a:cubicBezTo>
                          <a:pt x="3048" y="3678902"/>
                          <a:pt x="17960" y="3632794"/>
                          <a:pt x="0" y="3388379"/>
                        </a:cubicBezTo>
                        <a:cubicBezTo>
                          <a:pt x="-17960" y="3143964"/>
                          <a:pt x="3737" y="3079408"/>
                          <a:pt x="0" y="2845204"/>
                        </a:cubicBezTo>
                        <a:cubicBezTo>
                          <a:pt x="-3737" y="2611000"/>
                          <a:pt x="16890" y="2557927"/>
                          <a:pt x="0" y="2353760"/>
                        </a:cubicBezTo>
                        <a:cubicBezTo>
                          <a:pt x="-16890" y="2149593"/>
                          <a:pt x="-18294" y="1833802"/>
                          <a:pt x="0" y="1603660"/>
                        </a:cubicBezTo>
                        <a:cubicBezTo>
                          <a:pt x="18294" y="1373518"/>
                          <a:pt x="-27868" y="1238365"/>
                          <a:pt x="0" y="905292"/>
                        </a:cubicBezTo>
                        <a:cubicBezTo>
                          <a:pt x="27868" y="572219"/>
                          <a:pt x="42814" y="415651"/>
                          <a:pt x="0" y="0"/>
                        </a:cubicBezTo>
                        <a:close/>
                      </a:path>
                      <a:path w="7187184" h="5173098" stroke="0" extrusionOk="0">
                        <a:moveTo>
                          <a:pt x="0" y="0"/>
                        </a:moveTo>
                        <a:cubicBezTo>
                          <a:pt x="212056" y="7863"/>
                          <a:pt x="534059" y="9723"/>
                          <a:pt x="797124" y="0"/>
                        </a:cubicBezTo>
                        <a:cubicBezTo>
                          <a:pt x="1060189" y="-9723"/>
                          <a:pt x="1112045" y="24475"/>
                          <a:pt x="1306761" y="0"/>
                        </a:cubicBezTo>
                        <a:cubicBezTo>
                          <a:pt x="1501477" y="-24475"/>
                          <a:pt x="1703180" y="12679"/>
                          <a:pt x="1960141" y="0"/>
                        </a:cubicBezTo>
                        <a:cubicBezTo>
                          <a:pt x="2217102" y="-12679"/>
                          <a:pt x="2319609" y="-13874"/>
                          <a:pt x="2613521" y="0"/>
                        </a:cubicBezTo>
                        <a:cubicBezTo>
                          <a:pt x="2907433" y="13874"/>
                          <a:pt x="2838882" y="-5727"/>
                          <a:pt x="3051286" y="0"/>
                        </a:cubicBezTo>
                        <a:cubicBezTo>
                          <a:pt x="3263690" y="5727"/>
                          <a:pt x="3485363" y="9523"/>
                          <a:pt x="3632795" y="0"/>
                        </a:cubicBezTo>
                        <a:cubicBezTo>
                          <a:pt x="3780227" y="-9523"/>
                          <a:pt x="4056017" y="36248"/>
                          <a:pt x="4358047" y="0"/>
                        </a:cubicBezTo>
                        <a:cubicBezTo>
                          <a:pt x="4660077" y="-36248"/>
                          <a:pt x="4723242" y="21606"/>
                          <a:pt x="5011427" y="0"/>
                        </a:cubicBezTo>
                        <a:cubicBezTo>
                          <a:pt x="5299612" y="-21606"/>
                          <a:pt x="5318450" y="-54"/>
                          <a:pt x="5449192" y="0"/>
                        </a:cubicBezTo>
                        <a:cubicBezTo>
                          <a:pt x="5579935" y="54"/>
                          <a:pt x="5740055" y="-18841"/>
                          <a:pt x="5886957" y="0"/>
                        </a:cubicBezTo>
                        <a:cubicBezTo>
                          <a:pt x="6033859" y="18841"/>
                          <a:pt x="6692273" y="-35015"/>
                          <a:pt x="7187184" y="0"/>
                        </a:cubicBezTo>
                        <a:cubicBezTo>
                          <a:pt x="7211038" y="169754"/>
                          <a:pt x="7179890" y="332877"/>
                          <a:pt x="7187184" y="491444"/>
                        </a:cubicBezTo>
                        <a:cubicBezTo>
                          <a:pt x="7194478" y="650011"/>
                          <a:pt x="7195146" y="1051432"/>
                          <a:pt x="7187184" y="1241544"/>
                        </a:cubicBezTo>
                        <a:cubicBezTo>
                          <a:pt x="7179222" y="1431656"/>
                          <a:pt x="7168435" y="1672622"/>
                          <a:pt x="7187184" y="1939912"/>
                        </a:cubicBezTo>
                        <a:cubicBezTo>
                          <a:pt x="7205933" y="2207202"/>
                          <a:pt x="7200775" y="2495898"/>
                          <a:pt x="7187184" y="2638280"/>
                        </a:cubicBezTo>
                        <a:cubicBezTo>
                          <a:pt x="7173593" y="2780662"/>
                          <a:pt x="7167168" y="3143715"/>
                          <a:pt x="7187184" y="3284917"/>
                        </a:cubicBezTo>
                        <a:cubicBezTo>
                          <a:pt x="7207200" y="3426119"/>
                          <a:pt x="7190185" y="3644448"/>
                          <a:pt x="7187184" y="3879824"/>
                        </a:cubicBezTo>
                        <a:cubicBezTo>
                          <a:pt x="7184183" y="4115200"/>
                          <a:pt x="7172261" y="4193996"/>
                          <a:pt x="7187184" y="4422999"/>
                        </a:cubicBezTo>
                        <a:cubicBezTo>
                          <a:pt x="7202107" y="4652002"/>
                          <a:pt x="7162697" y="4803220"/>
                          <a:pt x="7187184" y="5173098"/>
                        </a:cubicBezTo>
                        <a:cubicBezTo>
                          <a:pt x="6982588" y="5148788"/>
                          <a:pt x="6896036" y="5171123"/>
                          <a:pt x="6605675" y="5173098"/>
                        </a:cubicBezTo>
                        <a:cubicBezTo>
                          <a:pt x="6315314" y="5175073"/>
                          <a:pt x="6238973" y="5145107"/>
                          <a:pt x="6024167" y="5173098"/>
                        </a:cubicBezTo>
                        <a:cubicBezTo>
                          <a:pt x="5809361" y="5201089"/>
                          <a:pt x="5636452" y="5196049"/>
                          <a:pt x="5298915" y="5173098"/>
                        </a:cubicBezTo>
                        <a:cubicBezTo>
                          <a:pt x="4961378" y="5150147"/>
                          <a:pt x="4999832" y="5200344"/>
                          <a:pt x="4717406" y="5173098"/>
                        </a:cubicBezTo>
                        <a:cubicBezTo>
                          <a:pt x="4434980" y="5145852"/>
                          <a:pt x="4495515" y="5154562"/>
                          <a:pt x="4279641" y="5173098"/>
                        </a:cubicBezTo>
                        <a:cubicBezTo>
                          <a:pt x="4063767" y="5191634"/>
                          <a:pt x="3743142" y="5184601"/>
                          <a:pt x="3482517" y="5173098"/>
                        </a:cubicBezTo>
                        <a:cubicBezTo>
                          <a:pt x="3221892" y="5161595"/>
                          <a:pt x="3183841" y="5167827"/>
                          <a:pt x="3044752" y="5173098"/>
                        </a:cubicBezTo>
                        <a:cubicBezTo>
                          <a:pt x="2905663" y="5178369"/>
                          <a:pt x="2807321" y="5178996"/>
                          <a:pt x="2606988" y="5173098"/>
                        </a:cubicBezTo>
                        <a:cubicBezTo>
                          <a:pt x="2406655" y="5167200"/>
                          <a:pt x="2067446" y="5176064"/>
                          <a:pt x="1809864" y="5173098"/>
                        </a:cubicBezTo>
                        <a:cubicBezTo>
                          <a:pt x="1552282" y="5170132"/>
                          <a:pt x="1305332" y="5189403"/>
                          <a:pt x="1156483" y="5173098"/>
                        </a:cubicBezTo>
                        <a:cubicBezTo>
                          <a:pt x="1007634" y="5156793"/>
                          <a:pt x="562108" y="5190128"/>
                          <a:pt x="0" y="5173098"/>
                        </a:cubicBezTo>
                        <a:cubicBezTo>
                          <a:pt x="26756" y="4957778"/>
                          <a:pt x="16834" y="4899466"/>
                          <a:pt x="0" y="4629923"/>
                        </a:cubicBezTo>
                        <a:cubicBezTo>
                          <a:pt x="-16834" y="4360381"/>
                          <a:pt x="-21310" y="4276817"/>
                          <a:pt x="0" y="4086747"/>
                        </a:cubicBezTo>
                        <a:cubicBezTo>
                          <a:pt x="21310" y="3896677"/>
                          <a:pt x="-24923" y="3638289"/>
                          <a:pt x="0" y="3388379"/>
                        </a:cubicBezTo>
                        <a:cubicBezTo>
                          <a:pt x="24923" y="3138469"/>
                          <a:pt x="2921" y="3025592"/>
                          <a:pt x="0" y="2741742"/>
                        </a:cubicBezTo>
                        <a:cubicBezTo>
                          <a:pt x="-2921" y="2457892"/>
                          <a:pt x="-35152" y="2224247"/>
                          <a:pt x="0" y="1991643"/>
                        </a:cubicBezTo>
                        <a:cubicBezTo>
                          <a:pt x="35152" y="1759039"/>
                          <a:pt x="-30730" y="1467711"/>
                          <a:pt x="0" y="1241544"/>
                        </a:cubicBezTo>
                        <a:cubicBezTo>
                          <a:pt x="30730" y="1015377"/>
                          <a:pt x="20441" y="970239"/>
                          <a:pt x="0" y="750099"/>
                        </a:cubicBezTo>
                        <a:cubicBezTo>
                          <a:pt x="-20441" y="529959"/>
                          <a:pt x="-19106" y="3478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i="1" dirty="0">
              <a:solidFill>
                <a:srgbClr val="011828"/>
              </a:solidFill>
              <a:latin typeface="Grandview" panose="020B0502040204020203" pitchFamily="34" charset="0"/>
            </a:endParaRPr>
          </a:p>
          <a:p>
            <a:pPr algn="ctr"/>
            <a:r>
              <a:rPr lang="ru-RU" sz="1800" i="1" dirty="0">
                <a:solidFill>
                  <a:srgbClr val="011828"/>
                </a:solidFill>
                <a:latin typeface="Grandview" panose="020B0502040204020203" pitchFamily="34" charset="0"/>
              </a:rPr>
              <a:t>Характеристика потребителя:</a:t>
            </a:r>
          </a:p>
          <a:p>
            <a:endParaRPr lang="ru-RU" sz="1800" dirty="0">
              <a:solidFill>
                <a:srgbClr val="011828"/>
              </a:solidFill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Род деятельности: обучение, работа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Возраст: 18-25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Пол: м/ж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Преграды к использованию продукта: стеснительность, страх новых знакомств, осуждение со стороны знакомых за использование приложени</a:t>
            </a:r>
            <a:r>
              <a:rPr lang="ru-RU" dirty="0">
                <a:solidFill>
                  <a:srgbClr val="011828"/>
                </a:solidFill>
                <a:latin typeface="Grandview" panose="020B0502040204020203" pitchFamily="34" charset="0"/>
              </a:rPr>
              <a:t>я такого формата, страх потери персональных данных, страх столкнуться с людьми девиантного поведения, неосведомленность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Мотиваторы к использованию продукта: знакомство с единомышленниками, </a:t>
            </a:r>
            <a:r>
              <a:rPr lang="ru-RU" dirty="0">
                <a:solidFill>
                  <a:srgbClr val="011828"/>
                </a:solidFill>
                <a:latin typeface="Grandview" panose="020B0502040204020203" pitchFamily="34" charset="0"/>
              </a:rPr>
              <a:t>интересное</a:t>
            </a: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 времяпровождение, расширение круга знакомых, самопознание, желание романтических/дружеских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Кол-во времени на использование продукта: от 30 минут в неделю до 2-3 часов в день</a:t>
            </a:r>
            <a:endParaRPr lang="ru-RU" dirty="0">
              <a:solidFill>
                <a:srgbClr val="011828"/>
              </a:solidFill>
              <a:latin typeface="Grandview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11828"/>
                </a:solidFill>
                <a:latin typeface="Grandview" panose="020B0502040204020203" pitchFamily="34" charset="0"/>
              </a:rPr>
              <a:t>Хобби, интересы: </a:t>
            </a:r>
            <a:r>
              <a:rPr lang="ru-RU" dirty="0">
                <a:solidFill>
                  <a:srgbClr val="011828"/>
                </a:solidFill>
                <a:latin typeface="Grandview" panose="020B0502040204020203" pitchFamily="34" charset="0"/>
              </a:rPr>
              <a:t>абсолютно любые</a:t>
            </a:r>
            <a:endParaRPr lang="ru-RU" sz="1800" dirty="0">
              <a:solidFill>
                <a:srgbClr val="011828"/>
              </a:solidFill>
              <a:latin typeface="Grandview" panose="020B0502040204020203" pitchFamily="34" charset="0"/>
            </a:endParaRPr>
          </a:p>
          <a:p>
            <a:pPr algn="ctr"/>
            <a:endParaRPr lang="ru-RU" dirty="0">
              <a:solidFill>
                <a:srgbClr val="EB4F5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53AE1B-0E6C-0DB9-E746-12CF26D06EA8}"/>
              </a:ext>
            </a:extLst>
          </p:cNvPr>
          <p:cNvSpPr/>
          <p:nvPr/>
        </p:nvSpPr>
        <p:spPr>
          <a:xfrm>
            <a:off x="414528" y="4202630"/>
            <a:ext cx="3599688" cy="685800"/>
          </a:xfrm>
          <a:prstGeom prst="rect">
            <a:avLst/>
          </a:prstGeom>
          <a:solidFill>
            <a:srgbClr val="FEFFF9"/>
          </a:solidFill>
          <a:ln w="57150">
            <a:solidFill>
              <a:srgbClr val="F28E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11828"/>
                </a:solidFill>
                <a:latin typeface="Grandview" panose="020B0502040204020203" pitchFamily="34" charset="0"/>
              </a:rPr>
              <a:t>Анна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8C59E3-DA32-D33E-7096-03F6B8A5CC2A}"/>
              </a:ext>
            </a:extLst>
          </p:cNvPr>
          <p:cNvSpPr/>
          <p:nvPr/>
        </p:nvSpPr>
        <p:spPr>
          <a:xfrm>
            <a:off x="414528" y="5662061"/>
            <a:ext cx="3599688" cy="685800"/>
          </a:xfrm>
          <a:prstGeom prst="rect">
            <a:avLst/>
          </a:prstGeom>
          <a:solidFill>
            <a:srgbClr val="FEFFF9"/>
          </a:solidFill>
          <a:ln w="57150">
            <a:solidFill>
              <a:srgbClr val="F28E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11828"/>
                </a:solidFill>
                <a:latin typeface="Grandview" panose="020B0502040204020203" pitchFamily="34" charset="0"/>
              </a:rPr>
              <a:t>Студентка, 3 курс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C6D674-A8A0-8E4E-FA5E-DC60F62BB6CD}"/>
              </a:ext>
            </a:extLst>
          </p:cNvPr>
          <p:cNvSpPr txBox="1"/>
          <p:nvPr/>
        </p:nvSpPr>
        <p:spPr>
          <a:xfrm>
            <a:off x="414528" y="3816953"/>
            <a:ext cx="284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1182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Имя: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B3253D-200E-7C4E-6C16-1645D47575C9}"/>
              </a:ext>
            </a:extLst>
          </p:cNvPr>
          <p:cNvSpPr txBox="1"/>
          <p:nvPr/>
        </p:nvSpPr>
        <p:spPr>
          <a:xfrm>
            <a:off x="414528" y="5217651"/>
            <a:ext cx="325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1182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Сегмент потребителя: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9D803A2-032D-F3CC-ED55-AF5BE8DDA8AD}"/>
              </a:ext>
            </a:extLst>
          </p:cNvPr>
          <p:cNvSpPr txBox="1">
            <a:spLocks/>
          </p:cNvSpPr>
          <p:nvPr/>
        </p:nvSpPr>
        <p:spPr>
          <a:xfrm>
            <a:off x="9058291" y="246889"/>
            <a:ext cx="2719181" cy="8854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r>
              <a:rPr lang="en-US" sz="54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3600" b="1" dirty="0">
                <a:latin typeface="Walbaum Display Light" panose="02070303090703020303" pitchFamily="18" charset="0"/>
              </a:rPr>
              <a:t>heart</a:t>
            </a:r>
            <a:endParaRPr lang="ru-UA" sz="3600" b="1" dirty="0">
              <a:latin typeface="Segoe Script" panose="030B0504020000000003" pitchFamily="66" charset="0"/>
            </a:endParaRPr>
          </a:p>
        </p:txBody>
      </p:sp>
      <p:pic>
        <p:nvPicPr>
          <p:cNvPr id="18" name="Рисунок 17" descr="Изображение выглядит как аниме, Человеческое лицо, мультфильм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5ABA6260-E990-AF5D-8D6B-F1AF839EF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" y="1223524"/>
            <a:ext cx="2577084" cy="2577084"/>
          </a:xfrm>
          <a:prstGeom prst="ellipse">
            <a:avLst/>
          </a:prstGeom>
          <a:ln w="57150">
            <a:solidFill>
              <a:srgbClr val="F28E98"/>
            </a:solidFill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491DB6A-CCC9-5C11-FFAA-F5073FD16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31364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198A7-7E8A-1B05-11DB-F80461A69665}"/>
              </a:ext>
            </a:extLst>
          </p:cNvPr>
          <p:cNvSpPr/>
          <p:nvPr/>
        </p:nvSpPr>
        <p:spPr>
          <a:xfrm>
            <a:off x="0" y="0"/>
            <a:ext cx="12192000" cy="1492898"/>
          </a:xfrm>
          <a:prstGeom prst="rect">
            <a:avLst/>
          </a:prstGeom>
          <a:solidFill>
            <a:srgbClr val="F28E98"/>
          </a:solidFill>
          <a:ln>
            <a:solidFill>
              <a:srgbClr val="9CAF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E8340-18BD-1E90-52B5-9ACD8BF2BB6E}"/>
              </a:ext>
            </a:extLst>
          </p:cNvPr>
          <p:cNvSpPr txBox="1"/>
          <p:nvPr/>
        </p:nvSpPr>
        <p:spPr>
          <a:xfrm>
            <a:off x="0" y="1235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 эмпатии 18-25 лет</a:t>
            </a:r>
            <a:endParaRPr lang="ru-RU" sz="3200" dirty="0">
              <a:solidFill>
                <a:srgbClr val="011828"/>
              </a:solidFill>
              <a:effectLst/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DCA6C2-AAF3-D54E-558D-8FB34C36E736}"/>
              </a:ext>
            </a:extLst>
          </p:cNvPr>
          <p:cNvSpPr/>
          <p:nvPr/>
        </p:nvSpPr>
        <p:spPr>
          <a:xfrm>
            <a:off x="0" y="950988"/>
            <a:ext cx="12192000" cy="5968538"/>
          </a:xfrm>
          <a:prstGeom prst="rect">
            <a:avLst/>
          </a:prstGeom>
          <a:solidFill>
            <a:srgbClr val="FFD5D7"/>
          </a:solidFill>
          <a:ln>
            <a:solidFill>
              <a:srgbClr val="F28E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272525"/>
                </a:solidFill>
              </a:ln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130858" y="2908588"/>
            <a:ext cx="1930284" cy="1930284"/>
          </a:xfrm>
          <a:prstGeom prst="ellipse">
            <a:avLst/>
          </a:prstGeom>
          <a:solidFill>
            <a:srgbClr val="F28E98"/>
          </a:solidFill>
          <a:ln>
            <a:solidFill>
              <a:srgbClr val="F28E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889462"/>
            <a:ext cx="12192000" cy="5968536"/>
          </a:xfrm>
          <a:prstGeom prst="line">
            <a:avLst/>
          </a:prstGeom>
          <a:ln w="57150">
            <a:solidFill>
              <a:srgbClr val="F28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0" y="889464"/>
            <a:ext cx="12192000" cy="5968536"/>
          </a:xfrm>
          <a:prstGeom prst="line">
            <a:avLst/>
          </a:prstGeom>
          <a:ln w="57150">
            <a:solidFill>
              <a:srgbClr val="F28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5" idx="0"/>
            <a:endCxn id="5" idx="2"/>
          </p:cNvCxnSpPr>
          <p:nvPr/>
        </p:nvCxnSpPr>
        <p:spPr>
          <a:xfrm>
            <a:off x="6096000" y="950988"/>
            <a:ext cx="0" cy="5968538"/>
          </a:xfrm>
          <a:prstGeom prst="line">
            <a:avLst/>
          </a:prstGeom>
          <a:ln w="57150">
            <a:solidFill>
              <a:srgbClr val="F28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501125" y="4460371"/>
            <a:ext cx="1189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Анна, 20 лет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98574" y="950988"/>
            <a:ext cx="1689431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слышит?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03996" y="961513"/>
            <a:ext cx="1447705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видит?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668694" y="1877576"/>
            <a:ext cx="1268296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Мысли и </a:t>
            </a:r>
          </a:p>
          <a:p>
            <a:pPr algn="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54843" y="1877576"/>
            <a:ext cx="1243995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 и </a:t>
            </a:r>
          </a:p>
          <a:p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192649" y="4845161"/>
            <a:ext cx="844715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203996" y="4859968"/>
            <a:ext cx="1613134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5304" y="1354355"/>
            <a:ext cx="184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ru-RU" sz="1200" b="1" dirty="0">
              <a:solidFill>
                <a:srgbClr val="9CAF4C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33295" y="1543493"/>
            <a:ext cx="4135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Видит друзей/одноклассников, которые уже завели семьи. парочки на улице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126971" y="1326250"/>
            <a:ext cx="44646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Смотрит посты, видео в соц. сетях об идеальных отношениях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26542" y="1974462"/>
            <a:ext cx="3405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Подписана в соц. сетях на успешных людей в карьере и отношениях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26542" y="2405431"/>
            <a:ext cx="269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Ролики о саморазвитии, спорте и отношениях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60631" y="5258055"/>
            <a:ext cx="2775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</a:rPr>
              <a:t>Психологический дискомфорт от использования</a:t>
            </a:r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 приложений для знакомств</a:t>
            </a:r>
            <a:endParaRPr lang="ru-RU" sz="1200" dirty="0">
              <a:solidFill>
                <a:srgbClr val="011828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03995" y="5262820"/>
            <a:ext cx="2454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Любит путешествовать и уже </a:t>
            </a:r>
            <a:b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побывала в многих странах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203995" y="5765887"/>
            <a:ext cx="2431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Занимается спортом и танцами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151279" y="6136160"/>
            <a:ext cx="2884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 часто испытывает страх и тревогу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361458" y="6443921"/>
            <a:ext cx="36783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Чувствует себя неуверенно в общении с парнями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901130" y="5846867"/>
            <a:ext cx="31346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Чувствует себя одинокой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570617" y="2669261"/>
            <a:ext cx="33699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Хочет показать миру свою индивидуальность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209091" y="3538191"/>
            <a:ext cx="37360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Испытывает сильную радость и удовлетворение от</a:t>
            </a:r>
          </a:p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воплощения мечты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437296" y="5021059"/>
            <a:ext cx="35078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Нервозность из-за страха столкнуться с неприятными ситуациями, людьми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434261" y="4093810"/>
            <a:ext cx="44849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Желает завести новые знакомства (в т.ч. Романтические)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720369" y="4497870"/>
            <a:ext cx="3216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Думает, что на данный момент при желании она сможет осуществить всё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8226398" y="2995077"/>
            <a:ext cx="3710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Переживает, что будет чувствовать </a:t>
            </a:r>
          </a:p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себя некомфортно в новой обстановке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51829" y="2793036"/>
            <a:ext cx="4146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Ищет новые знакомства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51829" y="3204591"/>
            <a:ext cx="3228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В свободное время сидит в соц. сетях, читает книги, беседует с подругами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1829" y="3774329"/>
            <a:ext cx="4564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Рассказывает своим друзьям о новых знакомствах, обсуждает их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8222" y="4352166"/>
            <a:ext cx="337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Обучается в университете/колледже, принимает участие в различных активностях и проектах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76417DE-A0FA-5A2E-6C6E-DA3864E34B8C}"/>
              </a:ext>
            </a:extLst>
          </p:cNvPr>
          <p:cNvSpPr/>
          <p:nvPr/>
        </p:nvSpPr>
        <p:spPr>
          <a:xfrm>
            <a:off x="1607311" y="1306482"/>
            <a:ext cx="44646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Подкасты и истории друзей об отношениях </a:t>
            </a:r>
          </a:p>
          <a:p>
            <a:pPr algn="r"/>
            <a:endParaRPr lang="ru-RU" sz="1200" dirty="0">
              <a:solidFill>
                <a:srgbClr val="011828"/>
              </a:solidFill>
              <a:latin typeface="Franklin Gothic Demi" panose="020B0703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B5A4BE-1497-B444-0173-DC3BB4D35B0F}"/>
              </a:ext>
            </a:extLst>
          </p:cNvPr>
          <p:cNvSpPr/>
          <p:nvPr/>
        </p:nvSpPr>
        <p:spPr>
          <a:xfrm>
            <a:off x="1931731" y="1557919"/>
            <a:ext cx="41467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Истории друзей об отношениях с  сайтов знакомств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67E8912-2B6E-0788-B6ED-FEBA56B4472D}"/>
              </a:ext>
            </a:extLst>
          </p:cNvPr>
          <p:cNvSpPr/>
          <p:nvPr/>
        </p:nvSpPr>
        <p:spPr>
          <a:xfrm>
            <a:off x="2711347" y="1838048"/>
            <a:ext cx="33726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Подкасты и книги </a:t>
            </a:r>
            <a:r>
              <a:rPr lang="en-US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найти свое предназначение и добиться успеха</a:t>
            </a:r>
            <a:r>
              <a:rPr lang="en-US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ru-RU" sz="1200" dirty="0">
              <a:solidFill>
                <a:srgbClr val="011828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FD72A5E-D5CC-E17D-2F93-C8C36C99375D}"/>
              </a:ext>
            </a:extLst>
          </p:cNvPr>
          <p:cNvSpPr/>
          <p:nvPr/>
        </p:nvSpPr>
        <p:spPr>
          <a:xfrm>
            <a:off x="2736362" y="2308974"/>
            <a:ext cx="3372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 о любви, страданиях </a:t>
            </a:r>
          </a:p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(Меладзе, Горячий шоколад,</a:t>
            </a:r>
          </a:p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Винтаж, Асти)</a:t>
            </a:r>
          </a:p>
        </p:txBody>
      </p: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D50F2829-9FED-ED9A-43C6-87CD264BEFAE}"/>
              </a:ext>
            </a:extLst>
          </p:cNvPr>
          <p:cNvSpPr txBox="1">
            <a:spLocks/>
          </p:cNvSpPr>
          <p:nvPr/>
        </p:nvSpPr>
        <p:spPr>
          <a:xfrm>
            <a:off x="9935432" y="158303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EB4F5E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FB1BD9D8-E461-8754-6762-5DBFC7C129C6}"/>
              </a:ext>
            </a:extLst>
          </p:cNvPr>
          <p:cNvSpPr/>
          <p:nvPr/>
        </p:nvSpPr>
        <p:spPr>
          <a:xfrm>
            <a:off x="6203995" y="6086682"/>
            <a:ext cx="3969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Занимается самопознанием через йогу и медитацию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986FEB58-766D-743B-0427-447F749B248A}"/>
              </a:ext>
            </a:extLst>
          </p:cNvPr>
          <p:cNvSpPr/>
          <p:nvPr/>
        </p:nvSpPr>
        <p:spPr>
          <a:xfrm>
            <a:off x="6203995" y="6425205"/>
            <a:ext cx="30137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Устроилась на свою первую стажировку</a:t>
            </a:r>
          </a:p>
        </p:txBody>
      </p:sp>
      <p:pic>
        <p:nvPicPr>
          <p:cNvPr id="1028" name="Picture 4" descr="Jujutsu Kaisen: ¿Quién es Yuki Tsukumo dentro de la historia? | Código  Espagueti">
            <a:extLst>
              <a:ext uri="{FF2B5EF4-FFF2-40B4-BE49-F238E27FC236}">
                <a16:creationId xmlns:a16="http://schemas.microsoft.com/office/drawing/2014/main" id="{E9DD950E-904F-8BF0-4FFE-AC966A88D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1" r="26537"/>
          <a:stretch/>
        </p:blipFill>
        <p:spPr bwMode="auto">
          <a:xfrm>
            <a:off x="5377904" y="2969283"/>
            <a:ext cx="1436190" cy="154436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2E703E-2AC1-D1FD-F778-E0B43566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93940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198A7-7E8A-1B05-11DB-F80461A69665}"/>
              </a:ext>
            </a:extLst>
          </p:cNvPr>
          <p:cNvSpPr/>
          <p:nvPr/>
        </p:nvSpPr>
        <p:spPr>
          <a:xfrm>
            <a:off x="0" y="0"/>
            <a:ext cx="12192000" cy="1492898"/>
          </a:xfrm>
          <a:prstGeom prst="rect">
            <a:avLst/>
          </a:prstGeom>
          <a:solidFill>
            <a:srgbClr val="F28E98"/>
          </a:solidFill>
          <a:ln>
            <a:solidFill>
              <a:srgbClr val="9CAF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E8340-18BD-1E90-52B5-9ACD8BF2BB6E}"/>
              </a:ext>
            </a:extLst>
          </p:cNvPr>
          <p:cNvSpPr txBox="1"/>
          <p:nvPr/>
        </p:nvSpPr>
        <p:spPr>
          <a:xfrm>
            <a:off x="0" y="1235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 эмпатии 26-35 лет</a:t>
            </a:r>
            <a:endParaRPr lang="ru-RU" sz="3200" dirty="0">
              <a:solidFill>
                <a:srgbClr val="011828"/>
              </a:solidFill>
              <a:effectLst/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DCA6C2-AAF3-D54E-558D-8FB34C36E736}"/>
              </a:ext>
            </a:extLst>
          </p:cNvPr>
          <p:cNvSpPr/>
          <p:nvPr/>
        </p:nvSpPr>
        <p:spPr>
          <a:xfrm>
            <a:off x="0" y="889462"/>
            <a:ext cx="12192000" cy="5968538"/>
          </a:xfrm>
          <a:prstGeom prst="rect">
            <a:avLst/>
          </a:prstGeom>
          <a:solidFill>
            <a:srgbClr val="FFD5D7"/>
          </a:solidFill>
          <a:ln>
            <a:solidFill>
              <a:srgbClr val="F28E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272525"/>
                </a:solidFill>
              </a:ln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130858" y="2908588"/>
            <a:ext cx="1930284" cy="1930284"/>
          </a:xfrm>
          <a:prstGeom prst="ellipse">
            <a:avLst/>
          </a:prstGeom>
          <a:solidFill>
            <a:srgbClr val="F28E98"/>
          </a:solidFill>
          <a:ln>
            <a:solidFill>
              <a:srgbClr val="F28E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889462"/>
            <a:ext cx="12192000" cy="5968536"/>
          </a:xfrm>
          <a:prstGeom prst="line">
            <a:avLst/>
          </a:prstGeom>
          <a:ln w="57150">
            <a:solidFill>
              <a:srgbClr val="F28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0" y="889464"/>
            <a:ext cx="12192000" cy="5968536"/>
          </a:xfrm>
          <a:prstGeom prst="line">
            <a:avLst/>
          </a:prstGeom>
          <a:ln w="57150">
            <a:solidFill>
              <a:srgbClr val="F28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  <a:stCxn id="5" idx="0"/>
            <a:endCxn id="5" idx="2"/>
          </p:cNvCxnSpPr>
          <p:nvPr/>
        </p:nvCxnSpPr>
        <p:spPr>
          <a:xfrm>
            <a:off x="6096000" y="889462"/>
            <a:ext cx="0" cy="5968538"/>
          </a:xfrm>
          <a:prstGeom prst="line">
            <a:avLst/>
          </a:prstGeom>
          <a:ln w="57150">
            <a:solidFill>
              <a:srgbClr val="F28E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465857" y="4413366"/>
            <a:ext cx="1265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Павел, 30 лет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98574" y="950988"/>
            <a:ext cx="1689431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слышит?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03996" y="961513"/>
            <a:ext cx="1447705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видит?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668694" y="1877576"/>
            <a:ext cx="1268296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Мысли и </a:t>
            </a:r>
          </a:p>
          <a:p>
            <a:pPr algn="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54843" y="1877576"/>
            <a:ext cx="1243995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 и </a:t>
            </a:r>
          </a:p>
          <a:p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192649" y="4845161"/>
            <a:ext cx="844715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203996" y="4859968"/>
            <a:ext cx="1613134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ru-RU" sz="2000" i="1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15304" y="1354355"/>
            <a:ext cx="184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ru-RU" sz="1200" b="1" dirty="0">
              <a:solidFill>
                <a:srgbClr val="9CAF4C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90576" y="1722884"/>
            <a:ext cx="4135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Видит друзей/одноклассников, которые уже завели семьи. парочки на улице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03997" y="1296938"/>
            <a:ext cx="44646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Смотрит посты в соц. сетях об успешных людях (в карьере, в самореализации)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28497" y="2160785"/>
            <a:ext cx="25835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Людей, ориентирующихся на ЗОЖ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82560" y="2414020"/>
            <a:ext cx="269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Пропаганду государства о семейных ценностях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60630" y="5164102"/>
            <a:ext cx="2775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Психологический дискомфорт от использования приложений для знакомств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203996" y="5262820"/>
            <a:ext cx="21160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Стабильные работа и доход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203996" y="5539819"/>
            <a:ext cx="33936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Сформированное мировоззрение и ценности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203996" y="5818639"/>
            <a:ext cx="18789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Машина, своя квартира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901129" y="5969869"/>
            <a:ext cx="3146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Негативный опыт отношений из прошлого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827183" y="6212562"/>
            <a:ext cx="4220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 партнера, хотя у остальных в этом возрасте уже есть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901129" y="5743359"/>
            <a:ext cx="31346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занимает много времени и сил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703603" y="2669261"/>
            <a:ext cx="32369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Хочет показать миру свою состоятельность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213579" y="3631029"/>
            <a:ext cx="3731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Мечтает найти свою идеальную вторую половинку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437296" y="5144970"/>
            <a:ext cx="35078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Раскрепощается, когда его идеи </a:t>
            </a:r>
          </a:p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поддерживают, а не осуждают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760677" y="4093810"/>
            <a:ext cx="4158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Хочет найти более качественные знакомства, тесно связанные с его кругом интересов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110239" y="4614329"/>
            <a:ext cx="28267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Задумывается о продолжении рода, семейном гнездышке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8226398" y="2995077"/>
            <a:ext cx="3710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Стремится закрепить свои позиции в обществе, на работе, среди друзей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51829" y="2793036"/>
            <a:ext cx="41467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Посвящает себя карьере, профессиональному росту, видит возможности в новых вызовах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51829" y="3307359"/>
            <a:ext cx="3228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Занимается своим здоровьем, следит за режимом питания и сна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42413" y="3858443"/>
            <a:ext cx="4564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Честный и открытый человек, любит делиться своим мнением по поводу разных вещей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64107" y="4938627"/>
            <a:ext cx="2775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</a:rPr>
              <a:t>Активно ведет социальные сети, для него важно презентовать себя миру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58222" y="4391059"/>
            <a:ext cx="337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Финансово независимости, готов обеспечивать свою будущую семью 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F5B5E6-5FD4-0E1B-AE2F-C53AD79787A5}"/>
              </a:ext>
            </a:extLst>
          </p:cNvPr>
          <p:cNvSpPr/>
          <p:nvPr/>
        </p:nvSpPr>
        <p:spPr>
          <a:xfrm>
            <a:off x="963729" y="6476806"/>
            <a:ext cx="50645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окружении мало единомышленников разделяющих его интересы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76417DE-A0FA-5A2E-6C6E-DA3864E34B8C}"/>
              </a:ext>
            </a:extLst>
          </p:cNvPr>
          <p:cNvSpPr/>
          <p:nvPr/>
        </p:nvSpPr>
        <p:spPr>
          <a:xfrm>
            <a:off x="1607311" y="1306482"/>
            <a:ext cx="44646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Вопросы от родственников об отношениях, свадьбе, детях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759E08D0-EDF6-56BC-708C-68C0FE2F84AF}"/>
              </a:ext>
            </a:extLst>
          </p:cNvPr>
          <p:cNvSpPr/>
          <p:nvPr/>
        </p:nvSpPr>
        <p:spPr>
          <a:xfrm>
            <a:off x="6190576" y="6093817"/>
            <a:ext cx="2692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Оказывает помощь родственникам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64E84FC2-3844-CEDB-44FA-0EAC6BE87222}"/>
              </a:ext>
            </a:extLst>
          </p:cNvPr>
          <p:cNvSpPr/>
          <p:nvPr/>
        </p:nvSpPr>
        <p:spPr>
          <a:xfrm>
            <a:off x="6185139" y="6368995"/>
            <a:ext cx="34978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Путешествовал, знаком с разными культурами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B5A4BE-1497-B444-0173-DC3BB4D35B0F}"/>
              </a:ext>
            </a:extLst>
          </p:cNvPr>
          <p:cNvSpPr/>
          <p:nvPr/>
        </p:nvSpPr>
        <p:spPr>
          <a:xfrm>
            <a:off x="1931731" y="1557919"/>
            <a:ext cx="41467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Новости о знаменитостях (новая пара, расставание)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67E8912-2B6E-0788-B6ED-FEBA56B4472D}"/>
              </a:ext>
            </a:extLst>
          </p:cNvPr>
          <p:cNvSpPr/>
          <p:nvPr/>
        </p:nvSpPr>
        <p:spPr>
          <a:xfrm>
            <a:off x="2711347" y="1801258"/>
            <a:ext cx="33726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Рассказы друзей об отношениях и карьере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FD72A5E-D5CC-E17D-2F93-C8C36C99375D}"/>
              </a:ext>
            </a:extLst>
          </p:cNvPr>
          <p:cNvSpPr/>
          <p:nvPr/>
        </p:nvSpPr>
        <p:spPr>
          <a:xfrm>
            <a:off x="2698323" y="2037805"/>
            <a:ext cx="33726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Подкасты об играх, путешествиях, «как добиться успеха</a:t>
            </a:r>
            <a:endParaRPr lang="ru-RU" sz="1200" dirty="0">
              <a:solidFill>
                <a:srgbClr val="011828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DA4E5C5-FCD6-83A8-F7CB-6745680FDBA5}"/>
              </a:ext>
            </a:extLst>
          </p:cNvPr>
          <p:cNvSpPr/>
          <p:nvPr/>
        </p:nvSpPr>
        <p:spPr>
          <a:xfrm>
            <a:off x="3618192" y="2492199"/>
            <a:ext cx="24652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11828"/>
                </a:solidFill>
                <a:latin typeface="Franklin Gothic Demi" panose="020B0703020102020204" pitchFamily="34" charset="0"/>
                <a:cs typeface="Times New Roman" panose="02020603050405020304" pitchFamily="18" charset="0"/>
              </a:rPr>
              <a:t>Музыка о любви и страданиях</a:t>
            </a:r>
            <a:endParaRPr lang="ru-RU" sz="1200" dirty="0">
              <a:solidFill>
                <a:srgbClr val="011828"/>
              </a:solidFill>
            </a:endParaRPr>
          </a:p>
        </p:txBody>
      </p:sp>
      <p:pic>
        <p:nvPicPr>
          <p:cNvPr id="35" name="Рисунок 34" descr="Изображение выглядит как аниме, мультфильм, Изображение компьютерной графики, манга&#10;&#10;Автоматически созданное описание">
            <a:extLst>
              <a:ext uri="{FF2B5EF4-FFF2-40B4-BE49-F238E27FC236}">
                <a16:creationId xmlns:a16="http://schemas.microsoft.com/office/drawing/2014/main" id="{DF8E41EB-82B8-1F07-4EE4-EBD764E4FC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24944"/>
          <a:stretch/>
        </p:blipFill>
        <p:spPr>
          <a:xfrm>
            <a:off x="5310357" y="3018288"/>
            <a:ext cx="1579853" cy="1423688"/>
          </a:xfrm>
          <a:prstGeom prst="ellipse">
            <a:avLst/>
          </a:prstGeom>
        </p:spPr>
      </p:pic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D50F2829-9FED-ED9A-43C6-87CD264BEFAE}"/>
              </a:ext>
            </a:extLst>
          </p:cNvPr>
          <p:cNvSpPr txBox="1">
            <a:spLocks/>
          </p:cNvSpPr>
          <p:nvPr/>
        </p:nvSpPr>
        <p:spPr>
          <a:xfrm>
            <a:off x="9935432" y="158303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EB4F5E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B896AB1B-BF05-A0E3-F591-07C0B9D0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35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79888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253FB2B-8868-26A5-C2C4-7D2B6560F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5459ED-C578-E91C-750C-2216EED943E7}"/>
              </a:ext>
            </a:extLst>
          </p:cNvPr>
          <p:cNvSpPr txBox="1">
            <a:spLocks/>
          </p:cNvSpPr>
          <p:nvPr/>
        </p:nvSpPr>
        <p:spPr>
          <a:xfrm>
            <a:off x="9871424" y="213167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3DC8C9A-9827-EA58-54F5-879731D66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36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77769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3427586-3F4D-67F4-ED03-11DD5E8AF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2A5B8A2-9A3A-D006-8EC7-3AC4386EEFF1}"/>
              </a:ext>
            </a:extLst>
          </p:cNvPr>
          <p:cNvSpPr txBox="1">
            <a:spLocks/>
          </p:cNvSpPr>
          <p:nvPr/>
        </p:nvSpPr>
        <p:spPr>
          <a:xfrm>
            <a:off x="9871424" y="213167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7D59279-1007-BA8A-4014-5C67779D5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99729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E0C7681-544E-2C23-FFF2-856CF678DD87}"/>
              </a:ext>
            </a:extLst>
          </p:cNvPr>
          <p:cNvSpPr txBox="1">
            <a:spLocks/>
          </p:cNvSpPr>
          <p:nvPr/>
        </p:nvSpPr>
        <p:spPr>
          <a:xfrm>
            <a:off x="251175" y="1876552"/>
            <a:ext cx="5162073" cy="15524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Ценностное </a:t>
            </a:r>
          </a:p>
          <a:p>
            <a:r>
              <a:rPr lang="ru-RU" sz="54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предложение</a:t>
            </a:r>
            <a:endParaRPr lang="ru-UA" sz="5400" b="1" dirty="0">
              <a:solidFill>
                <a:srgbClr val="EB4F5E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4737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Мобильный телефон, снимок экрана, гаджет&#10;&#10;Автоматически созданное описание">
            <a:extLst>
              <a:ext uri="{FF2B5EF4-FFF2-40B4-BE49-F238E27FC236}">
                <a16:creationId xmlns:a16="http://schemas.microsoft.com/office/drawing/2014/main" id="{242CAE34-4EE5-A3F8-9953-73EAA5E7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4" y="368040"/>
            <a:ext cx="10883411" cy="6121919"/>
          </a:xfrm>
          <a:prstGeom prst="round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F69BCFC-08D1-4499-5BE0-E262F1FA3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39</a:t>
            </a:fld>
            <a:endParaRPr lang="ru-UA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F2F9DD-4A4B-B8CE-E9E6-D3981CE2238E}"/>
              </a:ext>
            </a:extLst>
          </p:cNvPr>
          <p:cNvSpPr txBox="1">
            <a:spLocks/>
          </p:cNvSpPr>
          <p:nvPr/>
        </p:nvSpPr>
        <p:spPr>
          <a:xfrm>
            <a:off x="7412704" y="1066607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481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7149EC54-F669-0CF2-E806-3A1975D49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4" y="368041"/>
            <a:ext cx="10883410" cy="6121918"/>
          </a:xfrm>
          <a:prstGeom prst="roundRect">
            <a:avLst/>
          </a:prstGeom>
        </p:spPr>
      </p:pic>
      <p:pic>
        <p:nvPicPr>
          <p:cNvPr id="3" name="Рисунок 2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9CD3ADFF-804D-D2E7-0FF2-B9D487CD0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4" y="368040"/>
            <a:ext cx="10883409" cy="6121918"/>
          </a:xfrm>
          <a:prstGeom prst="round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BB19C1-FF08-75A8-91D1-0A8CE69B7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40</a:t>
            </a:fld>
            <a:endParaRPr lang="ru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F38D0-47CB-B6CE-6CAC-F8560EC956FE}"/>
              </a:ext>
            </a:extLst>
          </p:cNvPr>
          <p:cNvSpPr txBox="1">
            <a:spLocks/>
          </p:cNvSpPr>
          <p:nvPr/>
        </p:nvSpPr>
        <p:spPr>
          <a:xfrm>
            <a:off x="7260304" y="883727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9924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8E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07DCE1B3-EFC6-C651-54A0-9D02D9BAE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5" y="368041"/>
            <a:ext cx="10883410" cy="6121918"/>
          </a:xfrm>
          <a:prstGeom prst="round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7F8C9ED-C81C-B614-712C-227682ADF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41</a:t>
            </a:fld>
            <a:endParaRPr lang="ru-UA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B5268DD-F747-A110-2180-A5508223145B}"/>
              </a:ext>
            </a:extLst>
          </p:cNvPr>
          <p:cNvSpPr txBox="1">
            <a:spLocks/>
          </p:cNvSpPr>
          <p:nvPr/>
        </p:nvSpPr>
        <p:spPr>
          <a:xfrm>
            <a:off x="7331424" y="873567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4239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8E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Мобильный телефон, снимок экрана, гаджет&#10;&#10;Автоматически созданное описание">
            <a:extLst>
              <a:ext uri="{FF2B5EF4-FFF2-40B4-BE49-F238E27FC236}">
                <a16:creationId xmlns:a16="http://schemas.microsoft.com/office/drawing/2014/main" id="{C2CE0372-6DAA-73AA-17A6-5CDD99098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6" y="368041"/>
            <a:ext cx="10883409" cy="6121918"/>
          </a:xfrm>
          <a:prstGeom prst="round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2735EFC-D85B-9C91-1208-3A69F463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42</a:t>
            </a:fld>
            <a:endParaRPr lang="ru-UA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457F1E8-743F-28DD-4A3C-40E5232610BE}"/>
              </a:ext>
            </a:extLst>
          </p:cNvPr>
          <p:cNvSpPr txBox="1">
            <a:spLocks/>
          </p:cNvSpPr>
          <p:nvPr/>
        </p:nvSpPr>
        <p:spPr>
          <a:xfrm>
            <a:off x="7433024" y="944687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5488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Мобильный телефон, снимок экрана, Мобильное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2844E6F6-2C04-D962-FE5C-6E0ECC504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4" y="368041"/>
            <a:ext cx="10883410" cy="6121918"/>
          </a:xfrm>
          <a:prstGeom prst="round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43</a:t>
            </a:fld>
            <a:endParaRPr lang="ru-UA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6B0C6C9-0284-5D0B-AADC-2C7FF7041C23}"/>
              </a:ext>
            </a:extLst>
          </p:cNvPr>
          <p:cNvSpPr txBox="1">
            <a:spLocks/>
          </p:cNvSpPr>
          <p:nvPr/>
        </p:nvSpPr>
        <p:spPr>
          <a:xfrm>
            <a:off x="7300944" y="873760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310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E0C7681-544E-2C23-FFF2-856CF678DD87}"/>
              </a:ext>
            </a:extLst>
          </p:cNvPr>
          <p:cNvSpPr txBox="1">
            <a:spLocks/>
          </p:cNvSpPr>
          <p:nvPr/>
        </p:nvSpPr>
        <p:spPr>
          <a:xfrm>
            <a:off x="251175" y="1876552"/>
            <a:ext cx="5162073" cy="15524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Результаты интервью</a:t>
            </a:r>
            <a:endParaRPr lang="ru-UA" sz="5400" b="1" dirty="0">
              <a:solidFill>
                <a:srgbClr val="EB4F5E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889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08183A5-68CD-9312-68A2-12C8C1AE6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45</a:t>
            </a:fld>
            <a:endParaRPr lang="ru-UA"/>
          </a:p>
        </p:txBody>
      </p:sp>
      <p:pic>
        <p:nvPicPr>
          <p:cNvPr id="4" name="Рисунок 3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21722B1-734C-8FAE-B3DE-457A43B39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C860058-05CE-816F-7B87-0E42DC79AB72}"/>
              </a:ext>
            </a:extLst>
          </p:cNvPr>
          <p:cNvSpPr txBox="1">
            <a:spLocks/>
          </p:cNvSpPr>
          <p:nvPr/>
        </p:nvSpPr>
        <p:spPr>
          <a:xfrm>
            <a:off x="1337024" y="0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2930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19125EB-0FA4-64ED-497E-703FBE56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46</a:t>
            </a:fld>
            <a:endParaRPr lang="ru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C14B86-8A56-0AD1-E3BC-55D724897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86896A3-2F14-B9D1-88AA-6AF53944D081}"/>
              </a:ext>
            </a:extLst>
          </p:cNvPr>
          <p:cNvSpPr txBox="1">
            <a:spLocks/>
          </p:cNvSpPr>
          <p:nvPr/>
        </p:nvSpPr>
        <p:spPr>
          <a:xfrm>
            <a:off x="1337024" y="0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7264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75AE16-DD4A-49F0-2862-E9B960C389B4}"/>
              </a:ext>
            </a:extLst>
          </p:cNvPr>
          <p:cNvSpPr txBox="1"/>
          <p:nvPr/>
        </p:nvSpPr>
        <p:spPr>
          <a:xfrm>
            <a:off x="1178635" y="2828833"/>
            <a:ext cx="346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Главная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(лента)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0" y="0"/>
            <a:ext cx="12324080" cy="685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47</a:t>
            </a:fld>
            <a:endParaRPr lang="ru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4DFD51-4CE8-96E9-50B5-597DB7B55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81" y="1381939"/>
            <a:ext cx="11302035" cy="46226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6C16DF-4AB1-2B38-7A45-28F1FD477385}"/>
              </a:ext>
            </a:extLst>
          </p:cNvPr>
          <p:cNvSpPr txBox="1"/>
          <p:nvPr/>
        </p:nvSpPr>
        <p:spPr>
          <a:xfrm>
            <a:off x="3159758" y="306249"/>
            <a:ext cx="5872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Unit Economics</a:t>
            </a:r>
            <a:endParaRPr lang="ru-RU" sz="4400" b="1" dirty="0">
              <a:solidFill>
                <a:srgbClr val="EB4F5E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AE5E166-7078-7CE8-FF60-D0A8D73A0DCC}"/>
              </a:ext>
            </a:extLst>
          </p:cNvPr>
          <p:cNvSpPr txBox="1">
            <a:spLocks/>
          </p:cNvSpPr>
          <p:nvPr/>
        </p:nvSpPr>
        <p:spPr>
          <a:xfrm>
            <a:off x="9757912" y="383807"/>
            <a:ext cx="1989104" cy="5413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r>
              <a:rPr lang="en-US" sz="3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2400" b="1" dirty="0">
                <a:latin typeface="Walbaum Display Light" panose="02070303090703020303" pitchFamily="18" charset="0"/>
              </a:rPr>
              <a:t>heart</a:t>
            </a:r>
            <a:endParaRPr lang="ru-UA" sz="2400" b="1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4715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E0C7681-544E-2C23-FFF2-856CF678DD87}"/>
              </a:ext>
            </a:extLst>
          </p:cNvPr>
          <p:cNvSpPr txBox="1">
            <a:spLocks/>
          </p:cNvSpPr>
          <p:nvPr/>
        </p:nvSpPr>
        <p:spPr>
          <a:xfrm>
            <a:off x="251175" y="1876552"/>
            <a:ext cx="5162073" cy="15524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Внешний вид</a:t>
            </a:r>
          </a:p>
          <a:p>
            <a:r>
              <a:rPr lang="ru-RU" sz="54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приложения</a:t>
            </a:r>
            <a:endParaRPr lang="ru-UA" sz="5400" b="1" dirty="0">
              <a:solidFill>
                <a:srgbClr val="EB4F5E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7972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640080" y="355600"/>
            <a:ext cx="10901680" cy="6146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49</a:t>
            </a:fld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5F8BF-F22B-674B-1F68-89C6BDEA5005}"/>
              </a:ext>
            </a:extLst>
          </p:cNvPr>
          <p:cNvSpPr txBox="1"/>
          <p:nvPr/>
        </p:nvSpPr>
        <p:spPr>
          <a:xfrm>
            <a:off x="1178635" y="3105833"/>
            <a:ext cx="5394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Загрузочный экран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AC1C31-004B-364E-3A9C-B1F2D515D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750" y="644475"/>
            <a:ext cx="2570330" cy="556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061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640080" y="355600"/>
            <a:ext cx="10901680" cy="6146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50</a:t>
            </a:fld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5F8BF-F22B-674B-1F68-89C6BDEA5005}"/>
              </a:ext>
            </a:extLst>
          </p:cNvPr>
          <p:cNvSpPr txBox="1"/>
          <p:nvPr/>
        </p:nvSpPr>
        <p:spPr>
          <a:xfrm>
            <a:off x="1178635" y="2828833"/>
            <a:ext cx="346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Экран 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регистрации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949F67-1AD8-90BC-A41B-1F2D43CDC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695" y="669112"/>
            <a:ext cx="5439574" cy="551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99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640080" y="355600"/>
            <a:ext cx="10901680" cy="6146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51</a:t>
            </a:fld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5F8BF-F22B-674B-1F68-89C6BDEA5005}"/>
              </a:ext>
            </a:extLst>
          </p:cNvPr>
          <p:cNvSpPr txBox="1"/>
          <p:nvPr/>
        </p:nvSpPr>
        <p:spPr>
          <a:xfrm>
            <a:off x="1178635" y="2828833"/>
            <a:ext cx="346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Главная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(лента)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1A8F52-690B-E1DF-1E1D-C42B6E3A8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756" y="665943"/>
            <a:ext cx="5247444" cy="552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5662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75AE16-DD4A-49F0-2862-E9B960C389B4}"/>
              </a:ext>
            </a:extLst>
          </p:cNvPr>
          <p:cNvSpPr txBox="1"/>
          <p:nvPr/>
        </p:nvSpPr>
        <p:spPr>
          <a:xfrm>
            <a:off x="1178635" y="2828833"/>
            <a:ext cx="346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Главная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(лента)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640080" y="355600"/>
            <a:ext cx="10901680" cy="6146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52</a:t>
            </a:fld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5F8BF-F22B-674B-1F68-89C6BDEA5005}"/>
              </a:ext>
            </a:extLst>
          </p:cNvPr>
          <p:cNvSpPr txBox="1"/>
          <p:nvPr/>
        </p:nvSpPr>
        <p:spPr>
          <a:xfrm>
            <a:off x="1178635" y="3105831"/>
            <a:ext cx="3463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Мессенджер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475609-606E-16D8-AB32-05E3196BD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321" y="678389"/>
            <a:ext cx="5475360" cy="550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005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75AE16-DD4A-49F0-2862-E9B960C389B4}"/>
              </a:ext>
            </a:extLst>
          </p:cNvPr>
          <p:cNvSpPr txBox="1"/>
          <p:nvPr/>
        </p:nvSpPr>
        <p:spPr>
          <a:xfrm>
            <a:off x="1178635" y="2828833"/>
            <a:ext cx="346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Главная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(лента)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640080" y="355600"/>
            <a:ext cx="10901680" cy="6146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53</a:t>
            </a:fld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5F8BF-F22B-674B-1F68-89C6BDEA5005}"/>
              </a:ext>
            </a:extLst>
          </p:cNvPr>
          <p:cNvSpPr txBox="1"/>
          <p:nvPr/>
        </p:nvSpPr>
        <p:spPr>
          <a:xfrm>
            <a:off x="1178635" y="2828833"/>
            <a:ext cx="3728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Вкладка со статьями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2BC278-B116-C006-89BE-B299FED4B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139"/>
          <a:stretch/>
        </p:blipFill>
        <p:spPr>
          <a:xfrm>
            <a:off x="4530504" y="661783"/>
            <a:ext cx="5883495" cy="553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294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75AE16-DD4A-49F0-2862-E9B960C389B4}"/>
              </a:ext>
            </a:extLst>
          </p:cNvPr>
          <p:cNvSpPr txBox="1"/>
          <p:nvPr/>
        </p:nvSpPr>
        <p:spPr>
          <a:xfrm>
            <a:off x="1178635" y="2828833"/>
            <a:ext cx="346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Главная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(лента)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640080" y="355600"/>
            <a:ext cx="10901680" cy="6146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54</a:t>
            </a:fld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5F8BF-F22B-674B-1F68-89C6BDEA5005}"/>
              </a:ext>
            </a:extLst>
          </p:cNvPr>
          <p:cNvSpPr txBox="1"/>
          <p:nvPr/>
        </p:nvSpPr>
        <p:spPr>
          <a:xfrm>
            <a:off x="1178635" y="2828833"/>
            <a:ext cx="4561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Подборка мест 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и тестов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49E64E-0CE2-E756-2E67-A6473C538D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" t="52100" r="-119" b="-360"/>
          <a:stretch/>
        </p:blipFill>
        <p:spPr>
          <a:xfrm>
            <a:off x="5079219" y="664442"/>
            <a:ext cx="5832545" cy="552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016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75AE16-DD4A-49F0-2862-E9B960C389B4}"/>
              </a:ext>
            </a:extLst>
          </p:cNvPr>
          <p:cNvSpPr txBox="1"/>
          <p:nvPr/>
        </p:nvSpPr>
        <p:spPr>
          <a:xfrm>
            <a:off x="1178635" y="2828833"/>
            <a:ext cx="346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Главная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(лента)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DBA3C1-11A1-6BB5-D6E9-B73043F47474}"/>
              </a:ext>
            </a:extLst>
          </p:cNvPr>
          <p:cNvSpPr/>
          <p:nvPr/>
        </p:nvSpPr>
        <p:spPr>
          <a:xfrm>
            <a:off x="640080" y="355600"/>
            <a:ext cx="10901680" cy="6146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70E19-4631-439D-6B35-78E054B2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55</a:t>
            </a:fld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5F8BF-F22B-674B-1F68-89C6BDEA5005}"/>
              </a:ext>
            </a:extLst>
          </p:cNvPr>
          <p:cNvSpPr txBox="1"/>
          <p:nvPr/>
        </p:nvSpPr>
        <p:spPr>
          <a:xfrm>
            <a:off x="1178635" y="2828833"/>
            <a:ext cx="4561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Личный </a:t>
            </a:r>
          </a:p>
          <a:p>
            <a:r>
              <a:rPr lang="ru-RU" sz="36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профиль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54FFBD-679F-3E3C-CEEC-29AE0BE41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286" y="680866"/>
            <a:ext cx="5190914" cy="54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56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F3BD2F0-810F-7750-F1F1-12E9E06A2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A0566-8D84-4DEB-9456-9868EA649693}" type="slidenum">
              <a:rPr lang="ru-UA" smtClean="0"/>
              <a:t>56</a:t>
            </a:fld>
            <a:endParaRPr lang="ru-UA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2F8C4F8-2E96-3464-E3C3-011787AF539D}"/>
              </a:ext>
            </a:extLst>
          </p:cNvPr>
          <p:cNvSpPr txBox="1">
            <a:spLocks/>
          </p:cNvSpPr>
          <p:nvPr/>
        </p:nvSpPr>
        <p:spPr>
          <a:xfrm>
            <a:off x="1524000" y="3054350"/>
            <a:ext cx="9144000" cy="2387600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80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Спасибо за внимание!</a:t>
            </a:r>
          </a:p>
          <a:p>
            <a:pPr algn="ctr"/>
            <a:endParaRPr lang="ru-RU" sz="8000" b="1" dirty="0">
              <a:solidFill>
                <a:srgbClr val="EB4F5E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algn="ctr"/>
            <a:r>
              <a:rPr lang="ru-RU" sz="80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Команда </a:t>
            </a:r>
            <a:r>
              <a:rPr lang="en-US" sz="8000" b="1" dirty="0">
                <a:latin typeface="Walbaum Display Light" panose="02070303090703020303" pitchFamily="18" charset="0"/>
              </a:rPr>
              <a:t>heart</a:t>
            </a:r>
            <a:r>
              <a:rPr lang="en-US" sz="9600" b="1" dirty="0">
                <a:solidFill>
                  <a:srgbClr val="F28E98"/>
                </a:solidFill>
                <a:latin typeface="Walbaum Display Light" panose="02070303090703020303" pitchFamily="18" charset="0"/>
              </a:rPr>
              <a:t>2</a:t>
            </a:r>
            <a:r>
              <a:rPr lang="en-US" sz="8000" b="1" dirty="0">
                <a:latin typeface="Walbaum Display Light" panose="02070303090703020303" pitchFamily="18" charset="0"/>
              </a:rPr>
              <a:t>heart</a:t>
            </a:r>
            <a:endParaRPr lang="ru-UA" sz="8000" b="1" dirty="0">
              <a:latin typeface="Segoe Script" panose="030B0504020000000003" pitchFamily="66" charset="0"/>
            </a:endParaRPr>
          </a:p>
          <a:p>
            <a:pPr algn="ctr"/>
            <a:r>
              <a:rPr lang="ru-RU" sz="8000" b="1" dirty="0">
                <a:solidFill>
                  <a:srgbClr val="EB4F5E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83054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FEF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24314" y="5358829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9" name="Рисунок 8" descr="значки-03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1546" y="2251752"/>
            <a:ext cx="720000" cy="717575"/>
          </a:xfrm>
          <a:prstGeom prst="rect">
            <a:avLst/>
          </a:prstGeom>
        </p:spPr>
      </p:pic>
      <p:pic>
        <p:nvPicPr>
          <p:cNvPr id="10" name="Рисунок 9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1546" y="5827384"/>
            <a:ext cx="720000" cy="717575"/>
          </a:xfrm>
          <a:prstGeom prst="rect">
            <a:avLst/>
          </a:prstGeom>
        </p:spPr>
      </p:pic>
      <p:pic>
        <p:nvPicPr>
          <p:cNvPr id="11" name="Рисунок 10" descr="значки-06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26414" y="2255927"/>
            <a:ext cx="720000" cy="7175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220556" y="241048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TT Supermolot Neue DemiBold"/>
              </a:rPr>
              <a:t>anoora8@mail.ru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14646" y="59861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22D52"/>
                </a:solidFill>
                <a:latin typeface="TT Supermolot Neue DemiBold"/>
              </a:rPr>
              <a:t>@ivhas</a:t>
            </a:r>
            <a:endParaRPr lang="ru-RU" sz="2000" dirty="0">
              <a:latin typeface="TT Supermolot Neue DemiBold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095424" y="241048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T Supermolot Neue DemiBold"/>
              </a:rPr>
              <a:t>+7 (953) 685-98-52</a:t>
            </a:r>
            <a:endParaRPr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7689" y="5889318"/>
            <a:ext cx="608527" cy="608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106429" y="5987279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22D52"/>
                </a:solidFill>
                <a:latin typeface="TT Supermolot Neue DemiBold"/>
              </a:rPr>
              <a:t>@ivhasss</a:t>
            </a:r>
            <a:endParaRPr lang="ru-RU" dirty="0">
              <a:solidFill>
                <a:srgbClr val="122D52"/>
              </a:solidFill>
              <a:latin typeface="TT Supermolot Neue DemiBold"/>
            </a:endParaRPr>
          </a:p>
        </p:txBody>
      </p:sp>
      <p:sp>
        <p:nvSpPr>
          <p:cNvPr id="25" name="Google Shape;116;p2"/>
          <p:cNvSpPr txBox="1"/>
          <p:nvPr/>
        </p:nvSpPr>
        <p:spPr bwMode="auto">
          <a:xfrm>
            <a:off x="-384720" y="147952"/>
            <a:ext cx="6992203" cy="203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КОНТАКТЫ ЛИДЕРА</a:t>
            </a:r>
          </a:p>
          <a:p>
            <a:pPr algn="ctr">
              <a:defRPr/>
            </a:pPr>
            <a:r>
              <a:rPr lang="ru-RU" sz="3600" b="1" dirty="0">
                <a:solidFill>
                  <a:srgbClr val="8F00FF"/>
                </a:solidFill>
              </a:rPr>
              <a:t>ИВШИНА АННА СЕРГЕЕВНА</a:t>
            </a:r>
            <a:endParaRPr sz="3600" dirty="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  <a:defRPr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119581" y="2203475"/>
            <a:ext cx="6127011" cy="26946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1852</Words>
  <Application>Microsoft Office PowerPoint</Application>
  <PresentationFormat>Широкоэкранный</PresentationFormat>
  <Paragraphs>530</Paragraphs>
  <Slides>57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71" baseType="lpstr">
      <vt:lpstr>docs-Roboto</vt:lpstr>
      <vt:lpstr>Gilroy</vt:lpstr>
      <vt:lpstr>Helvetica Neue</vt:lpstr>
      <vt:lpstr>TT Supermolot Neue DemiBold</vt:lpstr>
      <vt:lpstr>Arial</vt:lpstr>
      <vt:lpstr>Biome Light</vt:lpstr>
      <vt:lpstr>Calibri</vt:lpstr>
      <vt:lpstr>Calibri Light</vt:lpstr>
      <vt:lpstr>Franklin Gothic Demi</vt:lpstr>
      <vt:lpstr>Grandview</vt:lpstr>
      <vt:lpstr>Segoe Script</vt:lpstr>
      <vt:lpstr>Segoe UI Black</vt:lpstr>
      <vt:lpstr>Walbaum Display Light</vt:lpstr>
      <vt:lpstr>Тема Office</vt:lpstr>
      <vt:lpstr>Презентация PowerPoint</vt:lpstr>
      <vt:lpstr>heart2heart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анна голубина</cp:lastModifiedBy>
  <cp:revision>33</cp:revision>
  <dcterms:created xsi:type="dcterms:W3CDTF">2023-02-11T08:21:27Z</dcterms:created>
  <dcterms:modified xsi:type="dcterms:W3CDTF">2023-12-05T16:34:04Z</dcterms:modified>
</cp:coreProperties>
</file>