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8" r:id="rId7"/>
    <p:sldId id="269" r:id="rId8"/>
    <p:sldId id="261" r:id="rId9"/>
    <p:sldId id="266" r:id="rId10"/>
  </p:sldIdLst>
  <p:sldSz cx="18288000" cy="10287000"/>
  <p:notesSz cx="6858000" cy="9144000"/>
  <p:embeddedFontLst>
    <p:embeddedFont>
      <p:font typeface="Muli Regular" panose="020B0604020202020204" charset="0"/>
      <p:regular r:id="rId11"/>
    </p:embeddedFont>
    <p:embeddedFont>
      <p:font typeface="Bakerie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uli Bold Bold" panose="020B0604020202020204" charset="0"/>
      <p:regular r:id="rId17"/>
    </p:embeddedFont>
    <p:embeddedFont>
      <p:font typeface="Clear Sans Regular" panose="020B0604020202020204" charset="0"/>
      <p:regular r:id="rId18"/>
    </p:embeddedFont>
    <p:embeddedFont>
      <p:font typeface="Muli Bold" panose="020B0604020202020204" charset="0"/>
      <p:regular r:id="rId19"/>
    </p:embeddedFont>
    <p:embeddedFont>
      <p:font typeface="Evolventa" panose="020B0604020202020204" charset="0"/>
      <p:regular r:id="rId20"/>
    </p:embeddedFont>
    <p:embeddedFont>
      <p:font typeface="Bebas Neue Cyrillic" panose="020B0604020202020204" charset="0"/>
      <p:regular r:id="rId21"/>
    </p:embeddedFont>
    <p:embeddedFont>
      <p:font typeface="Didact Gothic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22.png"/><Relationship Id="rId2" Type="http://schemas.openxmlformats.org/officeDocument/2006/relationships/image" Target="../media/image17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30.sv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nahraj.to/f/1lA6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383422"/>
              </a:clrFrom>
              <a:clrTo>
                <a:srgbClr val="38342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2"/>
          <a:stretch/>
        </p:blipFill>
        <p:spPr bwMode="auto">
          <a:xfrm>
            <a:off x="0" y="0"/>
            <a:ext cx="18296965" cy="11049000"/>
          </a:xfrm>
          <a:prstGeom prst="rect">
            <a:avLst/>
          </a:prstGeom>
          <a:noFill/>
          <a:effectLst>
            <a:glow>
              <a:schemeClr val="accent1">
                <a:alpha val="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64" y="0"/>
            <a:ext cx="18288000" cy="110871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>
            <a:glow rad="127000">
              <a:schemeClr val="bg1">
                <a:alpha val="2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 Neue Cyrillic" panose="020B0604020202020204" charset="0"/>
              <a:cs typeface="Bebas Neue Cyrillic" panose="020B0604020202020204" charset="0"/>
            </a:endParaRPr>
          </a:p>
        </p:txBody>
      </p:sp>
      <p:pic>
        <p:nvPicPr>
          <p:cNvPr id="12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67" b="80000" l="19336" r="89844">
                        <a14:foregroundMark x1="41211" y1="48000" x2="39648" y2="53867"/>
                        <a14:foregroundMark x1="55078" y1="46933" x2="55078" y2="4693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5727749" y="8724900"/>
            <a:ext cx="2538128" cy="1856007"/>
          </a:xfrm>
          <a:prstGeom prst="rect">
            <a:avLst/>
          </a:prstGeom>
        </p:spPr>
      </p:pic>
      <p:sp>
        <p:nvSpPr>
          <p:cNvPr id="7" name="TextBox 21"/>
          <p:cNvSpPr txBox="1"/>
          <p:nvPr/>
        </p:nvSpPr>
        <p:spPr>
          <a:xfrm>
            <a:off x="2184336" y="3471725"/>
            <a:ext cx="14178170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6000" dirty="0"/>
              <a:t>Разработка системы мониторинга лавиноопасных участков железнодорожных магистралей</a:t>
            </a:r>
          </a:p>
        </p:txBody>
      </p:sp>
      <p:grpSp>
        <p:nvGrpSpPr>
          <p:cNvPr id="8" name="Group 3"/>
          <p:cNvGrpSpPr/>
          <p:nvPr/>
        </p:nvGrpSpPr>
        <p:grpSpPr>
          <a:xfrm>
            <a:off x="2184336" y="5014098"/>
            <a:ext cx="12148917" cy="2238037"/>
            <a:chOff x="0" y="104775"/>
            <a:chExt cx="16198556" cy="2984049"/>
          </a:xfrm>
        </p:grpSpPr>
        <p:sp>
          <p:nvSpPr>
            <p:cNvPr id="9" name="AutoShape 4"/>
            <p:cNvSpPr/>
            <p:nvPr/>
          </p:nvSpPr>
          <p:spPr>
            <a:xfrm>
              <a:off x="0" y="2001528"/>
              <a:ext cx="8326364" cy="71571"/>
            </a:xfrm>
            <a:prstGeom prst="rect">
              <a:avLst/>
            </a:prstGeom>
            <a:solidFill>
              <a:srgbClr val="F41823"/>
            </a:solidFill>
          </p:spPr>
        </p:sp>
        <p:sp>
          <p:nvSpPr>
            <p:cNvPr id="10" name="TextBox 5"/>
            <p:cNvSpPr txBox="1"/>
            <p:nvPr/>
          </p:nvSpPr>
          <p:spPr>
            <a:xfrm>
              <a:off x="0" y="104775"/>
              <a:ext cx="16198556" cy="1376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000"/>
                </a:lnSpc>
              </a:pPr>
              <a:endParaRPr/>
            </a:p>
            <a:p>
              <a:pPr>
                <a:lnSpc>
                  <a:spcPts val="2000"/>
                </a:lnSpc>
              </a:pPr>
              <a:endParaRPr/>
            </a:p>
          </p:txBody>
        </p:sp>
        <p:sp>
          <p:nvSpPr>
            <p:cNvPr id="13" name="TextBox 6"/>
            <p:cNvSpPr txBox="1"/>
            <p:nvPr/>
          </p:nvSpPr>
          <p:spPr>
            <a:xfrm>
              <a:off x="0" y="2592961"/>
              <a:ext cx="16198556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79"/>
                </a:lnSpc>
              </a:pPr>
              <a:r>
                <a:rPr lang="en-US" sz="2800" spc="24" dirty="0" err="1">
                  <a:solidFill>
                    <a:srgbClr val="111B1E"/>
                  </a:solidFill>
                  <a:latin typeface="Muli Regular"/>
                </a:rPr>
                <a:t>Ростовский</a:t>
              </a:r>
              <a:r>
                <a:rPr lang="en-US" sz="2800" spc="24" dirty="0">
                  <a:solidFill>
                    <a:srgbClr val="111B1E"/>
                  </a:solidFill>
                  <a:latin typeface="Muli Regular"/>
                </a:rPr>
                <a:t> </a:t>
              </a:r>
              <a:r>
                <a:rPr lang="en-US" sz="2800" spc="24" dirty="0" err="1">
                  <a:solidFill>
                    <a:srgbClr val="111B1E"/>
                  </a:solidFill>
                  <a:latin typeface="Muli Regular"/>
                </a:rPr>
                <a:t>государственный</a:t>
              </a:r>
              <a:r>
                <a:rPr lang="en-US" sz="2800" spc="24" dirty="0">
                  <a:solidFill>
                    <a:srgbClr val="111B1E"/>
                  </a:solidFill>
                  <a:latin typeface="Muli Regular"/>
                </a:rPr>
                <a:t> </a:t>
              </a:r>
              <a:r>
                <a:rPr lang="en-US" sz="2800" spc="24" dirty="0" err="1">
                  <a:solidFill>
                    <a:srgbClr val="111B1E"/>
                  </a:solidFill>
                  <a:latin typeface="Muli Regular"/>
                </a:rPr>
                <a:t>экономический</a:t>
              </a:r>
              <a:r>
                <a:rPr lang="en-US" sz="2800" spc="24" dirty="0">
                  <a:solidFill>
                    <a:srgbClr val="111B1E"/>
                  </a:solidFill>
                  <a:latin typeface="Muli Regular"/>
                </a:rPr>
                <a:t> </a:t>
              </a:r>
              <a:r>
                <a:rPr lang="en-US" sz="2800" spc="24" dirty="0" err="1">
                  <a:solidFill>
                    <a:srgbClr val="111B1E"/>
                  </a:solidFill>
                  <a:latin typeface="Muli Regular"/>
                </a:rPr>
                <a:t>университет</a:t>
              </a:r>
              <a:r>
                <a:rPr lang="en-US" sz="2800" spc="24" dirty="0">
                  <a:solidFill>
                    <a:srgbClr val="111B1E"/>
                  </a:solidFill>
                  <a:latin typeface="Muli Regular"/>
                </a:rPr>
                <a:t> (РИНХ)</a:t>
              </a:r>
            </a:p>
          </p:txBody>
        </p:sp>
      </p:grpSp>
      <p:grpSp>
        <p:nvGrpSpPr>
          <p:cNvPr id="14" name="Group 8"/>
          <p:cNvGrpSpPr/>
          <p:nvPr/>
        </p:nvGrpSpPr>
        <p:grpSpPr>
          <a:xfrm>
            <a:off x="-190500" y="2652461"/>
            <a:ext cx="641259" cy="4982078"/>
            <a:chOff x="0" y="0"/>
            <a:chExt cx="855012" cy="6642771"/>
          </a:xfrm>
        </p:grpSpPr>
        <p:pic>
          <p:nvPicPr>
            <p:cNvPr id="15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855012" cy="533217"/>
            </a:xfrm>
            <a:prstGeom prst="rect">
              <a:avLst/>
            </a:prstGeom>
          </p:spPr>
        </p:pic>
        <p:pic>
          <p:nvPicPr>
            <p:cNvPr id="16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610955"/>
              <a:ext cx="855012" cy="533217"/>
            </a:xfrm>
            <a:prstGeom prst="rect">
              <a:avLst/>
            </a:prstGeom>
          </p:spPr>
        </p:pic>
        <p:pic>
          <p:nvPicPr>
            <p:cNvPr id="17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1221911"/>
              <a:ext cx="855012" cy="533217"/>
            </a:xfrm>
            <a:prstGeom prst="rect">
              <a:avLst/>
            </a:prstGeom>
          </p:spPr>
        </p:pic>
        <p:pic>
          <p:nvPicPr>
            <p:cNvPr id="18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1832866"/>
              <a:ext cx="855012" cy="533217"/>
            </a:xfrm>
            <a:prstGeom prst="rect">
              <a:avLst/>
            </a:prstGeom>
          </p:spPr>
        </p:pic>
        <p:pic>
          <p:nvPicPr>
            <p:cNvPr id="19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2443822"/>
              <a:ext cx="855012" cy="533217"/>
            </a:xfrm>
            <a:prstGeom prst="rect">
              <a:avLst/>
            </a:prstGeom>
          </p:spPr>
        </p:pic>
        <p:pic>
          <p:nvPicPr>
            <p:cNvPr id="20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3054777"/>
              <a:ext cx="855012" cy="533217"/>
            </a:xfrm>
            <a:prstGeom prst="rect">
              <a:avLst/>
            </a:prstGeom>
          </p:spPr>
        </p:pic>
        <p:pic>
          <p:nvPicPr>
            <p:cNvPr id="21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3665733"/>
              <a:ext cx="855012" cy="533217"/>
            </a:xfrm>
            <a:prstGeom prst="rect">
              <a:avLst/>
            </a:prstGeom>
          </p:spPr>
        </p:pic>
        <p:pic>
          <p:nvPicPr>
            <p:cNvPr id="22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4276688"/>
              <a:ext cx="855012" cy="533217"/>
            </a:xfrm>
            <a:prstGeom prst="rect">
              <a:avLst/>
            </a:prstGeom>
          </p:spPr>
        </p:pic>
        <p:pic>
          <p:nvPicPr>
            <p:cNvPr id="23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4887644"/>
              <a:ext cx="855012" cy="533217"/>
            </a:xfrm>
            <a:prstGeom prst="rect">
              <a:avLst/>
            </a:prstGeom>
          </p:spPr>
        </p:pic>
        <p:pic>
          <p:nvPicPr>
            <p:cNvPr id="24" name="Picture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5498599"/>
              <a:ext cx="855012" cy="533217"/>
            </a:xfrm>
            <a:prstGeom prst="rect">
              <a:avLst/>
            </a:prstGeom>
          </p:spPr>
        </p:pic>
        <p:pic>
          <p:nvPicPr>
            <p:cNvPr id="25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6109555"/>
              <a:ext cx="855012" cy="533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34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F41823"/>
          </a:solidFill>
        </p:spPr>
      </p:sp>
      <p:grpSp>
        <p:nvGrpSpPr>
          <p:cNvPr id="3" name="Group 3"/>
          <p:cNvGrpSpPr/>
          <p:nvPr/>
        </p:nvGrpSpPr>
        <p:grpSpPr>
          <a:xfrm>
            <a:off x="471674" y="241549"/>
            <a:ext cx="6493742" cy="1574301"/>
            <a:chOff x="0" y="0"/>
            <a:chExt cx="8658323" cy="2099068"/>
          </a:xfrm>
        </p:grpSpPr>
        <p:sp>
          <p:nvSpPr>
            <p:cNvPr id="4" name="AutoShape 4"/>
            <p:cNvSpPr/>
            <p:nvPr/>
          </p:nvSpPr>
          <p:spPr>
            <a:xfrm>
              <a:off x="0" y="2023667"/>
              <a:ext cx="5001077" cy="75401"/>
            </a:xfrm>
            <a:prstGeom prst="rect">
              <a:avLst/>
            </a:prstGeom>
            <a:solidFill>
              <a:srgbClr val="111B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8658323" cy="14691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387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26719" y="-306356"/>
            <a:ext cx="2079199" cy="15240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806"/>
          <a:stretch>
            <a:fillRect/>
          </a:stretch>
        </p:blipFill>
        <p:spPr>
          <a:xfrm>
            <a:off x="429277" y="2327697"/>
            <a:ext cx="8055054" cy="386007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7995" b="10971"/>
          <a:stretch>
            <a:fillRect/>
          </a:stretch>
        </p:blipFill>
        <p:spPr>
          <a:xfrm>
            <a:off x="429277" y="6324543"/>
            <a:ext cx="8055054" cy="3671569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10800000">
            <a:off x="8163702" y="5341114"/>
            <a:ext cx="641259" cy="2232779"/>
            <a:chOff x="0" y="0"/>
            <a:chExt cx="855012" cy="2977039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2443822"/>
              <a:ext cx="855012" cy="533217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1832866"/>
              <a:ext cx="855012" cy="533217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1221911"/>
              <a:ext cx="855012" cy="533217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610955"/>
              <a:ext cx="855012" cy="533217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0"/>
              <a:ext cx="855012" cy="533217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9854608" y="455681"/>
            <a:ext cx="6472111" cy="1872016"/>
            <a:chOff x="0" y="0"/>
            <a:chExt cx="8629481" cy="2496021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344766"/>
              <a:ext cx="8629481" cy="1151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11B1E"/>
                  </a:solidFill>
                  <a:latin typeface="Muli Bold"/>
                </a:rPr>
                <a:t>научно-исследовательские и опытно-конструкторские работы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47625"/>
              <a:ext cx="1749393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US" sz="5000" spc="-100">
                  <a:solidFill>
                    <a:srgbClr val="F41823"/>
                  </a:solidFill>
                  <a:latin typeface="Muli Bold Bold"/>
                </a:rPr>
                <a:t>01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54608" y="2707507"/>
            <a:ext cx="7404692" cy="1433866"/>
            <a:chOff x="0" y="0"/>
            <a:chExt cx="9872923" cy="1911821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344766"/>
              <a:ext cx="9872923" cy="567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11B1E"/>
                  </a:solidFill>
                  <a:latin typeface="Muli Bold"/>
                </a:rPr>
                <a:t>строительство объектов инфраструктуры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47625"/>
              <a:ext cx="2001467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US" sz="5000" spc="-100">
                  <a:solidFill>
                    <a:srgbClr val="F41823"/>
                  </a:solidFill>
                  <a:latin typeface="Muli Bold Bold"/>
                </a:rPr>
                <a:t>02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54608" y="4642638"/>
            <a:ext cx="6472111" cy="1433866"/>
            <a:chOff x="0" y="0"/>
            <a:chExt cx="8629481" cy="1911821"/>
          </a:xfrm>
        </p:grpSpPr>
        <p:sp>
          <p:nvSpPr>
            <p:cNvPr id="22" name="TextBox 22"/>
            <p:cNvSpPr txBox="1"/>
            <p:nvPr/>
          </p:nvSpPr>
          <p:spPr>
            <a:xfrm>
              <a:off x="0" y="1344766"/>
              <a:ext cx="8629481" cy="567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11B1E"/>
                  </a:solidFill>
                  <a:latin typeface="Muli Bold"/>
                </a:rPr>
                <a:t>ремонт подвижного состава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749393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US" sz="5000" spc="-100">
                  <a:solidFill>
                    <a:srgbClr val="F41823"/>
                  </a:solidFill>
                  <a:latin typeface="Muli Bold Bold"/>
                </a:rPr>
                <a:t>03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29277" y="382587"/>
            <a:ext cx="8055054" cy="1063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Evolventa"/>
              </a:rPr>
              <a:t>О компании-заказчике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854608" y="6457503"/>
            <a:ext cx="6472111" cy="1433866"/>
            <a:chOff x="0" y="0"/>
            <a:chExt cx="8629481" cy="1911821"/>
          </a:xfrm>
        </p:grpSpPr>
        <p:sp>
          <p:nvSpPr>
            <p:cNvPr id="26" name="TextBox 26"/>
            <p:cNvSpPr txBox="1"/>
            <p:nvPr/>
          </p:nvSpPr>
          <p:spPr>
            <a:xfrm>
              <a:off x="0" y="1344766"/>
              <a:ext cx="8629481" cy="567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11B1E"/>
                  </a:solidFill>
                  <a:latin typeface="Muli Bold"/>
                </a:rPr>
                <a:t>грузовые перевозки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47625"/>
              <a:ext cx="1749393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US" sz="5000" spc="-100">
                  <a:solidFill>
                    <a:srgbClr val="F41823"/>
                  </a:solidFill>
                  <a:latin typeface="Muli Bold Bold"/>
                </a:rPr>
                <a:t>04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54608" y="8160328"/>
            <a:ext cx="8433392" cy="2310166"/>
            <a:chOff x="0" y="0"/>
            <a:chExt cx="11244523" cy="3080221"/>
          </a:xfrm>
        </p:grpSpPr>
        <p:sp>
          <p:nvSpPr>
            <p:cNvPr id="29" name="TextBox 29"/>
            <p:cNvSpPr txBox="1"/>
            <p:nvPr/>
          </p:nvSpPr>
          <p:spPr>
            <a:xfrm>
              <a:off x="0" y="1344766"/>
              <a:ext cx="11244523" cy="1735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11B1E"/>
                  </a:solidFill>
                  <a:latin typeface="Muli Bold"/>
                </a:rPr>
                <a:t>пассажирские перевозки в дальнем и в пригородном сообщениях</a:t>
              </a:r>
            </a:p>
            <a:p>
              <a:pPr>
                <a:lnSpc>
                  <a:spcPts val="3510"/>
                </a:lnSpc>
              </a:pPr>
              <a:endParaRPr lang="en-US" sz="2700">
                <a:solidFill>
                  <a:srgbClr val="111B1E"/>
                </a:solidFill>
                <a:latin typeface="Muli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47625"/>
              <a:ext cx="2279522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US" sz="5000" spc="-100">
                  <a:solidFill>
                    <a:srgbClr val="F41823"/>
                  </a:solidFill>
                  <a:latin typeface="Muli Bold Bold"/>
                </a:rPr>
                <a:t>05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04800" y="-289086"/>
            <a:ext cx="9453563" cy="10607836"/>
          </a:xfrm>
          <a:prstGeom prst="rect">
            <a:avLst/>
          </a:prstGeom>
          <a:solidFill>
            <a:srgbClr val="111B1E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flipH="1">
            <a:off x="17449800" y="9784517"/>
            <a:ext cx="699120" cy="31015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9015" y="8282814"/>
            <a:ext cx="5839779" cy="1503524"/>
            <a:chOff x="0" y="0"/>
            <a:chExt cx="7786372" cy="200469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004699" cy="2004699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41823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203432" y="544091"/>
              <a:ext cx="1496795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</a:pPr>
              <a:r>
                <a:rPr lang="en-US" sz="5000" spc="-100">
                  <a:solidFill>
                    <a:srgbClr val="FFFFFF"/>
                  </a:solidFill>
                  <a:latin typeface="Muli Bold Bold"/>
                </a:rPr>
                <a:t>03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732169" y="370525"/>
              <a:ext cx="5054203" cy="119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49"/>
                </a:lnSpc>
              </a:pPr>
              <a:endParaRPr/>
            </a:p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28540" y="6072742"/>
            <a:ext cx="5839779" cy="1503524"/>
            <a:chOff x="0" y="0"/>
            <a:chExt cx="7786372" cy="200469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004699" cy="2004699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41823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203432" y="544091"/>
              <a:ext cx="1496795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</a:pPr>
              <a:r>
                <a:rPr lang="en-US" sz="5000" spc="-100">
                  <a:solidFill>
                    <a:srgbClr val="FFFFFF"/>
                  </a:solidFill>
                  <a:latin typeface="Muli Bold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732169" y="627699"/>
              <a:ext cx="5054203" cy="673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99"/>
                </a:lnSpc>
              </a:pPr>
              <a:r>
                <a:rPr lang="en-US" sz="2999" spc="29">
                  <a:solidFill>
                    <a:srgbClr val="FFFFFF"/>
                  </a:solidFill>
                  <a:latin typeface="Muli Regular"/>
                </a:rPr>
                <a:t>отслеживание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9490" y="3863900"/>
            <a:ext cx="5881834" cy="1503524"/>
            <a:chOff x="0" y="0"/>
            <a:chExt cx="7842445" cy="2004699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004699" cy="2004699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41823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203432" y="544091"/>
              <a:ext cx="1496795" cy="964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</a:pPr>
              <a:r>
                <a:rPr lang="en-US" sz="5000" spc="-100">
                  <a:solidFill>
                    <a:srgbClr val="FFFFFF"/>
                  </a:solidFill>
                  <a:latin typeface="Muli Bold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788241" y="450959"/>
              <a:ext cx="5054204" cy="6984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 dirty="0" err="1">
                  <a:solidFill>
                    <a:srgbClr val="FFFFFF"/>
                  </a:solidFill>
                  <a:latin typeface="Muli Regular"/>
                </a:rPr>
                <a:t>прогнозирование</a:t>
              </a:r>
              <a:r>
                <a:rPr lang="en-US" sz="3000" spc="30" dirty="0">
                  <a:solidFill>
                    <a:srgbClr val="FFFFFF"/>
                  </a:solidFill>
                  <a:latin typeface="Muli Regular"/>
                </a:rPr>
                <a:t> </a:t>
              </a:r>
            </a:p>
          </p:txBody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872930" y="1490898"/>
            <a:ext cx="392269" cy="1840648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30843" y="1490898"/>
            <a:ext cx="392269" cy="1840648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305243" y="1490898"/>
            <a:ext cx="392269" cy="1840648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-107756" y="-77785"/>
            <a:ext cx="8914063" cy="1639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4"/>
              </a:lnSpc>
            </a:pPr>
            <a:r>
              <a:rPr lang="en-US" sz="4881" dirty="0" err="1">
                <a:solidFill>
                  <a:srgbClr val="FFFFFF"/>
                </a:solidFill>
                <a:latin typeface="Evolventa"/>
              </a:rPr>
              <a:t>Какой</a:t>
            </a:r>
            <a:r>
              <a:rPr lang="en-US" sz="4881" dirty="0">
                <a:solidFill>
                  <a:srgbClr val="FFFFFF"/>
                </a:solidFill>
                <a:latin typeface="Evolventa"/>
              </a:rPr>
              <a:t> </a:t>
            </a:r>
            <a:r>
              <a:rPr lang="en-US" sz="4881" dirty="0" err="1">
                <a:solidFill>
                  <a:srgbClr val="FFFFFF"/>
                </a:solidFill>
                <a:latin typeface="Evolventa"/>
              </a:rPr>
              <a:t>проект</a:t>
            </a:r>
            <a:r>
              <a:rPr lang="en-US" sz="4881" dirty="0">
                <a:solidFill>
                  <a:srgbClr val="FFFFFF"/>
                </a:solidFill>
                <a:latin typeface="Evolventa"/>
              </a:rPr>
              <a:t> </a:t>
            </a:r>
            <a:r>
              <a:rPr lang="en-US" sz="4881" dirty="0" err="1" smtClean="0">
                <a:solidFill>
                  <a:srgbClr val="FFFFFF"/>
                </a:solidFill>
                <a:latin typeface="Evolventa"/>
              </a:rPr>
              <a:t>хочет</a:t>
            </a:r>
            <a:endParaRPr lang="ru-RU" sz="4881" dirty="0" smtClean="0">
              <a:solidFill>
                <a:srgbClr val="FFFFFF"/>
              </a:solidFill>
              <a:latin typeface="Evolventa"/>
            </a:endParaRPr>
          </a:p>
          <a:p>
            <a:pPr algn="ctr">
              <a:lnSpc>
                <a:spcPts val="6834"/>
              </a:lnSpc>
            </a:pPr>
            <a:r>
              <a:rPr lang="en-US" sz="4881" dirty="0" smtClean="0">
                <a:solidFill>
                  <a:srgbClr val="FFFFFF"/>
                </a:solidFill>
                <a:latin typeface="Evolventa"/>
              </a:rPr>
              <a:t> </a:t>
            </a:r>
            <a:r>
              <a:rPr lang="en-US" sz="4881" dirty="0" err="1">
                <a:solidFill>
                  <a:srgbClr val="FFFFFF"/>
                </a:solidFill>
                <a:latin typeface="Evolventa"/>
              </a:rPr>
              <a:t>получить</a:t>
            </a:r>
            <a:r>
              <a:rPr lang="en-US" sz="4881" dirty="0">
                <a:solidFill>
                  <a:srgbClr val="FFFFFF"/>
                </a:solidFill>
                <a:latin typeface="Evolventa"/>
              </a:rPr>
              <a:t> </a:t>
            </a:r>
            <a:r>
              <a:rPr lang="en-US" sz="4881" dirty="0" err="1">
                <a:solidFill>
                  <a:srgbClr val="FFFFFF"/>
                </a:solidFill>
                <a:latin typeface="Evolventa"/>
              </a:rPr>
              <a:t>заказчик</a:t>
            </a:r>
            <a:r>
              <a:rPr lang="en-US" sz="4881" dirty="0">
                <a:solidFill>
                  <a:srgbClr val="FFFFFF"/>
                </a:solidFill>
                <a:latin typeface="Evolventa"/>
              </a:rPr>
              <a:t>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39238" y="4464050"/>
            <a:ext cx="9525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  <a:spcBef>
                <a:spcPct val="0"/>
              </a:spcBef>
            </a:pPr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2338454" y="8478238"/>
            <a:ext cx="563099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dirty="0" err="1">
                <a:solidFill>
                  <a:srgbClr val="FFFFFF"/>
                </a:solidFill>
                <a:latin typeface="Muli Regular"/>
              </a:rPr>
              <a:t>предотвращение</a:t>
            </a:r>
            <a:r>
              <a:rPr lang="en-US" sz="2799" dirty="0">
                <a:solidFill>
                  <a:srgbClr val="FFFFFF"/>
                </a:solidFill>
                <a:latin typeface="Muli Regular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Muli Regular"/>
              </a:rPr>
              <a:t>оползней</a:t>
            </a:r>
            <a:r>
              <a:rPr lang="en-US" sz="2799" dirty="0">
                <a:solidFill>
                  <a:srgbClr val="FFFFFF"/>
                </a:solidFill>
                <a:latin typeface="Muli Regular"/>
              </a:rPr>
              <a:t> и </a:t>
            </a:r>
            <a:r>
              <a:rPr lang="en-US" sz="2799" dirty="0" err="1">
                <a:solidFill>
                  <a:srgbClr val="FFFFFF"/>
                </a:solidFill>
                <a:latin typeface="Muli Regular"/>
              </a:rPr>
              <a:t>обвалов</a:t>
            </a:r>
            <a:r>
              <a:rPr lang="en-US" sz="2799" dirty="0">
                <a:solidFill>
                  <a:srgbClr val="FFFFFF"/>
                </a:solidFill>
                <a:latin typeface="Muli Regular"/>
              </a:rPr>
              <a:t> </a:t>
            </a:r>
            <a:r>
              <a:rPr lang="ru-RU" sz="2799" dirty="0" smtClean="0">
                <a:solidFill>
                  <a:srgbClr val="FFFFFF"/>
                </a:solidFill>
                <a:latin typeface="Muli Regular"/>
              </a:rPr>
              <a:t>на</a:t>
            </a:r>
            <a:r>
              <a:rPr lang="en-US" sz="2799" dirty="0" smtClean="0">
                <a:solidFill>
                  <a:srgbClr val="FFFFFF"/>
                </a:solidFill>
                <a:latin typeface="Muli Regular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Muli Regular"/>
              </a:rPr>
              <a:t>наиболее</a:t>
            </a:r>
            <a:r>
              <a:rPr lang="en-US" sz="2799" dirty="0">
                <a:solidFill>
                  <a:srgbClr val="FFFFFF"/>
                </a:solidFill>
                <a:latin typeface="Muli Regular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Muli Regular"/>
              </a:rPr>
              <a:t>опасных</a:t>
            </a:r>
            <a:r>
              <a:rPr lang="en-US" sz="2799" dirty="0">
                <a:solidFill>
                  <a:srgbClr val="FFFFFF"/>
                </a:solidFill>
                <a:latin typeface="Muli Regular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Muli Regular"/>
              </a:rPr>
              <a:t>участках</a:t>
            </a:r>
            <a:r>
              <a:rPr lang="en-US" sz="2799" dirty="0">
                <a:solidFill>
                  <a:srgbClr val="FFFFFF"/>
                </a:solidFill>
                <a:latin typeface="Muli Regular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41231" y="-99926"/>
            <a:ext cx="6171492" cy="1300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</a:pPr>
            <a:r>
              <a:rPr lang="en-US" sz="6414">
                <a:solidFill>
                  <a:srgbClr val="000000"/>
                </a:solidFill>
                <a:latin typeface="Evolventa"/>
              </a:rPr>
              <a:t>Пользователи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217815" y="4921786"/>
            <a:ext cx="9525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  <a:spcBef>
                <a:spcPct val="0"/>
              </a:spcBef>
            </a:pPr>
            <a:endParaRPr/>
          </a:p>
        </p:txBody>
      </p:sp>
      <p:sp>
        <p:nvSpPr>
          <p:cNvPr id="28" name="TextBox 28"/>
          <p:cNvSpPr txBox="1"/>
          <p:nvPr/>
        </p:nvSpPr>
        <p:spPr>
          <a:xfrm>
            <a:off x="9233091" y="3650395"/>
            <a:ext cx="8711992" cy="105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</a:pPr>
            <a:r>
              <a:rPr lang="en-US" sz="3055">
                <a:solidFill>
                  <a:srgbClr val="000000"/>
                </a:solidFill>
                <a:latin typeface="Muli Regular"/>
              </a:rPr>
              <a:t>диспетчеры отдела безопасности</a:t>
            </a:r>
          </a:p>
          <a:p>
            <a:pPr algn="ctr">
              <a:lnSpc>
                <a:spcPts val="4277"/>
              </a:lnSpc>
            </a:pPr>
            <a:r>
              <a:rPr lang="en-US" sz="3055">
                <a:solidFill>
                  <a:srgbClr val="000000"/>
                </a:solidFill>
                <a:latin typeface="Muli Regular"/>
              </a:rPr>
              <a:t> и предотвращения чрезвычайных ситуаций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4700" y="2552041"/>
            <a:ext cx="8799094" cy="992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9"/>
              </a:lnSpc>
            </a:pPr>
            <a:r>
              <a:rPr lang="en-US" sz="2906">
                <a:solidFill>
                  <a:srgbClr val="FFFFFF"/>
                </a:solidFill>
                <a:latin typeface="Muli Regular"/>
              </a:rPr>
              <a:t>Специальный программно-аппаратный комплекс, который направлен на:</a:t>
            </a:r>
          </a:p>
        </p:txBody>
      </p:sp>
      <p:pic>
        <p:nvPicPr>
          <p:cNvPr id="2050" name="Picture 2" descr="https://www.pochet.ru/upload/iblock/86e/86e6dee500d86c2998f19f01e68541b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872" y="4950038"/>
            <a:ext cx="6914210" cy="456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830593" y="1449769"/>
            <a:ext cx="6281153" cy="7808531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44999"/>
          </a:blip>
          <a:srcRect r="24560"/>
          <a:stretch>
            <a:fillRect/>
          </a:stretch>
        </p:blipFill>
        <p:spPr>
          <a:xfrm>
            <a:off x="-621607" y="0"/>
            <a:ext cx="5854320" cy="1034698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409960" y="1449769"/>
            <a:ext cx="5906282" cy="7808531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08746" y="3188490"/>
            <a:ext cx="379382" cy="5726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08746" y="5354035"/>
            <a:ext cx="379382" cy="57265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79142" y="3188490"/>
            <a:ext cx="379382" cy="5726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79142" y="5354035"/>
            <a:ext cx="379382" cy="57265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308333" y="7528925"/>
            <a:ext cx="379382" cy="572652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143383" y="1652297"/>
            <a:ext cx="4974081" cy="6921220"/>
            <a:chOff x="0" y="-171451"/>
            <a:chExt cx="6632108" cy="922829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71451"/>
              <a:ext cx="6632108" cy="850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89"/>
                </a:lnSpc>
              </a:pPr>
              <a:r>
                <a:rPr lang="ru-RU" sz="4299" dirty="0" smtClean="0">
                  <a:solidFill>
                    <a:srgbClr val="F41823"/>
                  </a:solidFill>
                  <a:latin typeface="Evolventa"/>
                </a:rPr>
                <a:t>Технические</a:t>
              </a:r>
              <a:endParaRPr lang="en-US" sz="4299" dirty="0">
                <a:solidFill>
                  <a:srgbClr val="F41823"/>
                </a:solidFill>
                <a:latin typeface="Evolventa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161887"/>
              <a:ext cx="6632108" cy="7894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99"/>
                </a:lnSpc>
              </a:pPr>
              <a:endParaRPr/>
            </a:p>
            <a:p>
              <a:pPr>
                <a:lnSpc>
                  <a:spcPts val="4350"/>
                </a:lnSpc>
              </a:pPr>
              <a:r>
                <a:rPr lang="en-US" sz="2900" spc="29">
                  <a:solidFill>
                    <a:srgbClr val="111B1E"/>
                  </a:solidFill>
                  <a:latin typeface="Muli Regular"/>
                </a:rPr>
                <a:t>ДОЛЖНО БАЗИРОВАТЬСЯ НА ОТЕЧЕСТВЕННЫХ ДАТЧИКАХ ИНФОРМАЦИИ</a:t>
              </a:r>
            </a:p>
            <a:p>
              <a:pPr>
                <a:lnSpc>
                  <a:spcPts val="4350"/>
                </a:lnSpc>
              </a:pPr>
              <a:endParaRPr lang="en-US" sz="2900" spc="29">
                <a:solidFill>
                  <a:srgbClr val="111B1E"/>
                </a:solidFill>
                <a:latin typeface="Muli Regular"/>
              </a:endParaRPr>
            </a:p>
            <a:p>
              <a:pPr>
                <a:lnSpc>
                  <a:spcPts val="4350"/>
                </a:lnSpc>
              </a:pPr>
              <a:r>
                <a:rPr lang="en-US" sz="2900" spc="29">
                  <a:solidFill>
                    <a:srgbClr val="111B1E"/>
                  </a:solidFill>
                  <a:latin typeface="Muli Regular"/>
                </a:rPr>
                <a:t>ОБЕСПЕЧИВАТЬ ОБРАБОТКУ ИНФОРМАЦИИ С ДАТЧИКОВ В РЕЖИМЕ РЕАЛЬНОГО ВРЕМЕНИ В ИНФРАСТРУКТУРЕ РЖД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 rot="-5400000">
            <a:off x="-3147529" y="4420592"/>
            <a:ext cx="9848356" cy="1505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78"/>
              </a:lnSpc>
            </a:pPr>
            <a:r>
              <a:rPr lang="en-US" sz="10315" spc="-103" dirty="0">
                <a:solidFill>
                  <a:srgbClr val="FFFFFF"/>
                </a:solidFill>
                <a:latin typeface="Muli Bold"/>
              </a:rPr>
              <a:t>ОГРАНИЧЕНИЯ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848502" y="1652297"/>
            <a:ext cx="5166856" cy="7040181"/>
            <a:chOff x="-128517" y="-171450"/>
            <a:chExt cx="6889141" cy="9386906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71450"/>
              <a:ext cx="6632108" cy="850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89"/>
                </a:lnSpc>
              </a:pPr>
              <a:r>
                <a:rPr lang="ru-RU" sz="4299" dirty="0" smtClean="0">
                  <a:solidFill>
                    <a:srgbClr val="F41823"/>
                  </a:solidFill>
                  <a:latin typeface="Evolventa"/>
                </a:rPr>
                <a:t>Экономические</a:t>
              </a:r>
              <a:endParaRPr lang="en-US" sz="4299" dirty="0">
                <a:solidFill>
                  <a:srgbClr val="F41823"/>
                </a:solidFill>
                <a:latin typeface="Evolventa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-128517" y="1076478"/>
              <a:ext cx="6889141" cy="81389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99"/>
                </a:lnSpc>
              </a:pPr>
              <a:endParaRPr dirty="0"/>
            </a:p>
            <a:p>
              <a:pPr>
                <a:lnSpc>
                  <a:spcPts val="4350"/>
                </a:lnSpc>
              </a:pPr>
              <a:r>
                <a:rPr lang="en-US" sz="2900" spc="29" dirty="0">
                  <a:solidFill>
                    <a:srgbClr val="111B1E"/>
                  </a:solidFill>
                  <a:latin typeface="Muli Regular"/>
                </a:rPr>
                <a:t>ОГРАННИЧЕННЫЙ ВЫБОР АППАРАТНЫХ МОДУЛЕЙ/КОМПЛЕКТУЮЩИХ</a:t>
              </a:r>
            </a:p>
            <a:p>
              <a:pPr>
                <a:lnSpc>
                  <a:spcPts val="4350"/>
                </a:lnSpc>
              </a:pPr>
              <a:endParaRPr lang="en-US" sz="2900" spc="29" dirty="0">
                <a:solidFill>
                  <a:srgbClr val="111B1E"/>
                </a:solidFill>
                <a:latin typeface="Muli Regular"/>
              </a:endParaRPr>
            </a:p>
            <a:p>
              <a:pPr>
                <a:lnSpc>
                  <a:spcPts val="4350"/>
                </a:lnSpc>
              </a:pPr>
              <a:r>
                <a:rPr lang="en-US" sz="2900" spc="29" dirty="0">
                  <a:solidFill>
                    <a:srgbClr val="111B1E"/>
                  </a:solidFill>
                  <a:latin typeface="Muli Regular"/>
                </a:rPr>
                <a:t>ВЫСОКИЙ РАСХОД КОМПЛЕКТУЮЩИХ ПРИ ТЕКУЩЕМ ИСПОЛНЕНИИ</a:t>
              </a:r>
            </a:p>
            <a:p>
              <a:pPr>
                <a:lnSpc>
                  <a:spcPts val="4350"/>
                </a:lnSpc>
              </a:pPr>
              <a:endParaRPr lang="en-US" sz="2900" spc="29" dirty="0">
                <a:solidFill>
                  <a:srgbClr val="111B1E"/>
                </a:solidFill>
                <a:latin typeface="Muli Regular"/>
              </a:endParaRPr>
            </a:p>
            <a:p>
              <a:pPr>
                <a:lnSpc>
                  <a:spcPts val="4350"/>
                </a:lnSpc>
              </a:pPr>
              <a:r>
                <a:rPr lang="ru-RU" sz="2900" spc="29" dirty="0" smtClean="0">
                  <a:solidFill>
                    <a:srgbClr val="111B1E"/>
                  </a:solidFill>
                  <a:latin typeface="Muli Regular"/>
                </a:rPr>
                <a:t>ДОЛЖНО </a:t>
              </a:r>
              <a:r>
                <a:rPr lang="en-US" sz="2900" spc="29" dirty="0" smtClean="0">
                  <a:solidFill>
                    <a:srgbClr val="111B1E"/>
                  </a:solidFill>
                  <a:latin typeface="Muli Regular"/>
                </a:rPr>
                <a:t>БЫТЬ </a:t>
              </a:r>
              <a:r>
                <a:rPr lang="en-US" sz="2900" spc="29" dirty="0">
                  <a:solidFill>
                    <a:srgbClr val="111B1E"/>
                  </a:solidFill>
                  <a:latin typeface="Muli Regular"/>
                </a:rPr>
                <a:t>НЕДОРОГИМ</a:t>
              </a:r>
            </a:p>
            <a:p>
              <a:pPr>
                <a:lnSpc>
                  <a:spcPts val="4350"/>
                </a:lnSpc>
              </a:pPr>
              <a:endParaRPr lang="en-US" sz="2900" spc="29" dirty="0">
                <a:solidFill>
                  <a:srgbClr val="111B1E"/>
                </a:solidFill>
                <a:latin typeface="Muli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0800000">
            <a:off x="0" y="0"/>
            <a:ext cx="18288000" cy="5001088"/>
          </a:xfrm>
          <a:prstGeom prst="rect">
            <a:avLst/>
          </a:prstGeom>
          <a:solidFill>
            <a:srgbClr val="F41823"/>
          </a:solidFill>
        </p:spPr>
      </p:sp>
      <p:grpSp>
        <p:nvGrpSpPr>
          <p:cNvPr id="3" name="Group 3"/>
          <p:cNvGrpSpPr/>
          <p:nvPr/>
        </p:nvGrpSpPr>
        <p:grpSpPr>
          <a:xfrm rot="-10800000">
            <a:off x="-190500" y="1384155"/>
            <a:ext cx="641259" cy="2232779"/>
            <a:chOff x="0" y="0"/>
            <a:chExt cx="855012" cy="297703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2443822"/>
              <a:ext cx="855012" cy="533217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1832866"/>
              <a:ext cx="855012" cy="53321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1221911"/>
              <a:ext cx="855012" cy="533217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610955"/>
              <a:ext cx="855012" cy="533217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0" y="0"/>
              <a:ext cx="855012" cy="533217"/>
            </a:xfrm>
            <a:prstGeom prst="rect">
              <a:avLst/>
            </a:prstGeom>
          </p:spPr>
        </p:pic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6796254" y="1076019"/>
            <a:ext cx="463046" cy="308136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2699475" y="5819153"/>
            <a:ext cx="0" cy="36347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616226" y="5719063"/>
            <a:ext cx="11219176" cy="3834919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46962" y="778753"/>
            <a:ext cx="14176281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dirty="0">
                <a:solidFill>
                  <a:srgbClr val="FFFFFF"/>
                </a:solidFill>
                <a:latin typeface="Evolventa"/>
              </a:rPr>
              <a:t>В КАКОЙ ФОРМЕ ЗАКАЗЧИК ЖДЕТ </a:t>
            </a:r>
            <a:r>
              <a:rPr lang="en-US" sz="8000" spc="-160" dirty="0" smtClean="0">
                <a:solidFill>
                  <a:srgbClr val="FFFFFF"/>
                </a:solidFill>
                <a:latin typeface="Evolventa"/>
              </a:rPr>
              <a:t>РЕЗУЛЬТАТ?</a:t>
            </a:r>
            <a:endParaRPr lang="en-US" sz="8000" spc="-160" dirty="0">
              <a:solidFill>
                <a:srgbClr val="FFFFFF"/>
              </a:solidFill>
              <a:latin typeface="Evolvent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6345073"/>
            <a:ext cx="4411610" cy="2654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2"/>
              </a:lnSpc>
            </a:pPr>
            <a:r>
              <a:rPr lang="en-US" sz="3240">
                <a:solidFill>
                  <a:srgbClr val="111B1E"/>
                </a:solidFill>
                <a:latin typeface="Muli Bold"/>
              </a:rPr>
              <a:t>Архитектура программно-аппаратного комплекса (IoT)</a:t>
            </a:r>
          </a:p>
          <a:p>
            <a:pPr algn="ctr">
              <a:lnSpc>
                <a:spcPts val="4212"/>
              </a:lnSpc>
            </a:pPr>
            <a:endParaRPr lang="en-US" sz="3240">
              <a:solidFill>
                <a:srgbClr val="111B1E"/>
              </a:solidFill>
              <a:latin typeface="Muli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376636" y="6335548"/>
            <a:ext cx="4509577" cy="256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1"/>
              </a:lnSpc>
            </a:pPr>
            <a:r>
              <a:rPr lang="en-US" sz="3162">
                <a:solidFill>
                  <a:srgbClr val="111B1E"/>
                </a:solidFill>
                <a:latin typeface="Muli Bold"/>
              </a:rPr>
              <a:t>3D-модель устройства или визуал всего программно-аппаратного комплекса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06697" y="6817360"/>
            <a:ext cx="4233092" cy="160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5"/>
              </a:lnSpc>
            </a:pPr>
            <a:r>
              <a:rPr lang="en-US" sz="3334" b="1" dirty="0" err="1">
                <a:solidFill>
                  <a:srgbClr val="FF0000"/>
                </a:solidFill>
                <a:latin typeface="Muli Bold"/>
              </a:rPr>
              <a:t>Работающий</a:t>
            </a:r>
            <a:r>
              <a:rPr lang="en-US" sz="3334" b="1" dirty="0">
                <a:solidFill>
                  <a:srgbClr val="FF0000"/>
                </a:solidFill>
                <a:latin typeface="Muli Bold"/>
              </a:rPr>
              <a:t> </a:t>
            </a:r>
            <a:r>
              <a:rPr lang="en-US" sz="3334" b="1" dirty="0" err="1">
                <a:solidFill>
                  <a:srgbClr val="FF0000"/>
                </a:solidFill>
                <a:latin typeface="Muli Bold"/>
              </a:rPr>
              <a:t>прототип</a:t>
            </a:r>
            <a:r>
              <a:rPr lang="en-US" sz="3334" b="1" dirty="0">
                <a:solidFill>
                  <a:srgbClr val="FF0000"/>
                </a:solidFill>
                <a:latin typeface="Muli Bold"/>
              </a:rPr>
              <a:t> </a:t>
            </a:r>
            <a:r>
              <a:rPr lang="en-US" sz="3334" b="1" dirty="0" err="1">
                <a:solidFill>
                  <a:srgbClr val="FF0000"/>
                </a:solidFill>
                <a:latin typeface="Muli Bold"/>
              </a:rPr>
              <a:t>или</a:t>
            </a:r>
            <a:r>
              <a:rPr lang="en-US" sz="3334" b="1" dirty="0">
                <a:solidFill>
                  <a:srgbClr val="FF0000"/>
                </a:solidFill>
                <a:latin typeface="Muli Bold"/>
              </a:rPr>
              <a:t> </a:t>
            </a:r>
            <a:r>
              <a:rPr lang="en-US" sz="3334" b="1" dirty="0" err="1">
                <a:solidFill>
                  <a:srgbClr val="FF0000"/>
                </a:solidFill>
                <a:latin typeface="Muli Bold"/>
              </a:rPr>
              <a:t>макет</a:t>
            </a:r>
            <a:r>
              <a:rPr lang="en-US" sz="3334" b="1" dirty="0">
                <a:solidFill>
                  <a:srgbClr val="FF0000"/>
                </a:solidFill>
                <a:latin typeface="Muli Bold"/>
              </a:rPr>
              <a:t> </a:t>
            </a:r>
            <a:r>
              <a:rPr lang="en-US" sz="3334" b="1" dirty="0" err="1">
                <a:solidFill>
                  <a:srgbClr val="FF0000"/>
                </a:solidFill>
                <a:latin typeface="Muli Bold"/>
              </a:rPr>
              <a:t>устройства</a:t>
            </a:r>
            <a:endParaRPr lang="en-US" sz="3334" b="1" dirty="0">
              <a:solidFill>
                <a:srgbClr val="FF0000"/>
              </a:solidFill>
              <a:latin typeface="Muli Bold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 l="16905" b="13535"/>
          <a:stretch>
            <a:fillRect/>
          </a:stretch>
        </p:blipFill>
        <p:spPr>
          <a:xfrm>
            <a:off x="16796254" y="8999492"/>
            <a:ext cx="1727700" cy="1317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9327" y="3422530"/>
            <a:ext cx="5835770" cy="583577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22608" y="3925811"/>
            <a:ext cx="4829208" cy="482920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8998" y="66126"/>
            <a:ext cx="6210003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793"/>
              </a:lnSpc>
            </a:pPr>
            <a:r>
              <a:rPr lang="en-US" sz="8424" dirty="0">
                <a:solidFill>
                  <a:srgbClr val="FF0000"/>
                </a:solidFill>
                <a:latin typeface="Bakerie"/>
              </a:rPr>
              <a:t>ЕЖЕГОДНО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34014" y="5647917"/>
            <a:ext cx="4406388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818"/>
              </a:lnSpc>
            </a:pPr>
            <a:r>
              <a:rPr lang="en-US" sz="7727" dirty="0">
                <a:solidFill>
                  <a:srgbClr val="FF0000"/>
                </a:solidFill>
                <a:latin typeface="Bebas Neue Cyrillic"/>
              </a:rPr>
              <a:t>1,5 </a:t>
            </a:r>
            <a:r>
              <a:rPr lang="ru-RU" sz="7727" dirty="0" smtClean="0">
                <a:solidFill>
                  <a:srgbClr val="FF0000"/>
                </a:solidFill>
                <a:latin typeface="Bebas Neue Cyrillic"/>
              </a:rPr>
              <a:t>МЛРД</a:t>
            </a:r>
            <a:endParaRPr lang="en-US" sz="7727" dirty="0">
              <a:solidFill>
                <a:srgbClr val="FF0000"/>
              </a:solidFill>
              <a:latin typeface="Bebas Neue Cyrilli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39301" y="2100614"/>
            <a:ext cx="6195823" cy="655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</a:pPr>
            <a:r>
              <a:rPr lang="en-US" sz="3779" dirty="0" err="1">
                <a:solidFill>
                  <a:srgbClr val="FF0000"/>
                </a:solidFill>
                <a:latin typeface="Bakerie"/>
              </a:rPr>
              <a:t>из-за</a:t>
            </a:r>
            <a:r>
              <a:rPr lang="en-US" sz="3779" dirty="0">
                <a:solidFill>
                  <a:srgbClr val="FF0000"/>
                </a:solidFill>
                <a:latin typeface="Bakerie"/>
              </a:rPr>
              <a:t>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стихийных</a:t>
            </a:r>
            <a:r>
              <a:rPr lang="en-US" sz="3779" dirty="0">
                <a:solidFill>
                  <a:srgbClr val="FF0000"/>
                </a:solidFill>
                <a:latin typeface="Bakerie"/>
              </a:rPr>
              <a:t>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бедствий</a:t>
            </a:r>
            <a:endParaRPr lang="en-US" sz="3779" dirty="0">
              <a:solidFill>
                <a:srgbClr val="FF0000"/>
              </a:solidFill>
              <a:latin typeface="Bakeri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856950" y="2118359"/>
            <a:ext cx="7667030" cy="1334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</a:pPr>
            <a:r>
              <a:rPr lang="en-US" sz="3779" dirty="0" err="1">
                <a:solidFill>
                  <a:srgbClr val="FF0000"/>
                </a:solidFill>
                <a:latin typeface="Bakerie"/>
              </a:rPr>
              <a:t>доля</a:t>
            </a:r>
            <a:r>
              <a:rPr lang="en-US" sz="3779" dirty="0">
                <a:solidFill>
                  <a:srgbClr val="FF0000"/>
                </a:solidFill>
                <a:latin typeface="Bakerie"/>
              </a:rPr>
              <a:t>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пассажиров</a:t>
            </a:r>
            <a:r>
              <a:rPr lang="en-US" sz="3779" dirty="0">
                <a:solidFill>
                  <a:srgbClr val="FF0000"/>
                </a:solidFill>
                <a:latin typeface="Bakerie"/>
              </a:rPr>
              <a:t>,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постардавших</a:t>
            </a:r>
            <a:endParaRPr lang="en-US" sz="3779" dirty="0">
              <a:solidFill>
                <a:srgbClr val="FF0000"/>
              </a:solidFill>
              <a:latin typeface="Bakerie"/>
            </a:endParaRPr>
          </a:p>
          <a:p>
            <a:pPr algn="ctr">
              <a:lnSpc>
                <a:spcPts val="5291"/>
              </a:lnSpc>
            </a:pPr>
            <a:r>
              <a:rPr lang="en-US" sz="3779" dirty="0">
                <a:solidFill>
                  <a:srgbClr val="FF0000"/>
                </a:solidFill>
                <a:latin typeface="Bakerie"/>
              </a:rPr>
              <a:t> в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результате</a:t>
            </a:r>
            <a:r>
              <a:rPr lang="en-US" sz="3779" dirty="0">
                <a:solidFill>
                  <a:srgbClr val="FF0000"/>
                </a:solidFill>
                <a:latin typeface="Bakerie"/>
              </a:rPr>
              <a:t>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обвалов</a:t>
            </a:r>
            <a:r>
              <a:rPr lang="en-US" sz="3779" dirty="0">
                <a:solidFill>
                  <a:srgbClr val="FF0000"/>
                </a:solidFill>
                <a:latin typeface="Bakerie"/>
              </a:rPr>
              <a:t> и </a:t>
            </a:r>
            <a:r>
              <a:rPr lang="en-US" sz="3779" dirty="0" err="1">
                <a:solidFill>
                  <a:srgbClr val="FF0000"/>
                </a:solidFill>
                <a:latin typeface="Bakerie"/>
              </a:rPr>
              <a:t>селей</a:t>
            </a:r>
            <a:endParaRPr lang="en-US" sz="3779" dirty="0">
              <a:solidFill>
                <a:srgbClr val="FF0000"/>
              </a:solidFill>
              <a:latin typeface="Bakeri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314271" y="5150694"/>
            <a:ext cx="8752385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107"/>
              </a:lnSpc>
            </a:pPr>
            <a:r>
              <a:rPr lang="en-US" sz="9600" dirty="0">
                <a:solidFill>
                  <a:srgbClr val="FF0000"/>
                </a:solidFill>
                <a:latin typeface="Bebas Neue Cyrillic"/>
              </a:rPr>
              <a:t>20 ЧЕЛ / 3%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0831015" y="7196312"/>
            <a:ext cx="5718899" cy="19050"/>
          </a:xfrm>
          <a:prstGeom prst="line">
            <a:avLst/>
          </a:prstGeom>
          <a:ln w="38100" cap="flat">
            <a:solidFill>
              <a:srgbClr val="FF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085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" y="266700"/>
            <a:ext cx="17293360" cy="986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7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404127" y="703280"/>
            <a:ext cx="5971521" cy="1372160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531743" y="703280"/>
            <a:ext cx="7435812" cy="1372160"/>
            <a:chOff x="0" y="0"/>
            <a:chExt cx="5906632" cy="11061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07902" cy="1107440"/>
            </a:xfrm>
            <a:custGeom>
              <a:avLst/>
              <a:gdLst/>
              <a:ahLst/>
              <a:cxnLst/>
              <a:rect l="l" t="t" r="r" b="b"/>
              <a:pathLst>
                <a:path w="5907902" h="1107440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FFB8B8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62990" y="172720"/>
              <a:ext cx="758600" cy="762000"/>
            </a:xfrm>
            <a:custGeom>
              <a:avLst/>
              <a:gdLst/>
              <a:ahLst/>
              <a:cxnLst/>
              <a:rect l="l" t="t" r="r" b="b"/>
              <a:pathLst>
                <a:path w="758600" h="762000">
                  <a:moveTo>
                    <a:pt x="379300" y="0"/>
                  </a:moveTo>
                  <a:cubicBezTo>
                    <a:pt x="589055" y="938"/>
                    <a:pt x="758600" y="171243"/>
                    <a:pt x="758600" y="381000"/>
                  </a:cubicBezTo>
                  <a:cubicBezTo>
                    <a:pt x="758600" y="590757"/>
                    <a:pt x="589055" y="761062"/>
                    <a:pt x="379300" y="762000"/>
                  </a:cubicBezTo>
                  <a:cubicBezTo>
                    <a:pt x="169545" y="761062"/>
                    <a:pt x="0" y="590757"/>
                    <a:pt x="0" y="381000"/>
                  </a:cubicBezTo>
                  <a:cubicBezTo>
                    <a:pt x="0" y="171243"/>
                    <a:pt x="169545" y="938"/>
                    <a:pt x="379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59409" y="1101382"/>
            <a:ext cx="610041" cy="61004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6404127" y="2310719"/>
            <a:ext cx="5971521" cy="1372160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grpSp>
        <p:nvGrpSpPr>
          <p:cNvPr id="8" name="Group 8"/>
          <p:cNvGrpSpPr/>
          <p:nvPr/>
        </p:nvGrpSpPr>
        <p:grpSpPr>
          <a:xfrm>
            <a:off x="531743" y="2310719"/>
            <a:ext cx="7435812" cy="1372160"/>
            <a:chOff x="0" y="0"/>
            <a:chExt cx="5906632" cy="11061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907902" cy="1107440"/>
            </a:xfrm>
            <a:custGeom>
              <a:avLst/>
              <a:gdLst/>
              <a:ahLst/>
              <a:cxnLst/>
              <a:rect l="l" t="t" r="r" b="b"/>
              <a:pathLst>
                <a:path w="5907902" h="1107440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FFA5A5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62990" y="172720"/>
              <a:ext cx="758600" cy="762000"/>
            </a:xfrm>
            <a:custGeom>
              <a:avLst/>
              <a:gdLst/>
              <a:ahLst/>
              <a:cxnLst/>
              <a:rect l="l" t="t" r="r" b="b"/>
              <a:pathLst>
                <a:path w="758600" h="762000">
                  <a:moveTo>
                    <a:pt x="379300" y="0"/>
                  </a:moveTo>
                  <a:cubicBezTo>
                    <a:pt x="589055" y="938"/>
                    <a:pt x="758600" y="171243"/>
                    <a:pt x="758600" y="381000"/>
                  </a:cubicBezTo>
                  <a:cubicBezTo>
                    <a:pt x="758600" y="590757"/>
                    <a:pt x="589055" y="761062"/>
                    <a:pt x="379300" y="762000"/>
                  </a:cubicBezTo>
                  <a:cubicBezTo>
                    <a:pt x="169545" y="761062"/>
                    <a:pt x="0" y="590757"/>
                    <a:pt x="0" y="381000"/>
                  </a:cubicBezTo>
                  <a:cubicBezTo>
                    <a:pt x="0" y="171243"/>
                    <a:pt x="169545" y="938"/>
                    <a:pt x="379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6404127" y="3918158"/>
            <a:ext cx="5971521" cy="1372160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grpSp>
        <p:nvGrpSpPr>
          <p:cNvPr id="12" name="Group 12"/>
          <p:cNvGrpSpPr/>
          <p:nvPr/>
        </p:nvGrpSpPr>
        <p:grpSpPr>
          <a:xfrm>
            <a:off x="531743" y="3918158"/>
            <a:ext cx="7435812" cy="1372160"/>
            <a:chOff x="0" y="0"/>
            <a:chExt cx="5906632" cy="11061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907902" cy="1107440"/>
            </a:xfrm>
            <a:custGeom>
              <a:avLst/>
              <a:gdLst/>
              <a:ahLst/>
              <a:cxnLst/>
              <a:rect l="l" t="t" r="r" b="b"/>
              <a:pathLst>
                <a:path w="5907902" h="1107440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F18D8D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62990" y="172720"/>
              <a:ext cx="758600" cy="762000"/>
            </a:xfrm>
            <a:custGeom>
              <a:avLst/>
              <a:gdLst/>
              <a:ahLst/>
              <a:cxnLst/>
              <a:rect l="l" t="t" r="r" b="b"/>
              <a:pathLst>
                <a:path w="758600" h="762000">
                  <a:moveTo>
                    <a:pt x="379300" y="0"/>
                  </a:moveTo>
                  <a:cubicBezTo>
                    <a:pt x="589055" y="938"/>
                    <a:pt x="758600" y="171243"/>
                    <a:pt x="758600" y="381000"/>
                  </a:cubicBezTo>
                  <a:cubicBezTo>
                    <a:pt x="758600" y="590757"/>
                    <a:pt x="589055" y="761062"/>
                    <a:pt x="379300" y="762000"/>
                  </a:cubicBezTo>
                  <a:cubicBezTo>
                    <a:pt x="169545" y="761062"/>
                    <a:pt x="0" y="590757"/>
                    <a:pt x="0" y="381000"/>
                  </a:cubicBezTo>
                  <a:cubicBezTo>
                    <a:pt x="0" y="171243"/>
                    <a:pt x="169545" y="938"/>
                    <a:pt x="379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6404127" y="5525597"/>
            <a:ext cx="5971521" cy="1372160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grpSp>
        <p:nvGrpSpPr>
          <p:cNvPr id="16" name="Group 16"/>
          <p:cNvGrpSpPr/>
          <p:nvPr/>
        </p:nvGrpSpPr>
        <p:grpSpPr>
          <a:xfrm>
            <a:off x="531743" y="5525597"/>
            <a:ext cx="7435812" cy="1372160"/>
            <a:chOff x="0" y="0"/>
            <a:chExt cx="5906632" cy="11061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07902" cy="1107440"/>
            </a:xfrm>
            <a:custGeom>
              <a:avLst/>
              <a:gdLst/>
              <a:ahLst/>
              <a:cxnLst/>
              <a:rect l="l" t="t" r="r" b="b"/>
              <a:pathLst>
                <a:path w="5907902" h="1107440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F47C7C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62990" y="172720"/>
              <a:ext cx="758600" cy="762000"/>
            </a:xfrm>
            <a:custGeom>
              <a:avLst/>
              <a:gdLst/>
              <a:ahLst/>
              <a:cxnLst/>
              <a:rect l="l" t="t" r="r" b="b"/>
              <a:pathLst>
                <a:path w="758600" h="762000">
                  <a:moveTo>
                    <a:pt x="379300" y="0"/>
                  </a:moveTo>
                  <a:cubicBezTo>
                    <a:pt x="589055" y="938"/>
                    <a:pt x="758600" y="171243"/>
                    <a:pt x="758600" y="381000"/>
                  </a:cubicBezTo>
                  <a:cubicBezTo>
                    <a:pt x="758600" y="590757"/>
                    <a:pt x="589055" y="761062"/>
                    <a:pt x="379300" y="762000"/>
                  </a:cubicBezTo>
                  <a:cubicBezTo>
                    <a:pt x="169545" y="761062"/>
                    <a:pt x="0" y="590757"/>
                    <a:pt x="0" y="381000"/>
                  </a:cubicBezTo>
                  <a:cubicBezTo>
                    <a:pt x="0" y="171243"/>
                    <a:pt x="169545" y="938"/>
                    <a:pt x="379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AutoShape 19"/>
          <p:cNvSpPr/>
          <p:nvPr/>
        </p:nvSpPr>
        <p:spPr>
          <a:xfrm>
            <a:off x="6404127" y="7135882"/>
            <a:ext cx="5971521" cy="1372160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grpSp>
        <p:nvGrpSpPr>
          <p:cNvPr id="20" name="Group 20"/>
          <p:cNvGrpSpPr/>
          <p:nvPr/>
        </p:nvGrpSpPr>
        <p:grpSpPr>
          <a:xfrm>
            <a:off x="531743" y="7135882"/>
            <a:ext cx="7435812" cy="1372160"/>
            <a:chOff x="0" y="0"/>
            <a:chExt cx="5906632" cy="110617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907902" cy="1107440"/>
            </a:xfrm>
            <a:custGeom>
              <a:avLst/>
              <a:gdLst/>
              <a:ahLst/>
              <a:cxnLst/>
              <a:rect l="l" t="t" r="r" b="b"/>
              <a:pathLst>
                <a:path w="5907902" h="1107440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FF6E6E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162990" y="172720"/>
              <a:ext cx="758600" cy="762000"/>
            </a:xfrm>
            <a:custGeom>
              <a:avLst/>
              <a:gdLst/>
              <a:ahLst/>
              <a:cxnLst/>
              <a:rect l="l" t="t" r="r" b="b"/>
              <a:pathLst>
                <a:path w="758600" h="762000">
                  <a:moveTo>
                    <a:pt x="379300" y="0"/>
                  </a:moveTo>
                  <a:cubicBezTo>
                    <a:pt x="589055" y="938"/>
                    <a:pt x="758600" y="171243"/>
                    <a:pt x="758600" y="381000"/>
                  </a:cubicBezTo>
                  <a:cubicBezTo>
                    <a:pt x="758600" y="590757"/>
                    <a:pt x="589055" y="761062"/>
                    <a:pt x="379300" y="762000"/>
                  </a:cubicBezTo>
                  <a:cubicBezTo>
                    <a:pt x="169545" y="761062"/>
                    <a:pt x="0" y="590757"/>
                    <a:pt x="0" y="381000"/>
                  </a:cubicBezTo>
                  <a:cubicBezTo>
                    <a:pt x="0" y="171243"/>
                    <a:pt x="169545" y="938"/>
                    <a:pt x="379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6404127" y="8743321"/>
            <a:ext cx="5971521" cy="1372160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grpSp>
        <p:nvGrpSpPr>
          <p:cNvPr id="24" name="Group 24"/>
          <p:cNvGrpSpPr/>
          <p:nvPr/>
        </p:nvGrpSpPr>
        <p:grpSpPr>
          <a:xfrm>
            <a:off x="531743" y="8743321"/>
            <a:ext cx="7435812" cy="1372160"/>
            <a:chOff x="0" y="0"/>
            <a:chExt cx="5906632" cy="110617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907902" cy="1107440"/>
            </a:xfrm>
            <a:custGeom>
              <a:avLst/>
              <a:gdLst/>
              <a:ahLst/>
              <a:cxnLst/>
              <a:rect l="l" t="t" r="r" b="b"/>
              <a:pathLst>
                <a:path w="5907902" h="1107440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62990" y="172720"/>
              <a:ext cx="758600" cy="762000"/>
            </a:xfrm>
            <a:custGeom>
              <a:avLst/>
              <a:gdLst/>
              <a:ahLst/>
              <a:cxnLst/>
              <a:rect l="l" t="t" r="r" b="b"/>
              <a:pathLst>
                <a:path w="758600" h="762000">
                  <a:moveTo>
                    <a:pt x="379300" y="0"/>
                  </a:moveTo>
                  <a:cubicBezTo>
                    <a:pt x="589055" y="938"/>
                    <a:pt x="758600" y="171243"/>
                    <a:pt x="758600" y="381000"/>
                  </a:cubicBezTo>
                  <a:cubicBezTo>
                    <a:pt x="758600" y="590757"/>
                    <a:pt x="589055" y="761062"/>
                    <a:pt x="379300" y="762000"/>
                  </a:cubicBezTo>
                  <a:cubicBezTo>
                    <a:pt x="169545" y="761062"/>
                    <a:pt x="0" y="590757"/>
                    <a:pt x="0" y="381000"/>
                  </a:cubicBezTo>
                  <a:cubicBezTo>
                    <a:pt x="0" y="171243"/>
                    <a:pt x="169545" y="938"/>
                    <a:pt x="379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857681" y="7497832"/>
            <a:ext cx="813496" cy="57684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072375" y="9135503"/>
            <a:ext cx="384108" cy="596779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940078" y="5852802"/>
            <a:ext cx="648703" cy="65442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895592" y="2631188"/>
            <a:ext cx="737675" cy="73122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968651" y="4328743"/>
            <a:ext cx="591557" cy="59677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>
            <a:off x="13021691" y="8743321"/>
            <a:ext cx="1488526" cy="1488526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128616" y="966408"/>
            <a:ext cx="5590461" cy="845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Clear Sans Regular"/>
              </a:rPr>
              <a:t>Программный контроллер на базе LoRaWAN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377095" y="2785323"/>
            <a:ext cx="4678940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Clear Sans Regular"/>
              </a:rPr>
              <a:t>Акселерометр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77095" y="4392762"/>
            <a:ext cx="4678940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Clear Sans Regular"/>
              </a:rPr>
              <a:t>Плата-расширение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77095" y="6000201"/>
            <a:ext cx="4678940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Clear Sans Regular"/>
              </a:rPr>
              <a:t>DC/DC преобразователь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880036" y="1177884"/>
            <a:ext cx="2165369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191919"/>
                </a:solidFill>
                <a:latin typeface="Clear Sans Regular"/>
              </a:rPr>
              <a:t>6 500 руб.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80036" y="2785323"/>
            <a:ext cx="2165369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191919"/>
                </a:solidFill>
                <a:latin typeface="Clear Sans Regular"/>
              </a:rPr>
              <a:t>2 560 руб.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880036" y="4392762"/>
            <a:ext cx="2165369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191919"/>
                </a:solidFill>
                <a:latin typeface="Clear Sans Regular"/>
              </a:rPr>
              <a:t>390 руб.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377095" y="7610486"/>
            <a:ext cx="4678940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Clear Sans Regular"/>
              </a:rPr>
              <a:t>Метеостанция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377095" y="9217925"/>
            <a:ext cx="4678940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Clear Sans Regular"/>
              </a:rPr>
              <a:t>Батарея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880036" y="7610486"/>
            <a:ext cx="2165369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191919"/>
                </a:solidFill>
                <a:latin typeface="Clear Sans Regular"/>
              </a:rPr>
              <a:t>1 695 руб.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880036" y="5942640"/>
            <a:ext cx="2165369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191919"/>
                </a:solidFill>
                <a:latin typeface="Clear Sans Regular"/>
              </a:rPr>
              <a:t>2 240 руб.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880036" y="9222416"/>
            <a:ext cx="2165369" cy="42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191919"/>
                </a:solidFill>
                <a:latin typeface="Clear Sans Regular"/>
              </a:rPr>
              <a:t>420 руб.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688707" y="9156765"/>
            <a:ext cx="3387355" cy="66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4"/>
              </a:lnSpc>
            </a:pPr>
            <a:r>
              <a:rPr lang="en-US" sz="4420">
                <a:solidFill>
                  <a:srgbClr val="191919"/>
                </a:solidFill>
                <a:latin typeface="Clear Sans Regular"/>
              </a:rPr>
              <a:t>13 852 руб.</a:t>
            </a:r>
          </a:p>
        </p:txBody>
      </p:sp>
      <p:sp>
        <p:nvSpPr>
          <p:cNvPr id="46" name="AutoShape 46"/>
          <p:cNvSpPr/>
          <p:nvPr/>
        </p:nvSpPr>
        <p:spPr>
          <a:xfrm>
            <a:off x="12748137" y="5525597"/>
            <a:ext cx="5327926" cy="2979599"/>
          </a:xfrm>
          <a:prstGeom prst="rect">
            <a:avLst/>
          </a:prstGeom>
          <a:solidFill>
            <a:srgbClr val="FF8F8F">
              <a:alpha val="9804"/>
            </a:srgbClr>
          </a:solidFill>
        </p:spPr>
      </p:sp>
      <p:sp>
        <p:nvSpPr>
          <p:cNvPr id="47" name="TextBox 47"/>
          <p:cNvSpPr txBox="1"/>
          <p:nvPr/>
        </p:nvSpPr>
        <p:spPr>
          <a:xfrm>
            <a:off x="12960074" y="5740100"/>
            <a:ext cx="5327926" cy="300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0"/>
              </a:lnSpc>
              <a:spcBef>
                <a:spcPct val="0"/>
              </a:spcBef>
            </a:pPr>
            <a:r>
              <a:rPr lang="en-US" sz="2825">
                <a:solidFill>
                  <a:srgbClr val="000000"/>
                </a:solidFill>
                <a:latin typeface="Clear Sans Regular"/>
              </a:rPr>
              <a:t>Действие устройства распространяется на 50м2</a:t>
            </a:r>
          </a:p>
          <a:p>
            <a:pPr>
              <a:lnSpc>
                <a:spcPts val="3390"/>
              </a:lnSpc>
              <a:spcBef>
                <a:spcPct val="0"/>
              </a:spcBef>
            </a:pPr>
            <a:r>
              <a:rPr lang="en-US" sz="2825">
                <a:solidFill>
                  <a:srgbClr val="000000"/>
                </a:solidFill>
                <a:latin typeface="Clear Sans Regular"/>
              </a:rPr>
              <a:t>13852/50=277,04</a:t>
            </a:r>
          </a:p>
          <a:p>
            <a:pPr>
              <a:lnSpc>
                <a:spcPts val="3390"/>
              </a:lnSpc>
              <a:spcBef>
                <a:spcPct val="0"/>
              </a:spcBef>
            </a:pPr>
            <a:endParaRPr lang="en-US" sz="2825">
              <a:solidFill>
                <a:srgbClr val="000000"/>
              </a:solidFill>
              <a:latin typeface="Clear Sans Regular"/>
            </a:endParaRPr>
          </a:p>
          <a:p>
            <a:pPr>
              <a:lnSpc>
                <a:spcPts val="3390"/>
              </a:lnSpc>
              <a:spcBef>
                <a:spcPct val="0"/>
              </a:spcBef>
            </a:pPr>
            <a:r>
              <a:rPr lang="en-US" sz="2825">
                <a:solidFill>
                  <a:srgbClr val="000000"/>
                </a:solidFill>
                <a:latin typeface="Clear Sans Regular"/>
              </a:rPr>
              <a:t>Средняя цена металлической оградительной сетки 220р.</a:t>
            </a:r>
          </a:p>
          <a:p>
            <a:pPr>
              <a:lnSpc>
                <a:spcPts val="3390"/>
              </a:lnSpc>
              <a:spcBef>
                <a:spcPct val="0"/>
              </a:spcBef>
            </a:pPr>
            <a:endParaRPr lang="en-US" sz="2825">
              <a:solidFill>
                <a:srgbClr val="000000"/>
              </a:solidFill>
              <a:latin typeface="Clear Sans Regular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2538291" y="597282"/>
            <a:ext cx="6171492" cy="1294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80"/>
              </a:lnSpc>
            </a:pPr>
            <a:r>
              <a:rPr lang="en-US" sz="6414">
                <a:solidFill>
                  <a:srgbClr val="000000"/>
                </a:solidFill>
                <a:latin typeface="Evolventa"/>
              </a:rPr>
              <a:t>ЭКОНОМИКА</a:t>
            </a:r>
          </a:p>
        </p:txBody>
      </p:sp>
      <p:pic>
        <p:nvPicPr>
          <p:cNvPr id="49" name="Picture 49"/>
          <p:cNvPicPr>
            <a:picLocks noChangeAspect="1"/>
          </p:cNvPicPr>
          <p:nvPr/>
        </p:nvPicPr>
        <p:blipFill rotWithShape="1">
          <a:blip r:embed="rId16"/>
          <a:srcRect l="16905" b="26076"/>
          <a:stretch/>
        </p:blipFill>
        <p:spPr>
          <a:xfrm>
            <a:off x="16764000" y="-335811"/>
            <a:ext cx="1727700" cy="1033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82788" y="2662446"/>
            <a:ext cx="1779829" cy="1779822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flipV="1">
            <a:off x="9139238" y="1913299"/>
            <a:ext cx="4762" cy="8510977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82788" y="7041287"/>
            <a:ext cx="1779829" cy="1779822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t="-64359" b="-52150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168062" y="3826794"/>
            <a:ext cx="1779829" cy="1779822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1190385" y="8131846"/>
            <a:ext cx="1933690" cy="1933682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5507" r="-5507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3127794" y="2963507"/>
            <a:ext cx="6011444" cy="935682"/>
            <a:chOff x="0" y="0"/>
            <a:chExt cx="8015258" cy="1247575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38100"/>
              <a:ext cx="8015258" cy="623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81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3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БУХОВ НИКИТА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703721"/>
              <a:ext cx="8015258" cy="5442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3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4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Наставник команды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127794" y="5226366"/>
            <a:ext cx="4153947" cy="913016"/>
            <a:chOff x="0" y="-38100"/>
            <a:chExt cx="5538596" cy="1217355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38100"/>
              <a:ext cx="5538596" cy="6007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60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72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КОРНИЕНКО ТАМАРА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717590"/>
              <a:ext cx="5538596" cy="461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6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Лидер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команды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дизайнер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127794" y="7535759"/>
            <a:ext cx="4153947" cy="894730"/>
            <a:chOff x="0" y="0"/>
            <a:chExt cx="5538596" cy="1192974"/>
          </a:xfrm>
        </p:grpSpPr>
        <p:sp>
          <p:nvSpPr>
            <p:cNvPr id="26" name="TextBox 26"/>
            <p:cNvSpPr txBox="1"/>
            <p:nvPr/>
          </p:nvSpPr>
          <p:spPr>
            <a:xfrm>
              <a:off x="0" y="9543"/>
              <a:ext cx="5538596" cy="522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29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32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РОЩУПКИНА ЮЛИЯ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682221"/>
              <a:ext cx="5538596" cy="51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1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38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Спикер</a:t>
              </a:r>
              <a:endParaRPr kumimoji="0" lang="en-US" sz="24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endParaRP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3493555" y="4171021"/>
            <a:ext cx="3682348" cy="460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7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АНТОНОВА АННА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493555" y="4743350"/>
            <a:ext cx="3682348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7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Backend-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разработчик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idact Gothic"/>
              <a:ea typeface="+mn-ea"/>
              <a:cs typeface="+mn-c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3493555" y="6491866"/>
            <a:ext cx="4153947" cy="39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ПОЕЗЖАЕВ ДЕНИС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493555" y="6998113"/>
            <a:ext cx="4153947" cy="38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3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Backend-разработчик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3440448" y="8632483"/>
            <a:ext cx="4260160" cy="929939"/>
            <a:chOff x="0" y="0"/>
            <a:chExt cx="5680213" cy="1239919"/>
          </a:xfrm>
        </p:grpSpPr>
        <p:sp>
          <p:nvSpPr>
            <p:cNvPr id="38" name="TextBox 38"/>
            <p:cNvSpPr txBox="1"/>
            <p:nvPr/>
          </p:nvSpPr>
          <p:spPr>
            <a:xfrm>
              <a:off x="0" y="-38100"/>
              <a:ext cx="5680213" cy="6007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6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dact Gothic"/>
                  <a:ea typeface="+mn-ea"/>
                  <a:cs typeface="+mn-cs"/>
                </a:rPr>
                <a:t>БЛОХИН ГЕОРГИЙ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684294"/>
              <a:ext cx="5680213" cy="556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3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3440448" y="9240821"/>
            <a:ext cx="3984837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Аналитик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данных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, инженер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idact Gothic"/>
              <a:ea typeface="+mn-ea"/>
              <a:cs typeface="+mn-cs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3493555" y="2000673"/>
            <a:ext cx="3682348" cy="460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7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ПОТАПОВА ИРИНА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93555" y="2573003"/>
            <a:ext cx="3682348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7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Frontend 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+mn-ea"/>
                <a:cs typeface="+mn-cs"/>
              </a:rPr>
              <a:t>разработчик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idact Gothic"/>
              <a:ea typeface="+mn-ea"/>
              <a:cs typeface="+mn-cs"/>
            </a:endParaRPr>
          </a:p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010669" y="-339956"/>
            <a:ext cx="2492801" cy="1822861"/>
          </a:xfrm>
          <a:prstGeom prst="rect">
            <a:avLst/>
          </a:prstGeom>
        </p:spPr>
      </p:pic>
      <p:sp>
        <p:nvSpPr>
          <p:cNvPr id="44" name="TextBox 12"/>
          <p:cNvSpPr txBox="1"/>
          <p:nvPr/>
        </p:nvSpPr>
        <p:spPr>
          <a:xfrm>
            <a:off x="1446962" y="778753"/>
            <a:ext cx="14176281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dirty="0">
                <a:solidFill>
                  <a:srgbClr val="FFFFFF"/>
                </a:solidFill>
                <a:latin typeface="Evolventa"/>
              </a:rPr>
              <a:t>В </a:t>
            </a:r>
            <a:endParaRPr lang="en-US" sz="8000" spc="-160" dirty="0">
              <a:latin typeface="Evolventa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24600" y="5271019"/>
            <a:ext cx="184731" cy="1091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8800"/>
              </a:lnSpc>
            </a:pPr>
            <a:endParaRPr lang="en-US" sz="6600" spc="-160" dirty="0">
              <a:latin typeface="Evolventa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052654" y="329448"/>
            <a:ext cx="7599516" cy="10776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8800"/>
              </a:lnSpc>
            </a:pPr>
            <a:r>
              <a:rPr lang="ru-RU" sz="6000" spc="-160" dirty="0">
                <a:latin typeface="Evolventa"/>
              </a:rPr>
              <a:t>КОМАНДА ПРОЕКТА</a:t>
            </a:r>
            <a:endParaRPr lang="en-US" sz="6000" spc="-160" dirty="0">
              <a:latin typeface="Evolventa"/>
            </a:endParaRPr>
          </a:p>
        </p:txBody>
      </p:sp>
      <p:pic>
        <p:nvPicPr>
          <p:cNvPr id="1026" name="Picture 2" descr="https://web-tool.org/download/?tmpName=f7d3136dcd29c1d936b57313a9806815&amp;name=photo_5452011638954773336_x-round.png&amp;t=168537798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865" y="1582200"/>
            <a:ext cx="1849147" cy="184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eb-tool.org/download/?tmpName=f7d3136dcd29c1d936b57313a9806815&amp;name=photo_5452011638954773338_y-round.png&amp;t=168537824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71" y="4708681"/>
            <a:ext cx="1943518" cy="194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web-tool.org/download/?tmpName=19cdd8ea4f5d6112814bdf2248d35fc1&amp;name=photo_5454155098218416129_y-round.png&amp;t=168551004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339" y="5900469"/>
            <a:ext cx="1961702" cy="196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94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242</Words>
  <Application>Microsoft Office PowerPoint</Application>
  <PresentationFormat>Произвольный</PresentationFormat>
  <Paragraphs>82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Muli Regular</vt:lpstr>
      <vt:lpstr>Bakerie</vt:lpstr>
      <vt:lpstr>Calibri</vt:lpstr>
      <vt:lpstr>Muli Bold Bold</vt:lpstr>
      <vt:lpstr>Clear Sans Regular</vt:lpstr>
      <vt:lpstr>Muli Bold</vt:lpstr>
      <vt:lpstr>Evolventa</vt:lpstr>
      <vt:lpstr>Bebas Neue Cyrillic</vt:lpstr>
      <vt:lpstr>Arial</vt:lpstr>
      <vt:lpstr>Didact Gothic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Kyobi Arts Networking Group</dc:title>
  <cp:lastModifiedBy>Тамара Корниенко</cp:lastModifiedBy>
  <cp:revision>11</cp:revision>
  <dcterms:created xsi:type="dcterms:W3CDTF">2006-08-16T00:00:00Z</dcterms:created>
  <dcterms:modified xsi:type="dcterms:W3CDTF">2023-11-23T19:04:43Z</dcterms:modified>
  <dc:identifier>DAFjqpxhyQU</dc:identifier>
</cp:coreProperties>
</file>