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7" r:id="rId4"/>
    <p:sldId id="264" r:id="rId5"/>
    <p:sldId id="268" r:id="rId6"/>
    <p:sldId id="269" r:id="rId7"/>
    <p:sldId id="260" r:id="rId8"/>
    <p:sldId id="270" r:id="rId9"/>
    <p:sldId id="261" r:id="rId10"/>
    <p:sldId id="271" r:id="rId11"/>
    <p:sldId id="262" r:id="rId12"/>
    <p:sldId id="263" r:id="rId13"/>
    <p:sldId id="258" r:id="rId14"/>
  </p:sldIdLst>
  <p:sldSz cx="20105688" cy="11309350"/>
  <p:notesSz cx="20104100" cy="11309350"/>
  <p:embeddedFontLst>
    <p:embeddedFont>
      <p:font typeface="Lato" panose="020B0604020202020204" charset="0"/>
      <p:regular r:id="rId16"/>
      <p:bold r:id="rId17"/>
      <p:italic r:id="rId18"/>
      <p:boldItalic r:id="rId19"/>
    </p:embeddedFont>
    <p:embeddedFont>
      <p:font typeface="Montserrat" panose="020B0604020202020204" charset="-52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9" roundtripDataSignature="AMtx7mi2IuKhwtRrWPZJ5gj6a1ma1GWA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05DD"/>
    <a:srgbClr val="625D63"/>
    <a:srgbClr val="B970FC"/>
    <a:srgbClr val="E3C6FE"/>
    <a:srgbClr val="CD99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53" autoAdjust="0"/>
    <p:restoredTop sz="94676"/>
  </p:normalViewPr>
  <p:slideViewPr>
    <p:cSldViewPr snapToGrid="0">
      <p:cViewPr>
        <p:scale>
          <a:sx n="40" d="100"/>
          <a:sy n="40" d="100"/>
        </p:scale>
        <p:origin x="1070" y="42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dirty="0">
                <a:latin typeface="Montserrat" panose="020B0604020202020204" charset="-52"/>
                <a:cs typeface="Times New Roman" panose="02020603050405020304" pitchFamily="18" charset="0"/>
              </a:rPr>
              <a:t>Численность населения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Численность населения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8E0-4262-B40E-2045D4BC418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48E0-4262-B40E-2045D4BC418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733-4BA0-A6DC-B39690C6A1A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733-4BA0-A6DC-B39690C6A1AF}"/>
              </c:ext>
            </c:extLst>
          </c:dPt>
          <c:dLbls>
            <c:dLbl>
              <c:idx val="0"/>
              <c:layout>
                <c:manualLayout>
                  <c:x val="4.9944612616201332E-2"/>
                  <c:y val="8.2162110431045331E-3"/>
                </c:manualLayout>
              </c:layout>
              <c:tx>
                <c:rich>
                  <a:bodyPr/>
                  <a:lstStyle/>
                  <a:p>
                    <a:fld id="{7975BBCC-593F-46F7-AD56-4C4CACB2643F}" type="VALUE">
                      <a:rPr lang="en-US" sz="1600" b="1"/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8E0-4262-B40E-2045D4BC418F}"/>
                </c:ext>
              </c:extLst>
            </c:dLbl>
            <c:dLbl>
              <c:idx val="1"/>
              <c:layout>
                <c:manualLayout>
                  <c:x val="5.4800552804729737E-2"/>
                  <c:y val="-2.0430311771755696E-3"/>
                </c:manualLayout>
              </c:layout>
              <c:tx>
                <c:rich>
                  <a:bodyPr/>
                  <a:lstStyle/>
                  <a:p>
                    <a:fld id="{E8715054-1335-4643-AB90-184EA3B2CCC5}" type="VALUE">
                      <a:rPr lang="en-US" sz="1600" b="1"/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48E0-4262-B40E-2045D4BC41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2"/>
                <c:pt idx="0">
                  <c:v>Люди со здоровыми конечностями</c:v>
                </c:pt>
                <c:pt idx="1">
                  <c:v>Люди с ампутацией кисти руки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98.7</c:v>
                </c:pt>
                <c:pt idx="1">
                  <c:v>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E0-4262-B40E-2045D4BC418F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delete val="1"/>
      </c:legendEntry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8712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1387138" y="0"/>
            <a:ext cx="8712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659563" y="1414463"/>
            <a:ext cx="678497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10742613"/>
            <a:ext cx="8712200" cy="566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2569e6c9c3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2569e6c9c33_0_0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00" cy="4454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g2569e6c9c33_0_0:notes"/>
          <p:cNvSpPr txBox="1">
            <a:spLocks noGrp="1"/>
          </p:cNvSpPr>
          <p:nvPr>
            <p:ph type="sldNum" idx="12"/>
          </p:nvPr>
        </p:nvSpPr>
        <p:spPr>
          <a:xfrm>
            <a:off x="11387138" y="10742613"/>
            <a:ext cx="8712300" cy="566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53123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156039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6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71387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763968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63198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365398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46963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27861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316937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216972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569e6c9c33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569e6c9c33_0_16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00" cy="4454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g2569e6c9c33_0_16:notes"/>
          <p:cNvSpPr txBox="1">
            <a:spLocks noGrp="1"/>
          </p:cNvSpPr>
          <p:nvPr>
            <p:ph type="sldNum" idx="12"/>
          </p:nvPr>
        </p:nvSpPr>
        <p:spPr>
          <a:xfrm>
            <a:off x="11387138" y="10742613"/>
            <a:ext cx="8712300" cy="566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ctrTitle"/>
          </p:nvPr>
        </p:nvSpPr>
        <p:spPr>
          <a:xfrm>
            <a:off x="685379" y="1637146"/>
            <a:ext cx="18734966" cy="4513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Lato"/>
              <a:buNone/>
              <a:defRPr sz="114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subTitle" idx="1"/>
          </p:nvPr>
        </p:nvSpPr>
        <p:spPr>
          <a:xfrm>
            <a:off x="685361" y="6231576"/>
            <a:ext cx="18734966" cy="1742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6156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6156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6156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6156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6156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6156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6156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6156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6156"/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sldNum" idx="12"/>
          </p:nvPr>
        </p:nvSpPr>
        <p:spPr>
          <a:xfrm>
            <a:off x="18629112" y="10253320"/>
            <a:ext cx="1206473" cy="865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2"/>
          <p:cNvSpPr txBox="1">
            <a:spLocks noGrp="1"/>
          </p:cNvSpPr>
          <p:nvPr>
            <p:ph type="title"/>
          </p:nvPr>
        </p:nvSpPr>
        <p:spPr>
          <a:xfrm>
            <a:off x="1034469" y="936377"/>
            <a:ext cx="18036747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950" b="1" i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body" idx="1"/>
          </p:nvPr>
        </p:nvSpPr>
        <p:spPr>
          <a:xfrm>
            <a:off x="1005285" y="2601151"/>
            <a:ext cx="1809511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ftr" idx="11"/>
          </p:nvPr>
        </p:nvSpPr>
        <p:spPr>
          <a:xfrm>
            <a:off x="6835934" y="10517697"/>
            <a:ext cx="643382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dt" idx="10"/>
          </p:nvPr>
        </p:nvSpPr>
        <p:spPr>
          <a:xfrm>
            <a:off x="1005285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sldNum" idx="12"/>
          </p:nvPr>
        </p:nvSpPr>
        <p:spPr>
          <a:xfrm>
            <a:off x="14476097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3"/>
          <p:cNvSpPr txBox="1">
            <a:spLocks noGrp="1"/>
          </p:cNvSpPr>
          <p:nvPr>
            <p:ph type="ctrTitle"/>
          </p:nvPr>
        </p:nvSpPr>
        <p:spPr>
          <a:xfrm>
            <a:off x="1507926" y="3505899"/>
            <a:ext cx="17089836" cy="607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subTitle" idx="1"/>
          </p:nvPr>
        </p:nvSpPr>
        <p:spPr>
          <a:xfrm>
            <a:off x="3015853" y="6333237"/>
            <a:ext cx="1407398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ftr" idx="11"/>
          </p:nvPr>
        </p:nvSpPr>
        <p:spPr>
          <a:xfrm>
            <a:off x="6835934" y="10517697"/>
            <a:ext cx="643382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dt" idx="10"/>
          </p:nvPr>
        </p:nvSpPr>
        <p:spPr>
          <a:xfrm>
            <a:off x="1005285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sldNum" idx="12"/>
          </p:nvPr>
        </p:nvSpPr>
        <p:spPr>
          <a:xfrm>
            <a:off x="14476097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4"/>
          <p:cNvSpPr txBox="1">
            <a:spLocks noGrp="1"/>
          </p:cNvSpPr>
          <p:nvPr>
            <p:ph type="title"/>
          </p:nvPr>
        </p:nvSpPr>
        <p:spPr>
          <a:xfrm>
            <a:off x="1034469" y="936377"/>
            <a:ext cx="18036747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950" b="1" i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body" idx="1"/>
          </p:nvPr>
        </p:nvSpPr>
        <p:spPr>
          <a:xfrm>
            <a:off x="1005284" y="2601151"/>
            <a:ext cx="87459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body" idx="2"/>
          </p:nvPr>
        </p:nvSpPr>
        <p:spPr>
          <a:xfrm>
            <a:off x="10354429" y="2601151"/>
            <a:ext cx="87459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ftr" idx="11"/>
          </p:nvPr>
        </p:nvSpPr>
        <p:spPr>
          <a:xfrm>
            <a:off x="6835934" y="10517697"/>
            <a:ext cx="643382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dt" idx="10"/>
          </p:nvPr>
        </p:nvSpPr>
        <p:spPr>
          <a:xfrm>
            <a:off x="1005285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4"/>
          <p:cNvSpPr txBox="1">
            <a:spLocks noGrp="1"/>
          </p:cNvSpPr>
          <p:nvPr>
            <p:ph type="sldNum" idx="12"/>
          </p:nvPr>
        </p:nvSpPr>
        <p:spPr>
          <a:xfrm>
            <a:off x="14476097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5"/>
          <p:cNvSpPr txBox="1">
            <a:spLocks noGrp="1"/>
          </p:cNvSpPr>
          <p:nvPr>
            <p:ph type="title"/>
          </p:nvPr>
        </p:nvSpPr>
        <p:spPr>
          <a:xfrm>
            <a:off x="1034469" y="936377"/>
            <a:ext cx="18036747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950" b="1" i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ftr" idx="11"/>
          </p:nvPr>
        </p:nvSpPr>
        <p:spPr>
          <a:xfrm>
            <a:off x="6835934" y="10517697"/>
            <a:ext cx="643382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dt" idx="10"/>
          </p:nvPr>
        </p:nvSpPr>
        <p:spPr>
          <a:xfrm>
            <a:off x="1005285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sldNum" idx="12"/>
          </p:nvPr>
        </p:nvSpPr>
        <p:spPr>
          <a:xfrm>
            <a:off x="14476097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6"/>
          <p:cNvSpPr txBox="1">
            <a:spLocks noGrp="1"/>
          </p:cNvSpPr>
          <p:nvPr>
            <p:ph type="ftr" idx="11"/>
          </p:nvPr>
        </p:nvSpPr>
        <p:spPr>
          <a:xfrm>
            <a:off x="6835934" y="10517697"/>
            <a:ext cx="643382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dt" idx="10"/>
          </p:nvPr>
        </p:nvSpPr>
        <p:spPr>
          <a:xfrm>
            <a:off x="1005285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sldNum" idx="12"/>
          </p:nvPr>
        </p:nvSpPr>
        <p:spPr>
          <a:xfrm>
            <a:off x="14476097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1034469" y="936377"/>
            <a:ext cx="18036747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95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1005285" y="2601151"/>
            <a:ext cx="1809511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ftr" idx="11"/>
          </p:nvPr>
        </p:nvSpPr>
        <p:spPr>
          <a:xfrm>
            <a:off x="6835934" y="10517697"/>
            <a:ext cx="643382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dt" idx="10"/>
          </p:nvPr>
        </p:nvSpPr>
        <p:spPr>
          <a:xfrm>
            <a:off x="1005285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14476097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otorica.org/" TargetMode="External"/><Relationship Id="rId5" Type="http://schemas.openxmlformats.org/officeDocument/2006/relationships/hyperlink" Target="https://medvestnik.ru/" TargetMode="External"/><Relationship Id="rId4" Type="http://schemas.openxmlformats.org/officeDocument/2006/relationships/hyperlink" Target="https://life.ru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569e6c9c33_0_0"/>
          <p:cNvSpPr txBox="1">
            <a:spLocks noGrp="1"/>
          </p:cNvSpPr>
          <p:nvPr>
            <p:ph type="ctrTitle"/>
          </p:nvPr>
        </p:nvSpPr>
        <p:spPr>
          <a:xfrm>
            <a:off x="686119" y="1637146"/>
            <a:ext cx="18733500" cy="451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endParaRPr/>
          </a:p>
        </p:txBody>
      </p:sp>
      <p:sp>
        <p:nvSpPr>
          <p:cNvPr id="53" name="Google Shape;53;g2569e6c9c33_0_0"/>
          <p:cNvSpPr txBox="1">
            <a:spLocks noGrp="1"/>
          </p:cNvSpPr>
          <p:nvPr>
            <p:ph type="subTitle" idx="1"/>
          </p:nvPr>
        </p:nvSpPr>
        <p:spPr>
          <a:xfrm>
            <a:off x="686101" y="6231576"/>
            <a:ext cx="18733500" cy="17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/>
            <a:endParaRPr/>
          </a:p>
        </p:txBody>
      </p:sp>
      <p:pic>
        <p:nvPicPr>
          <p:cNvPr id="54" name="Google Shape;54;g2569e6c9c33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20105689" cy="1130935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g2569e6c9c33_0_0"/>
          <p:cNvSpPr txBox="1"/>
          <p:nvPr/>
        </p:nvSpPr>
        <p:spPr>
          <a:xfrm>
            <a:off x="686101" y="2024126"/>
            <a:ext cx="16882933" cy="2652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25" tIns="201025" rIns="201025" bIns="201025" anchor="t" anchorCtr="0">
            <a:spAutoFit/>
          </a:bodyPr>
          <a:lstStyle/>
          <a:p>
            <a:r>
              <a:rPr lang="en-US" sz="8000" b="1" dirty="0" smtClean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Emotion</a:t>
            </a:r>
            <a:r>
              <a:rPr lang="ru-RU" sz="8000" b="1" dirty="0" smtClean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–</a:t>
            </a:r>
            <a:r>
              <a:rPr lang="ru-RU" sz="4800" b="1" dirty="0" smtClean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6600" b="1" dirty="0" smtClean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создание бионических протезов кисти руки</a:t>
            </a:r>
            <a:endParaRPr sz="6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16996728" y="8418775"/>
            <a:ext cx="3108960" cy="2819400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7808084" y="8805007"/>
            <a:ext cx="2640648" cy="2607310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7" r="24935"/>
          <a:stretch/>
        </p:blipFill>
        <p:spPr>
          <a:xfrm>
            <a:off x="9807453" y="2273207"/>
            <a:ext cx="6204857" cy="852823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807460" y="10080392"/>
            <a:ext cx="6314649" cy="9513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Montserrat" panose="020B0604020202020204" charset="-52"/>
              </a:rPr>
              <a:t>Лифанова Ольга</a:t>
            </a:r>
            <a:endParaRPr lang="ru-RU" sz="3600" b="1" dirty="0">
              <a:solidFill>
                <a:schemeClr val="tx1"/>
              </a:solidFill>
              <a:latin typeface="Montserrat" panose="020B0604020202020204" charset="-52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-634223" y="9252420"/>
            <a:ext cx="2640648" cy="2607310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350195" y="9497789"/>
            <a:ext cx="2640648" cy="2607310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2"/>
          <p:cNvPicPr preferRelativeResize="0"/>
          <p:nvPr/>
        </p:nvPicPr>
        <p:blipFill rotWithShape="1">
          <a:blip r:embed="rId3">
            <a:alphaModFix/>
          </a:blip>
          <a:srcRect t="85423" r="1545"/>
          <a:stretch/>
        </p:blipFill>
        <p:spPr>
          <a:xfrm>
            <a:off x="794" y="0"/>
            <a:ext cx="20104100" cy="167437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2"/>
          <p:cNvSpPr txBox="1">
            <a:spLocks noGrp="1"/>
          </p:cNvSpPr>
          <p:nvPr>
            <p:ph type="title"/>
          </p:nvPr>
        </p:nvSpPr>
        <p:spPr>
          <a:xfrm>
            <a:off x="985043" y="410085"/>
            <a:ext cx="11611284" cy="93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spAutoFit/>
          </a:bodyPr>
          <a:lstStyle/>
          <a:p>
            <a:pPr marL="12700">
              <a:lnSpc>
                <a:spcPct val="150000"/>
              </a:lnSpc>
            </a:pPr>
            <a:r>
              <a:rPr lang="ru-RU" sz="4000" dirty="0" smtClean="0">
                <a:latin typeface="Montserrat"/>
                <a:ea typeface="Montserrat"/>
                <a:cs typeface="Montserrat"/>
                <a:sym typeface="Montserrat"/>
              </a:rPr>
              <a:t>Проблема и история компании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5" name="Google Shape;65;p2"/>
          <p:cNvCxnSpPr/>
          <p:nvPr/>
        </p:nvCxnSpPr>
        <p:spPr>
          <a:xfrm>
            <a:off x="748801" y="1948721"/>
            <a:ext cx="20312" cy="8034728"/>
          </a:xfrm>
          <a:prstGeom prst="straightConnector1">
            <a:avLst/>
          </a:prstGeom>
          <a:noFill/>
          <a:ln w="9525" cap="flat" cmpd="sng">
            <a:solidFill>
              <a:srgbClr val="7505D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" name="Google Shape;66;p2"/>
          <p:cNvSpPr/>
          <p:nvPr/>
        </p:nvSpPr>
        <p:spPr>
          <a:xfrm rot="-5400000">
            <a:off x="558570" y="2443590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 dirty="0">
              <a:solidFill>
                <a:schemeClr val="lt1"/>
              </a:solidFill>
              <a:highlight>
                <a:srgbClr val="FF00FF"/>
              </a:highlight>
            </a:endParaRPr>
          </a:p>
        </p:txBody>
      </p:sp>
      <p:sp>
        <p:nvSpPr>
          <p:cNvPr id="67" name="Google Shape;67;p2"/>
          <p:cNvSpPr/>
          <p:nvPr/>
        </p:nvSpPr>
        <p:spPr>
          <a:xfrm rot="-5400000">
            <a:off x="569106" y="3794768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68" name="Google Shape;68;p2"/>
          <p:cNvSpPr/>
          <p:nvPr/>
        </p:nvSpPr>
        <p:spPr>
          <a:xfrm rot="-5400000">
            <a:off x="554885" y="5376857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69" name="Google Shape;69;p2"/>
          <p:cNvSpPr/>
          <p:nvPr/>
        </p:nvSpPr>
        <p:spPr>
          <a:xfrm rot="-5400000">
            <a:off x="578613" y="8558771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AB9317-59AF-2B47-B7EA-B5BA09DABFBC}"/>
              </a:ext>
            </a:extLst>
          </p:cNvPr>
          <p:cNvSpPr txBox="1"/>
          <p:nvPr/>
        </p:nvSpPr>
        <p:spPr>
          <a:xfrm>
            <a:off x="2346430" y="363772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140893" y="2084459"/>
            <a:ext cx="11690979" cy="95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tserrat" panose="020B0604020202020204" charset="-52"/>
              </a:rPr>
              <a:t>В России более 20000 человек требуется протезирование кисти руки* </a:t>
            </a:r>
            <a:endParaRPr lang="en-US" sz="2800" dirty="0" smtClean="0">
              <a:latin typeface="Montserrat" panose="020B0604020202020204" charset="-52"/>
            </a:endParaRPr>
          </a:p>
          <a:p>
            <a:endParaRPr lang="ru-RU" sz="2800" dirty="0">
              <a:latin typeface="Montserrat" panose="020B0604020202020204" charset="-52"/>
            </a:endParaRPr>
          </a:p>
          <a:p>
            <a:r>
              <a:rPr lang="ru-RU" sz="2800" dirty="0">
                <a:latin typeface="Montserrat" panose="020B0604020202020204" charset="-52"/>
              </a:rPr>
              <a:t>По данным за 2022 год, в России ожидается увеличение спроса на бионические протезы кистей рук среди участников СВО</a:t>
            </a:r>
            <a:r>
              <a:rPr lang="ru-RU" sz="2800" dirty="0" smtClean="0">
                <a:latin typeface="Montserrat" panose="020B0604020202020204" charset="-52"/>
              </a:rPr>
              <a:t>**</a:t>
            </a:r>
            <a:br>
              <a:rPr lang="ru-RU" sz="2800" dirty="0" smtClean="0">
                <a:latin typeface="Montserrat" panose="020B0604020202020204" charset="-52"/>
              </a:rPr>
            </a:br>
            <a:r>
              <a:rPr lang="ru-RU" sz="2800" dirty="0" smtClean="0">
                <a:latin typeface="Montserrat" panose="020B0604020202020204" charset="-52"/>
              </a:rPr>
              <a:t/>
            </a:r>
            <a:br>
              <a:rPr lang="ru-RU" sz="2800" dirty="0" smtClean="0">
                <a:latin typeface="Montserrat" panose="020B0604020202020204" charset="-52"/>
              </a:rPr>
            </a:br>
            <a:r>
              <a:rPr lang="ru-RU" sz="2800" dirty="0">
                <a:latin typeface="Montserrat" panose="020B0604020202020204" charset="-52"/>
              </a:rPr>
              <a:t>Стоимость одного протеза в известной Российской фирме протезов Моторика составляет от 390000 </a:t>
            </a:r>
            <a:r>
              <a:rPr lang="ru-RU" sz="2800" dirty="0" smtClean="0">
                <a:latin typeface="Montserrat" panose="020B0604020202020204" charset="-52"/>
              </a:rPr>
              <a:t>рублей***</a:t>
            </a:r>
            <a:endParaRPr lang="en-US" sz="2800" dirty="0" smtClean="0">
              <a:latin typeface="Montserrat" panose="020B0604020202020204" charset="-52"/>
            </a:endParaRPr>
          </a:p>
          <a:p>
            <a:r>
              <a:rPr lang="ru-RU" sz="2800" dirty="0" smtClean="0">
                <a:latin typeface="Montserrat" panose="020B0604020202020204" charset="-52"/>
              </a:rPr>
              <a:t/>
            </a:r>
            <a:br>
              <a:rPr lang="ru-RU" sz="2800" dirty="0" smtClean="0">
                <a:latin typeface="Montserrat" panose="020B0604020202020204" charset="-52"/>
              </a:rPr>
            </a:br>
            <a:r>
              <a:rPr lang="ru-RU" sz="2800" dirty="0">
                <a:latin typeface="Montserrat" panose="020B0604020202020204" charset="-52"/>
              </a:rPr>
              <a:t>Для большинства пациентов это большая сумма, в следствие чего малое кол-во людей может позволить себе протезирование конечностей. </a:t>
            </a:r>
            <a:r>
              <a:rPr lang="en-US" sz="2800" dirty="0" smtClean="0">
                <a:latin typeface="Montserrat" panose="020B0604020202020204" charset="-52"/>
              </a:rPr>
              <a:t/>
            </a:r>
            <a:br>
              <a:rPr lang="en-US" sz="2800" dirty="0" smtClean="0">
                <a:latin typeface="Montserrat" panose="020B0604020202020204" charset="-52"/>
              </a:rPr>
            </a:br>
            <a:r>
              <a:rPr lang="ru-RU" sz="2800" dirty="0">
                <a:latin typeface="Montserrat" panose="020B0604020202020204" charset="-52"/>
              </a:rPr>
              <a:t/>
            </a:r>
            <a:br>
              <a:rPr lang="ru-RU" sz="2800" dirty="0">
                <a:latin typeface="Montserrat" panose="020B0604020202020204" charset="-52"/>
              </a:rPr>
            </a:br>
            <a:r>
              <a:rPr lang="ru-RU" sz="2800" dirty="0">
                <a:latin typeface="Montserrat" panose="020B0604020202020204" charset="-52"/>
              </a:rPr>
              <a:t>Я обучаюсь по направлению «Биотехнические систем и технологии» и в ходе освоения программы я получила знания, позволяющие разработать собственный бионический протез кисти руки</a:t>
            </a:r>
            <a:r>
              <a:rPr lang="ru-RU" sz="2400" dirty="0">
                <a:latin typeface="Montserrat" panose="020B0604020202020204" charset="-52"/>
              </a:rPr>
              <a:t>. </a:t>
            </a:r>
            <a:r>
              <a:rPr lang="ru-RU" sz="2400" dirty="0" smtClean="0">
                <a:latin typeface="Montserrat" panose="020B0604020202020204" charset="-52"/>
              </a:rPr>
              <a:t/>
            </a:r>
            <a:br>
              <a:rPr lang="ru-RU" sz="2400" dirty="0" smtClean="0">
                <a:latin typeface="Montserrat" panose="020B0604020202020204" charset="-52"/>
              </a:rPr>
            </a:br>
            <a:r>
              <a:rPr lang="ru-RU" sz="2400" dirty="0">
                <a:latin typeface="Montserrat" panose="020B0604020202020204" charset="-52"/>
              </a:rPr>
              <a:t/>
            </a:r>
            <a:br>
              <a:rPr lang="ru-RU" sz="2400" dirty="0">
                <a:latin typeface="Montserrat" panose="020B0604020202020204" charset="-52"/>
              </a:rPr>
            </a:br>
            <a:r>
              <a:rPr lang="ru-RU" sz="2000" dirty="0" smtClean="0">
                <a:latin typeface="Montserrat" panose="020B0604020202020204" charset="-52"/>
              </a:rPr>
              <a:t>* - по данным публикации статьи в декабре 2022 года с сайта </a:t>
            </a:r>
            <a:r>
              <a:rPr lang="ru-RU" sz="2000" u="sng" dirty="0">
                <a:latin typeface="Montserrat" panose="020B0604020202020204" charset="-52"/>
                <a:hlinkClick r:id="rId4"/>
              </a:rPr>
              <a:t>https://</a:t>
            </a:r>
            <a:r>
              <a:rPr lang="ru-RU" sz="2000" u="sng" dirty="0" smtClean="0">
                <a:latin typeface="Montserrat" panose="020B0604020202020204" charset="-52"/>
                <a:hlinkClick r:id="rId4"/>
              </a:rPr>
              <a:t>life.ru</a:t>
            </a:r>
            <a:r>
              <a:rPr lang="en-US" sz="2000" u="sng" dirty="0">
                <a:latin typeface="Montserrat" panose="020B0604020202020204" charset="-52"/>
              </a:rPr>
              <a:t> </a:t>
            </a:r>
            <a:r>
              <a:rPr lang="ru-RU" sz="2000" u="sng" dirty="0" smtClean="0">
                <a:latin typeface="Montserrat" panose="020B0604020202020204" charset="-52"/>
              </a:rPr>
              <a:t> </a:t>
            </a:r>
            <a:r>
              <a:rPr lang="ru-RU" sz="2000" dirty="0" smtClean="0">
                <a:latin typeface="Montserrat" panose="020B0604020202020204" charset="-52"/>
              </a:rPr>
              <a:t/>
            </a:r>
            <a:br>
              <a:rPr lang="ru-RU" sz="2000" dirty="0" smtClean="0">
                <a:latin typeface="Montserrat" panose="020B0604020202020204" charset="-52"/>
              </a:rPr>
            </a:br>
            <a:r>
              <a:rPr lang="ru-RU" sz="2000" dirty="0" smtClean="0">
                <a:latin typeface="Montserrat" panose="020B0604020202020204" charset="-52"/>
              </a:rPr>
              <a:t>*</a:t>
            </a:r>
            <a:r>
              <a:rPr lang="ru-RU" sz="2000" dirty="0">
                <a:latin typeface="Montserrat" panose="020B0604020202020204" charset="-52"/>
              </a:rPr>
              <a:t> </a:t>
            </a:r>
            <a:r>
              <a:rPr lang="ru-RU" sz="2000" dirty="0" smtClean="0">
                <a:latin typeface="Montserrat" panose="020B0604020202020204" charset="-52"/>
              </a:rPr>
              <a:t>* -  по данным статистики за 2022 на сайте </a:t>
            </a:r>
            <a:r>
              <a:rPr lang="ru-RU" sz="2000" dirty="0" smtClean="0">
                <a:latin typeface="Montserrat" panose="020B0604020202020204" charset="-52"/>
                <a:hlinkClick r:id="rId5"/>
              </a:rPr>
              <a:t>https</a:t>
            </a:r>
            <a:r>
              <a:rPr lang="ru-RU" sz="2000" dirty="0">
                <a:latin typeface="Montserrat" panose="020B0604020202020204" charset="-52"/>
                <a:hlinkClick r:id="rId5"/>
              </a:rPr>
              <a:t>://</a:t>
            </a:r>
            <a:r>
              <a:rPr lang="ru-RU" sz="2000" dirty="0" smtClean="0">
                <a:latin typeface="Montserrat" panose="020B0604020202020204" charset="-52"/>
                <a:hlinkClick r:id="rId5"/>
              </a:rPr>
              <a:t>medvestnik.ru</a:t>
            </a:r>
            <a:r>
              <a:rPr lang="ru-RU" sz="2000" dirty="0" smtClean="0">
                <a:latin typeface="Montserrat" panose="020B0604020202020204" charset="-52"/>
              </a:rPr>
              <a:t/>
            </a:r>
            <a:br>
              <a:rPr lang="ru-RU" sz="2000" dirty="0" smtClean="0">
                <a:latin typeface="Montserrat" panose="020B0604020202020204" charset="-52"/>
              </a:rPr>
            </a:br>
            <a:r>
              <a:rPr lang="ru-RU" sz="2000" dirty="0">
                <a:latin typeface="Montserrat" panose="020B0604020202020204" charset="-52"/>
              </a:rPr>
              <a:t>* * - по данным с официального сайта </a:t>
            </a:r>
            <a:r>
              <a:rPr lang="ru-RU" sz="2000" dirty="0">
                <a:latin typeface="Montserrat" panose="020B0604020202020204" charset="-52"/>
                <a:hlinkClick r:id="rId6"/>
              </a:rPr>
              <a:t>https://</a:t>
            </a:r>
            <a:r>
              <a:rPr lang="ru-RU" sz="2000" dirty="0" smtClean="0">
                <a:latin typeface="Montserrat" panose="020B0604020202020204" charset="-52"/>
                <a:hlinkClick r:id="rId6"/>
              </a:rPr>
              <a:t>motorica.org</a:t>
            </a:r>
            <a:r>
              <a:rPr lang="ru-RU" sz="2000" dirty="0" smtClean="0">
                <a:latin typeface="Montserrat" panose="020B0604020202020204" charset="-52"/>
              </a:rPr>
              <a:t> 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877527535"/>
              </p:ext>
            </p:extLst>
          </p:nvPr>
        </p:nvGraphicFramePr>
        <p:xfrm>
          <a:off x="12090141" y="3093632"/>
          <a:ext cx="8294974" cy="5081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4" name="Google Shape;69;p2"/>
          <p:cNvSpPr/>
          <p:nvPr/>
        </p:nvSpPr>
        <p:spPr>
          <a:xfrm rot="-5400000">
            <a:off x="568457" y="6804266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899641" y="10418132"/>
            <a:ext cx="4267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latin typeface="Montserrat" panose="020B0604020202020204" charset="-52"/>
                <a:ea typeface="Calibri" panose="020F0502020204030204" pitchFamily="34" charset="0"/>
              </a:rPr>
              <a:t>2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2"/>
          <p:cNvPicPr preferRelativeResize="0"/>
          <p:nvPr/>
        </p:nvPicPr>
        <p:blipFill rotWithShape="1">
          <a:blip r:embed="rId3">
            <a:alphaModFix/>
          </a:blip>
          <a:srcRect t="85423" r="1545"/>
          <a:stretch/>
        </p:blipFill>
        <p:spPr>
          <a:xfrm>
            <a:off x="794" y="0"/>
            <a:ext cx="20104100" cy="167437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2"/>
          <p:cNvSpPr txBox="1">
            <a:spLocks noGrp="1"/>
          </p:cNvSpPr>
          <p:nvPr>
            <p:ph type="title"/>
          </p:nvPr>
        </p:nvSpPr>
        <p:spPr>
          <a:xfrm>
            <a:off x="985043" y="410085"/>
            <a:ext cx="2687797" cy="93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spAutoFit/>
          </a:bodyPr>
          <a:lstStyle/>
          <a:p>
            <a:pPr marL="12700">
              <a:lnSpc>
                <a:spcPct val="150000"/>
              </a:lnSpc>
            </a:pPr>
            <a:r>
              <a:rPr lang="ru-RU" sz="4000" dirty="0" smtClean="0">
                <a:latin typeface="Montserrat"/>
                <a:ea typeface="Montserrat"/>
                <a:cs typeface="Montserrat"/>
                <a:sym typeface="Montserrat"/>
              </a:rPr>
              <a:t>Решение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AB9317-59AF-2B47-B7EA-B5BA09DABFBC}"/>
              </a:ext>
            </a:extLst>
          </p:cNvPr>
          <p:cNvSpPr txBox="1"/>
          <p:nvPr/>
        </p:nvSpPr>
        <p:spPr>
          <a:xfrm>
            <a:off x="2346430" y="363772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820819" y="4062232"/>
            <a:ext cx="7854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Montserrat" panose="020B0604020202020204" charset="-52"/>
              </a:rPr>
              <a:t>Технические характеристики:</a:t>
            </a:r>
            <a:endParaRPr lang="ru-RU" sz="3600" b="1" dirty="0">
              <a:latin typeface="Montserrat" panose="020B0604020202020204" charset="-52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8228" y="1853734"/>
            <a:ext cx="5954220" cy="595422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1" y="4138681"/>
            <a:ext cx="6263642" cy="6263642"/>
          </a:xfrm>
          <a:prstGeom prst="rect">
            <a:avLst/>
          </a:prstGeom>
        </p:spPr>
      </p:pic>
      <p:cxnSp>
        <p:nvCxnSpPr>
          <p:cNvPr id="15" name="Google Shape;65;p2"/>
          <p:cNvCxnSpPr/>
          <p:nvPr/>
        </p:nvCxnSpPr>
        <p:spPr>
          <a:xfrm>
            <a:off x="950346" y="4830844"/>
            <a:ext cx="2968" cy="5571479"/>
          </a:xfrm>
          <a:prstGeom prst="straightConnector1">
            <a:avLst/>
          </a:prstGeom>
          <a:noFill/>
          <a:ln w="9525" cap="flat" cmpd="sng">
            <a:solidFill>
              <a:srgbClr val="7505D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" name="Прямоугольник 15"/>
          <p:cNvSpPr/>
          <p:nvPr/>
        </p:nvSpPr>
        <p:spPr>
          <a:xfrm>
            <a:off x="1131745" y="5007649"/>
            <a:ext cx="870204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Montserrat" panose="020B0604020202020204" charset="-52"/>
                <a:ea typeface="Calibri" panose="020F0502020204030204" pitchFamily="34" charset="0"/>
              </a:rPr>
              <a:t>Вес протеза – 300 </a:t>
            </a:r>
            <a:r>
              <a:rPr lang="ru-RU" sz="3600" dirty="0" smtClean="0">
                <a:latin typeface="Montserrat" panose="020B0604020202020204" charset="-52"/>
                <a:ea typeface="Calibri" panose="020F0502020204030204" pitchFamily="34" charset="0"/>
              </a:rPr>
              <a:t>г</a:t>
            </a:r>
            <a:br>
              <a:rPr lang="ru-RU" sz="3600" dirty="0" smtClean="0">
                <a:latin typeface="Montserrat" panose="020B0604020202020204" charset="-52"/>
                <a:ea typeface="Calibri" panose="020F0502020204030204" pitchFamily="34" charset="0"/>
              </a:rPr>
            </a:br>
            <a:r>
              <a:rPr lang="ru-RU" sz="3600" dirty="0">
                <a:latin typeface="Montserrat" panose="020B0604020202020204" charset="-52"/>
                <a:ea typeface="Calibri" panose="020F0502020204030204" pitchFamily="34" charset="0"/>
              </a:rPr>
              <a:t/>
            </a:r>
            <a:br>
              <a:rPr lang="ru-RU" sz="3600" dirty="0">
                <a:latin typeface="Montserrat" panose="020B0604020202020204" charset="-52"/>
                <a:ea typeface="Calibri" panose="020F0502020204030204" pitchFamily="34" charset="0"/>
              </a:rPr>
            </a:br>
            <a:r>
              <a:rPr lang="ru-RU" sz="3600" dirty="0">
                <a:latin typeface="Montserrat" panose="020B0604020202020204" charset="-52"/>
                <a:ea typeface="Calibri" panose="020F0502020204030204" pitchFamily="34" charset="0"/>
              </a:rPr>
              <a:t>Максимальная скорость сжатия протеза – 2,5 </a:t>
            </a:r>
            <a:r>
              <a:rPr lang="ru-RU" sz="3600" dirty="0" smtClean="0">
                <a:latin typeface="Montserrat" panose="020B0604020202020204" charset="-52"/>
                <a:ea typeface="Calibri" panose="020F0502020204030204" pitchFamily="34" charset="0"/>
              </a:rPr>
              <a:t>с</a:t>
            </a:r>
            <a:br>
              <a:rPr lang="ru-RU" sz="3600" dirty="0" smtClean="0">
                <a:latin typeface="Montserrat" panose="020B0604020202020204" charset="-52"/>
                <a:ea typeface="Calibri" panose="020F0502020204030204" pitchFamily="34" charset="0"/>
              </a:rPr>
            </a:br>
            <a:r>
              <a:rPr lang="ru-RU" sz="3600" dirty="0">
                <a:latin typeface="Montserrat" panose="020B0604020202020204" charset="-52"/>
                <a:ea typeface="Calibri" panose="020F0502020204030204" pitchFamily="34" charset="0"/>
              </a:rPr>
              <a:t/>
            </a:r>
            <a:br>
              <a:rPr lang="ru-RU" sz="3600" dirty="0">
                <a:latin typeface="Montserrat" panose="020B0604020202020204" charset="-52"/>
                <a:ea typeface="Calibri" panose="020F0502020204030204" pitchFamily="34" charset="0"/>
              </a:rPr>
            </a:br>
            <a:r>
              <a:rPr lang="ru-RU" sz="3600" dirty="0">
                <a:latin typeface="Montserrat" panose="020B0604020202020204" charset="-52"/>
                <a:ea typeface="Calibri" panose="020F0502020204030204" pitchFamily="34" charset="0"/>
              </a:rPr>
              <a:t>Максимальный вес поднятия тяжести протезом – </a:t>
            </a:r>
            <a:r>
              <a:rPr lang="ru-RU" sz="3600" dirty="0" smtClean="0">
                <a:latin typeface="Montserrat" panose="020B0604020202020204" charset="-52"/>
                <a:ea typeface="Calibri" panose="020F0502020204030204" pitchFamily="34" charset="0"/>
              </a:rPr>
              <a:t>40</a:t>
            </a:r>
            <a:r>
              <a:rPr lang="ru-RU" sz="3600" dirty="0" smtClean="0">
                <a:latin typeface="Montserrat" panose="020B0604020202020204" charset="-52"/>
                <a:ea typeface="Calibri" panose="020F0502020204030204" pitchFamily="34" charset="0"/>
              </a:rPr>
              <a:t> </a:t>
            </a:r>
            <a:r>
              <a:rPr lang="ru-RU" sz="3600" dirty="0" smtClean="0">
                <a:latin typeface="Montserrat" panose="020B0604020202020204" charset="-52"/>
                <a:ea typeface="Calibri" panose="020F0502020204030204" pitchFamily="34" charset="0"/>
              </a:rPr>
              <a:t>кг</a:t>
            </a:r>
          </a:p>
          <a:p>
            <a:endParaRPr lang="ru-RU" sz="36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3600" dirty="0">
                <a:latin typeface="Montserrat" panose="020B0604020202020204" charset="-52"/>
                <a:ea typeface="Calibri" panose="020F0502020204030204" pitchFamily="34" charset="0"/>
              </a:rPr>
              <a:t>Максимальный вес поднятия тяжести </a:t>
            </a:r>
            <a:r>
              <a:rPr lang="ru-RU" sz="3600" dirty="0" smtClean="0">
                <a:latin typeface="Montserrat" panose="020B0604020202020204" charset="-52"/>
                <a:ea typeface="Calibri" panose="020F0502020204030204" pitchFamily="34" charset="0"/>
              </a:rPr>
              <a:t>одним пальцем </a:t>
            </a:r>
            <a:r>
              <a:rPr lang="ru-RU" sz="3600" dirty="0">
                <a:latin typeface="Montserrat" panose="020B0604020202020204" charset="-52"/>
                <a:ea typeface="Calibri" panose="020F0502020204030204" pitchFamily="34" charset="0"/>
              </a:rPr>
              <a:t>– </a:t>
            </a:r>
            <a:r>
              <a:rPr lang="ru-RU" sz="3600" dirty="0" smtClean="0">
                <a:latin typeface="Montserrat" panose="020B0604020202020204" charset="-52"/>
                <a:ea typeface="Calibri" panose="020F0502020204030204" pitchFamily="34" charset="0"/>
              </a:rPr>
              <a:t>10 </a:t>
            </a:r>
            <a:r>
              <a:rPr lang="ru-RU" sz="3600" dirty="0">
                <a:latin typeface="Montserrat" panose="020B0604020202020204" charset="-52"/>
                <a:ea typeface="Calibri" panose="020F0502020204030204" pitchFamily="34" charset="0"/>
              </a:rPr>
              <a:t>кг</a:t>
            </a:r>
            <a:endParaRPr lang="ru-RU" sz="36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36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3600" dirty="0"/>
          </a:p>
        </p:txBody>
      </p:sp>
      <p:sp>
        <p:nvSpPr>
          <p:cNvPr id="21" name="Google Shape;68;p2"/>
          <p:cNvSpPr/>
          <p:nvPr/>
        </p:nvSpPr>
        <p:spPr>
          <a:xfrm rot="-5400000">
            <a:off x="762814" y="6470701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22" name="Google Shape;69;p2"/>
          <p:cNvSpPr/>
          <p:nvPr/>
        </p:nvSpPr>
        <p:spPr>
          <a:xfrm rot="-5400000">
            <a:off x="762814" y="8213578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23" name="Google Shape;67;p2"/>
          <p:cNvSpPr/>
          <p:nvPr/>
        </p:nvSpPr>
        <p:spPr>
          <a:xfrm rot="-5400000">
            <a:off x="794543" y="9689641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24" name="Google Shape;68;p2"/>
          <p:cNvSpPr/>
          <p:nvPr/>
        </p:nvSpPr>
        <p:spPr>
          <a:xfrm rot="-5400000">
            <a:off x="759846" y="5164677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89090" y="2556908"/>
            <a:ext cx="11222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Montserrat" panose="020B0604020202020204" charset="-52"/>
              </a:rPr>
              <a:t>Б</a:t>
            </a:r>
            <a:r>
              <a:rPr lang="ru-RU" sz="3600" dirty="0" smtClean="0">
                <a:latin typeface="Montserrat" panose="020B0604020202020204" charset="-52"/>
              </a:rPr>
              <a:t>ионический </a:t>
            </a:r>
            <a:r>
              <a:rPr lang="ru-RU" sz="3600" dirty="0">
                <a:latin typeface="Montserrat" panose="020B0604020202020204" charset="-52"/>
              </a:rPr>
              <a:t>протез кисти руки.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8899641" y="10418132"/>
            <a:ext cx="4283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atin typeface="Montserrat" panose="020B0604020202020204" charset="-52"/>
              </a:rPr>
              <a:t>3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84283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2"/>
          <p:cNvPicPr preferRelativeResize="0"/>
          <p:nvPr/>
        </p:nvPicPr>
        <p:blipFill rotWithShape="1">
          <a:blip r:embed="rId3">
            <a:alphaModFix/>
          </a:blip>
          <a:srcRect t="85423" r="1545"/>
          <a:stretch/>
        </p:blipFill>
        <p:spPr>
          <a:xfrm>
            <a:off x="794" y="0"/>
            <a:ext cx="20104100" cy="167437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2"/>
          <p:cNvSpPr txBox="1">
            <a:spLocks noGrp="1"/>
          </p:cNvSpPr>
          <p:nvPr>
            <p:ph type="title"/>
          </p:nvPr>
        </p:nvSpPr>
        <p:spPr>
          <a:xfrm>
            <a:off x="985043" y="410085"/>
            <a:ext cx="6549000" cy="93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spAutoFit/>
          </a:bodyPr>
          <a:lstStyle/>
          <a:p>
            <a:pPr marL="12700">
              <a:lnSpc>
                <a:spcPct val="150000"/>
              </a:lnSpc>
            </a:pPr>
            <a:r>
              <a:rPr lang="ru-RU" sz="4000" dirty="0" smtClean="0">
                <a:latin typeface="Montserrat"/>
                <a:ea typeface="Montserrat"/>
                <a:cs typeface="Montserrat"/>
                <a:sym typeface="Montserrat"/>
              </a:rPr>
              <a:t>Сегменты ЦА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5" name="Google Shape;65;p2"/>
          <p:cNvCxnSpPr/>
          <p:nvPr/>
        </p:nvCxnSpPr>
        <p:spPr>
          <a:xfrm>
            <a:off x="10266134" y="3140514"/>
            <a:ext cx="86180" cy="7358757"/>
          </a:xfrm>
          <a:prstGeom prst="straightConnector1">
            <a:avLst/>
          </a:prstGeom>
          <a:noFill/>
          <a:ln w="76200" cap="flat" cmpd="sng">
            <a:solidFill>
              <a:srgbClr val="7505D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2AB9317-59AF-2B47-B7EA-B5BA09DABFBC}"/>
              </a:ext>
            </a:extLst>
          </p:cNvPr>
          <p:cNvSpPr txBox="1"/>
          <p:nvPr/>
        </p:nvSpPr>
        <p:spPr>
          <a:xfrm>
            <a:off x="2346430" y="363772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2" name="Google Shape;64;p2"/>
          <p:cNvSpPr txBox="1">
            <a:spLocks/>
          </p:cNvSpPr>
          <p:nvPr/>
        </p:nvSpPr>
        <p:spPr>
          <a:xfrm>
            <a:off x="14642428" y="1716688"/>
            <a:ext cx="2027787" cy="93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5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>
              <a:lnSpc>
                <a:spcPct val="150000"/>
              </a:lnSpc>
            </a:pPr>
            <a:r>
              <a:rPr lang="en-US" sz="4000" dirty="0" smtClean="0">
                <a:solidFill>
                  <a:srgbClr val="7505DD"/>
                </a:solidFill>
                <a:latin typeface="Montserrat"/>
                <a:ea typeface="Montserrat"/>
                <a:cs typeface="Montserrat"/>
                <a:sym typeface="Montserrat"/>
              </a:rPr>
              <a:t>B2C</a:t>
            </a:r>
            <a:endParaRPr lang="ru-RU" sz="4000" dirty="0">
              <a:solidFill>
                <a:srgbClr val="7505D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Google Shape;64;p2"/>
          <p:cNvSpPr txBox="1">
            <a:spLocks/>
          </p:cNvSpPr>
          <p:nvPr/>
        </p:nvSpPr>
        <p:spPr>
          <a:xfrm>
            <a:off x="3949033" y="1663073"/>
            <a:ext cx="2027787" cy="93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5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>
              <a:lnSpc>
                <a:spcPct val="150000"/>
              </a:lnSpc>
            </a:pPr>
            <a:r>
              <a:rPr lang="en-US" sz="4000" dirty="0" smtClean="0">
                <a:solidFill>
                  <a:srgbClr val="7505DD"/>
                </a:solidFill>
                <a:latin typeface="Montserrat"/>
                <a:ea typeface="Montserrat"/>
                <a:cs typeface="Montserrat"/>
                <a:sym typeface="Montserrat"/>
              </a:rPr>
              <a:t>B2B</a:t>
            </a:r>
            <a:endParaRPr lang="ru-RU" sz="4000" dirty="0">
              <a:solidFill>
                <a:srgbClr val="7505D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32474" y="2916061"/>
            <a:ext cx="8862342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ru-RU" sz="2800" dirty="0" smtClean="0">
                <a:latin typeface="Montserrat" panose="020B0604020202020204" charset="-52"/>
              </a:rPr>
              <a:t>Клиники </a:t>
            </a:r>
            <a:r>
              <a:rPr lang="ru-RU" sz="2800" dirty="0">
                <a:latin typeface="Montserrat" panose="020B0604020202020204" charset="-52"/>
              </a:rPr>
              <a:t>для людей с ампутацией конечности (кисти руки</a:t>
            </a:r>
            <a:r>
              <a:rPr lang="ru-RU" sz="2800" dirty="0" smtClean="0">
                <a:latin typeface="Montserrat" panose="020B0604020202020204" charset="-52"/>
              </a:rPr>
              <a:t>);</a:t>
            </a:r>
            <a:endParaRPr lang="ru-RU" sz="2800" dirty="0">
              <a:latin typeface="Montserrat" panose="020B0604020202020204" charset="-52"/>
            </a:endParaRPr>
          </a:p>
          <a:p>
            <a:pPr marL="457200" indent="-457200">
              <a:buFontTx/>
              <a:buChar char="-"/>
            </a:pPr>
            <a:r>
              <a:rPr lang="ru-RU" sz="2800" dirty="0" smtClean="0">
                <a:latin typeface="Montserrat" panose="020B0604020202020204" charset="-52"/>
              </a:rPr>
              <a:t>Реабилитационные центры.</a:t>
            </a:r>
          </a:p>
          <a:p>
            <a:pPr marL="457200" indent="-457200">
              <a:buFontTx/>
              <a:buChar char="-"/>
            </a:pPr>
            <a:endParaRPr lang="ru-RU" sz="2800" dirty="0" smtClean="0">
              <a:latin typeface="Montserrat" panose="020B0604020202020204" charset="-52"/>
            </a:endParaRPr>
          </a:p>
          <a:p>
            <a:r>
              <a:rPr lang="ru-RU" sz="2800" dirty="0" smtClean="0">
                <a:latin typeface="Montserrat" panose="020B0604020202020204" charset="-52"/>
              </a:rPr>
              <a:t>Например:</a:t>
            </a:r>
            <a:endParaRPr lang="ru-RU" sz="2800" dirty="0">
              <a:latin typeface="Montserrat" panose="020B0604020202020204" charset="-52"/>
            </a:endParaRPr>
          </a:p>
          <a:p>
            <a:pPr marL="457200" indent="-457200">
              <a:buFontTx/>
              <a:buChar char="-"/>
            </a:pPr>
            <a:r>
              <a:rPr lang="ru-RU" sz="2800" i="1" dirty="0" smtClean="0">
                <a:latin typeface="Montserrat" panose="020B0604020202020204" charset="-52"/>
              </a:rPr>
              <a:t>Детский </a:t>
            </a:r>
            <a:r>
              <a:rPr lang="ru-RU" sz="2800" i="1" dirty="0">
                <a:latin typeface="Montserrat" panose="020B0604020202020204" charset="-52"/>
              </a:rPr>
              <a:t>ортопедический </a:t>
            </a:r>
            <a:r>
              <a:rPr lang="ru-RU" sz="2800" i="1" dirty="0" smtClean="0">
                <a:latin typeface="Montserrat" panose="020B0604020202020204" charset="-52"/>
              </a:rPr>
              <a:t>научно исследовательский </a:t>
            </a:r>
            <a:r>
              <a:rPr lang="ru-RU" sz="2800" i="1" dirty="0">
                <a:latin typeface="Montserrat" panose="020B0604020202020204" charset="-52"/>
              </a:rPr>
              <a:t>институт Г.И. </a:t>
            </a:r>
            <a:r>
              <a:rPr lang="ru-RU" sz="2800" i="1" dirty="0" err="1" smtClean="0">
                <a:latin typeface="Montserrat" panose="020B0604020202020204" charset="-52"/>
              </a:rPr>
              <a:t>Турнера</a:t>
            </a:r>
            <a:r>
              <a:rPr lang="ru-RU" sz="2800" i="1" dirty="0" smtClean="0">
                <a:latin typeface="Montserrat" panose="020B0604020202020204" charset="-52"/>
              </a:rPr>
              <a:t>;</a:t>
            </a:r>
          </a:p>
          <a:p>
            <a:pPr marL="457200" indent="-457200">
              <a:buFontTx/>
              <a:buChar char="-"/>
            </a:pPr>
            <a:r>
              <a:rPr lang="ru-RU" sz="2800" i="1" dirty="0" smtClean="0">
                <a:latin typeface="Montserrat" panose="020B0604020202020204" charset="-52"/>
              </a:rPr>
              <a:t>Многопрофильная </a:t>
            </a:r>
            <a:r>
              <a:rPr lang="ru-RU" sz="2800" i="1" dirty="0">
                <a:latin typeface="Montserrat" panose="020B0604020202020204" charset="-52"/>
              </a:rPr>
              <a:t>Инновационная Клиника </a:t>
            </a:r>
            <a:r>
              <a:rPr lang="ru-RU" sz="2800" i="1" dirty="0" smtClean="0">
                <a:latin typeface="Montserrat" panose="020B0604020202020204" charset="-52"/>
              </a:rPr>
              <a:t>МИК;</a:t>
            </a:r>
          </a:p>
          <a:p>
            <a:pPr marL="457200" indent="-457200">
              <a:buFontTx/>
              <a:buChar char="-"/>
            </a:pPr>
            <a:r>
              <a:rPr lang="ru-RU" sz="2800" i="1" dirty="0" smtClean="0">
                <a:latin typeface="Montserrat" panose="020B0604020202020204" charset="-52"/>
              </a:rPr>
              <a:t> </a:t>
            </a:r>
            <a:r>
              <a:rPr lang="ru-RU" sz="2800" i="1" dirty="0" err="1">
                <a:latin typeface="Montserrat" panose="020B0604020202020204" charset="-52"/>
              </a:rPr>
              <a:t>Евромед</a:t>
            </a:r>
            <a:r>
              <a:rPr lang="ru-RU" sz="2800" i="1" dirty="0">
                <a:latin typeface="Montserrat" panose="020B0604020202020204" charset="-52"/>
              </a:rPr>
              <a:t> </a:t>
            </a:r>
            <a:r>
              <a:rPr lang="ru-RU" sz="2800" i="1" dirty="0" smtClean="0">
                <a:latin typeface="Montserrat" panose="020B0604020202020204" charset="-52"/>
              </a:rPr>
              <a:t>Клиник</a:t>
            </a:r>
            <a:r>
              <a:rPr lang="ru-RU" sz="2800" i="1" dirty="0">
                <a:latin typeface="Montserrat" panose="020B0604020202020204" charset="-52"/>
              </a:rPr>
              <a:t>;</a:t>
            </a:r>
            <a:endParaRPr lang="ru-RU" sz="2800" i="1" dirty="0" smtClean="0">
              <a:latin typeface="Montserrat" panose="020B0604020202020204" charset="-52"/>
            </a:endParaRPr>
          </a:p>
          <a:p>
            <a:pPr marL="457200" indent="-457200">
              <a:buFontTx/>
              <a:buChar char="-"/>
            </a:pPr>
            <a:r>
              <a:rPr lang="ru-RU" sz="2800" i="1" dirty="0">
                <a:latin typeface="Montserrat" panose="020B0604020202020204" charset="-52"/>
              </a:rPr>
              <a:t>М</a:t>
            </a:r>
            <a:r>
              <a:rPr lang="ru-RU" sz="2800" i="1" dirty="0" smtClean="0">
                <a:latin typeface="Montserrat" panose="020B0604020202020204" charset="-52"/>
              </a:rPr>
              <a:t>ногопрофильный </a:t>
            </a:r>
            <a:r>
              <a:rPr lang="ru-RU" sz="2800" i="1" dirty="0">
                <a:latin typeface="Montserrat" panose="020B0604020202020204" charset="-52"/>
              </a:rPr>
              <a:t>медицинский диагностический </a:t>
            </a:r>
            <a:r>
              <a:rPr lang="ru-RU" sz="2800" i="1" dirty="0" smtClean="0">
                <a:latin typeface="Montserrat" panose="020B0604020202020204" charset="-52"/>
              </a:rPr>
              <a:t>центр</a:t>
            </a:r>
            <a:r>
              <a:rPr lang="en-US" sz="2800" dirty="0" smtClean="0">
                <a:latin typeface="Montserrat" panose="020B0604020202020204" charset="-52"/>
              </a:rPr>
              <a:t>.</a:t>
            </a:r>
            <a:br>
              <a:rPr lang="en-US" sz="2800" dirty="0" smtClean="0">
                <a:latin typeface="Montserrat" panose="020B0604020202020204" charset="-52"/>
              </a:rPr>
            </a:br>
            <a:r>
              <a:rPr lang="en-US" sz="2800" dirty="0" smtClean="0">
                <a:latin typeface="Montserrat" panose="020B0604020202020204" charset="-52"/>
              </a:rPr>
              <a:t/>
            </a:r>
            <a:br>
              <a:rPr lang="en-US" sz="2800" dirty="0" smtClean="0">
                <a:latin typeface="Montserrat" panose="020B0604020202020204" charset="-52"/>
              </a:rPr>
            </a:br>
            <a:endParaRPr lang="ru-RU" sz="2800" dirty="0">
              <a:latin typeface="Montserrat" panose="020B0604020202020204" charset="-52"/>
            </a:endParaRPr>
          </a:p>
          <a:p>
            <a:r>
              <a:rPr lang="ru-RU" sz="2800" dirty="0" smtClean="0">
                <a:latin typeface="Montserrat" panose="020B0604020202020204" charset="-52"/>
              </a:rPr>
              <a:t>Принимают </a:t>
            </a:r>
            <a:r>
              <a:rPr lang="ru-RU" sz="2800" dirty="0">
                <a:latin typeface="Montserrat" panose="020B0604020202020204" charset="-52"/>
              </a:rPr>
              <a:t>пациентов разного возраста: и </a:t>
            </a:r>
            <a:r>
              <a:rPr lang="ru-RU" sz="2800" dirty="0" smtClean="0">
                <a:latin typeface="Montserrat" panose="020B0604020202020204" charset="-52"/>
              </a:rPr>
              <a:t>   детей</a:t>
            </a:r>
            <a:r>
              <a:rPr lang="ru-RU" sz="2800" dirty="0">
                <a:latin typeface="Montserrat" panose="020B0604020202020204" charset="-52"/>
              </a:rPr>
              <a:t>, и </a:t>
            </a:r>
            <a:r>
              <a:rPr lang="ru-RU" sz="2800" dirty="0" smtClean="0">
                <a:latin typeface="Montserrat" panose="020B0604020202020204" charset="-52"/>
              </a:rPr>
              <a:t>взрослых</a:t>
            </a:r>
            <a:endParaRPr lang="ru-RU" sz="2800" dirty="0">
              <a:latin typeface="Montserrat" panose="020B0604020202020204" charset="-52"/>
            </a:endParaRPr>
          </a:p>
          <a:p>
            <a:r>
              <a:rPr lang="ru-RU" sz="2800" dirty="0" smtClean="0">
                <a:latin typeface="Montserrat" panose="020B0604020202020204" charset="-52"/>
              </a:rPr>
              <a:t>Присутствуют </a:t>
            </a:r>
            <a:r>
              <a:rPr lang="ru-RU" sz="2800" dirty="0">
                <a:latin typeface="Montserrat" panose="020B0604020202020204" charset="-52"/>
              </a:rPr>
              <a:t>в городах-</a:t>
            </a:r>
            <a:r>
              <a:rPr lang="ru-RU" sz="2800" dirty="0" err="1">
                <a:latin typeface="Montserrat" panose="020B0604020202020204" charset="-52"/>
              </a:rPr>
              <a:t>миллионниках</a:t>
            </a:r>
            <a:endParaRPr lang="ru-RU" sz="2800" dirty="0">
              <a:latin typeface="Montserrat" panose="020B0604020202020204" charset="-5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406892" y="3791611"/>
            <a:ext cx="797138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tserrat" panose="020B0604020202020204" charset="-52"/>
              </a:rPr>
              <a:t>Мужчины в возрасте от 18 до 50 </a:t>
            </a:r>
            <a:r>
              <a:rPr lang="ru-RU" sz="2800" dirty="0" smtClean="0">
                <a:latin typeface="Montserrat" panose="020B0604020202020204" charset="-52"/>
              </a:rPr>
              <a:t>лет:</a:t>
            </a:r>
            <a:r>
              <a:rPr lang="ru-RU" sz="2800" dirty="0">
                <a:latin typeface="Montserrat" panose="020B0604020202020204" charset="-52"/>
              </a:rPr>
              <a:t/>
            </a:r>
            <a:br>
              <a:rPr lang="ru-RU" sz="2800" dirty="0">
                <a:latin typeface="Montserrat" panose="020B0604020202020204" charset="-52"/>
              </a:rPr>
            </a:br>
            <a:r>
              <a:rPr lang="ru-RU" sz="2800" dirty="0">
                <a:latin typeface="Montserrat" panose="020B0604020202020204" charset="-52"/>
              </a:rPr>
              <a:t>- участники СВО</a:t>
            </a:r>
            <a:r>
              <a:rPr lang="ru-RU" sz="2800" dirty="0" smtClean="0">
                <a:latin typeface="Montserrat" panose="020B0604020202020204" charset="-52"/>
              </a:rPr>
              <a:t>;</a:t>
            </a:r>
            <a:br>
              <a:rPr lang="ru-RU" sz="2800" dirty="0" smtClean="0">
                <a:latin typeface="Montserrat" panose="020B0604020202020204" charset="-52"/>
              </a:rPr>
            </a:br>
            <a:r>
              <a:rPr lang="ru-RU" sz="2800" dirty="0">
                <a:latin typeface="Montserrat" panose="020B0604020202020204" charset="-52"/>
              </a:rPr>
              <a:t/>
            </a:r>
            <a:br>
              <a:rPr lang="ru-RU" sz="2800" dirty="0">
                <a:latin typeface="Montserrat" panose="020B0604020202020204" charset="-52"/>
              </a:rPr>
            </a:br>
            <a:r>
              <a:rPr lang="ru-RU" sz="2800" dirty="0">
                <a:latin typeface="Montserrat" panose="020B0604020202020204" charset="-52"/>
              </a:rPr>
              <a:t>Мужчины и женщины в возрасте от 25 до 50 </a:t>
            </a:r>
            <a:r>
              <a:rPr lang="ru-RU" sz="2800" dirty="0" smtClean="0">
                <a:latin typeface="Montserrat" panose="020B0604020202020204" charset="-52"/>
              </a:rPr>
              <a:t>лет:</a:t>
            </a:r>
            <a:endParaRPr lang="ru-RU" sz="2800" dirty="0">
              <a:latin typeface="Montserrat" panose="020B0604020202020204" charset="-52"/>
            </a:endParaRPr>
          </a:p>
          <a:p>
            <a:r>
              <a:rPr lang="ru-RU" sz="2800" dirty="0" smtClean="0">
                <a:latin typeface="Montserrat" panose="020B0604020202020204" charset="-52"/>
              </a:rPr>
              <a:t>- получившие </a:t>
            </a:r>
            <a:r>
              <a:rPr lang="ru-RU" sz="2800" dirty="0">
                <a:latin typeface="Montserrat" panose="020B0604020202020204" charset="-52"/>
              </a:rPr>
              <a:t>травму на </a:t>
            </a:r>
            <a:r>
              <a:rPr lang="ru-RU" sz="2800" dirty="0" smtClean="0">
                <a:latin typeface="Montserrat" panose="020B0604020202020204" charset="-52"/>
              </a:rPr>
              <a:t>работе;</a:t>
            </a:r>
            <a:r>
              <a:rPr lang="ru-RU" sz="2800" dirty="0">
                <a:latin typeface="Montserrat" panose="020B0604020202020204" charset="-52"/>
              </a:rPr>
              <a:t/>
            </a:r>
            <a:br>
              <a:rPr lang="ru-RU" sz="2800" dirty="0">
                <a:latin typeface="Montserrat" panose="020B0604020202020204" charset="-52"/>
              </a:rPr>
            </a:br>
            <a:r>
              <a:rPr lang="ru-RU" sz="2800" dirty="0">
                <a:latin typeface="Montserrat" panose="020B0604020202020204" charset="-52"/>
              </a:rPr>
              <a:t>- аварии/при несчастном </a:t>
            </a:r>
            <a:r>
              <a:rPr lang="ru-RU" sz="2800" dirty="0" smtClean="0">
                <a:latin typeface="Montserrat" panose="020B0604020202020204" charset="-52"/>
              </a:rPr>
              <a:t>случае;</a:t>
            </a:r>
            <a:r>
              <a:rPr lang="ru-RU" sz="2800" dirty="0">
                <a:latin typeface="Montserrat" panose="020B0604020202020204" charset="-52"/>
              </a:rPr>
              <a:t/>
            </a:r>
            <a:br>
              <a:rPr lang="ru-RU" sz="2800" dirty="0">
                <a:latin typeface="Montserrat" panose="020B0604020202020204" charset="-52"/>
              </a:rPr>
            </a:br>
            <a:r>
              <a:rPr lang="ru-RU" sz="2800" dirty="0">
                <a:latin typeface="Montserrat" panose="020B0604020202020204" charset="-52"/>
              </a:rPr>
              <a:t>- в следствие </a:t>
            </a:r>
            <a:r>
              <a:rPr lang="ru-RU" sz="2800" dirty="0" smtClean="0">
                <a:latin typeface="Montserrat" panose="020B0604020202020204" charset="-52"/>
              </a:rPr>
              <a:t>заболеваний.</a:t>
            </a:r>
            <a:endParaRPr lang="ru-RU" sz="2800" dirty="0">
              <a:latin typeface="Montserrat" panose="020B0604020202020204" charset="-52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490023" y="9099476"/>
            <a:ext cx="254833" cy="227685"/>
          </a:xfrm>
          <a:prstGeom prst="ellipse">
            <a:avLst/>
          </a:prstGeom>
          <a:solidFill>
            <a:srgbClr val="7505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490023" y="9956217"/>
            <a:ext cx="254833" cy="227685"/>
          </a:xfrm>
          <a:prstGeom prst="ellipse">
            <a:avLst/>
          </a:prstGeom>
          <a:solidFill>
            <a:srgbClr val="7505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1000050" y="3945500"/>
            <a:ext cx="254833" cy="227685"/>
          </a:xfrm>
          <a:prstGeom prst="ellipse">
            <a:avLst/>
          </a:prstGeom>
          <a:solidFill>
            <a:srgbClr val="7505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1000050" y="5244253"/>
            <a:ext cx="254833" cy="227685"/>
          </a:xfrm>
          <a:prstGeom prst="ellipse">
            <a:avLst/>
          </a:prstGeom>
          <a:solidFill>
            <a:srgbClr val="7505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8899641" y="10418132"/>
            <a:ext cx="4667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atin typeface="Montserrat" panose="020B0604020202020204" charset="-52"/>
              </a:rPr>
              <a:t>4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00325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2"/>
          <p:cNvPicPr preferRelativeResize="0"/>
          <p:nvPr/>
        </p:nvPicPr>
        <p:blipFill rotWithShape="1">
          <a:blip r:embed="rId3">
            <a:alphaModFix/>
          </a:blip>
          <a:srcRect t="85423" r="1545"/>
          <a:stretch/>
        </p:blipFill>
        <p:spPr>
          <a:xfrm>
            <a:off x="1588" y="-23550"/>
            <a:ext cx="20104100" cy="167437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2"/>
          <p:cNvSpPr txBox="1">
            <a:spLocks noGrp="1"/>
          </p:cNvSpPr>
          <p:nvPr>
            <p:ph type="title"/>
          </p:nvPr>
        </p:nvSpPr>
        <p:spPr>
          <a:xfrm>
            <a:off x="985043" y="410085"/>
            <a:ext cx="6549000" cy="93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spAutoFit/>
          </a:bodyPr>
          <a:lstStyle/>
          <a:p>
            <a:pPr marL="12700">
              <a:lnSpc>
                <a:spcPct val="150000"/>
              </a:lnSpc>
            </a:pPr>
            <a:r>
              <a:rPr lang="ru-RU" sz="4000" dirty="0" smtClean="0">
                <a:latin typeface="Montserrat"/>
                <a:ea typeface="Montserrat"/>
                <a:cs typeface="Montserrat"/>
                <a:sym typeface="Montserrat"/>
              </a:rPr>
              <a:t>Конкуренты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AB9317-59AF-2B47-B7EA-B5BA09DABFBC}"/>
              </a:ext>
            </a:extLst>
          </p:cNvPr>
          <p:cNvSpPr txBox="1"/>
          <p:nvPr/>
        </p:nvSpPr>
        <p:spPr>
          <a:xfrm>
            <a:off x="2346430" y="363772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395699"/>
              </p:ext>
            </p:extLst>
          </p:nvPr>
        </p:nvGraphicFramePr>
        <p:xfrm>
          <a:off x="587828" y="1903753"/>
          <a:ext cx="18892160" cy="961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8432">
                  <a:extLst>
                    <a:ext uri="{9D8B030D-6E8A-4147-A177-3AD203B41FA5}">
                      <a16:colId xmlns:a16="http://schemas.microsoft.com/office/drawing/2014/main" val="951646567"/>
                    </a:ext>
                  </a:extLst>
                </a:gridCol>
                <a:gridCol w="3778432">
                  <a:extLst>
                    <a:ext uri="{9D8B030D-6E8A-4147-A177-3AD203B41FA5}">
                      <a16:colId xmlns:a16="http://schemas.microsoft.com/office/drawing/2014/main" val="973634686"/>
                    </a:ext>
                  </a:extLst>
                </a:gridCol>
                <a:gridCol w="3778432">
                  <a:extLst>
                    <a:ext uri="{9D8B030D-6E8A-4147-A177-3AD203B41FA5}">
                      <a16:colId xmlns:a16="http://schemas.microsoft.com/office/drawing/2014/main" val="430664908"/>
                    </a:ext>
                  </a:extLst>
                </a:gridCol>
                <a:gridCol w="3778432">
                  <a:extLst>
                    <a:ext uri="{9D8B030D-6E8A-4147-A177-3AD203B41FA5}">
                      <a16:colId xmlns:a16="http://schemas.microsoft.com/office/drawing/2014/main" val="3810668806"/>
                    </a:ext>
                  </a:extLst>
                </a:gridCol>
                <a:gridCol w="3778432">
                  <a:extLst>
                    <a:ext uri="{9D8B030D-6E8A-4147-A177-3AD203B41FA5}">
                      <a16:colId xmlns:a16="http://schemas.microsoft.com/office/drawing/2014/main" val="1706025891"/>
                    </a:ext>
                  </a:extLst>
                </a:gridCol>
              </a:tblGrid>
              <a:tr h="1154623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0" u="none" strike="noStrike" cap="none" dirty="0" smtClean="0">
                          <a:solidFill>
                            <a:schemeClr val="lt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Фирма-производитель</a:t>
                      </a:r>
                      <a:endParaRPr lang="ru-RU" sz="2400" b="1" dirty="0"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99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u="none" strike="noStrike" cap="none" dirty="0" smtClean="0">
                          <a:solidFill>
                            <a:schemeClr val="lt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Emotion</a:t>
                      </a:r>
                      <a:endParaRPr lang="ru-RU" sz="2400" b="1" dirty="0"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99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0" u="none" strike="noStrike" cap="none" dirty="0" smtClean="0">
                          <a:solidFill>
                            <a:schemeClr val="lt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Моторика</a:t>
                      </a:r>
                      <a:endParaRPr lang="ru-RU" sz="2400" b="1" dirty="0"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99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0" u="none" strike="noStrike" cap="none" dirty="0" err="1" smtClean="0">
                          <a:solidFill>
                            <a:schemeClr val="lt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MaxBionic</a:t>
                      </a:r>
                      <a:endParaRPr lang="ru-RU" sz="2400" b="1" dirty="0"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99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0" u="none" strike="noStrike" cap="none" dirty="0" smtClean="0">
                          <a:solidFill>
                            <a:schemeClr val="lt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Зарубежный рынок (</a:t>
                      </a:r>
                      <a:r>
                        <a:rPr lang="en-US" sz="2400" b="1" i="0" u="none" strike="noStrike" cap="none" dirty="0" err="1" smtClean="0">
                          <a:solidFill>
                            <a:schemeClr val="lt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Endolite</a:t>
                      </a:r>
                      <a:r>
                        <a:rPr lang="ru-RU" sz="2400" b="1" i="0" u="none" strike="noStrike" cap="none" dirty="0" smtClean="0">
                          <a:solidFill>
                            <a:schemeClr val="lt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 – немецкая компания)</a:t>
                      </a:r>
                      <a:endParaRPr lang="ru-RU" sz="2400" b="1" dirty="0"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99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9032220"/>
                  </a:ext>
                </a:extLst>
              </a:tr>
              <a:tr h="1730038">
                <a:tc>
                  <a:txBody>
                    <a:bodyPr/>
                    <a:lstStyle/>
                    <a:p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Комплектующие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 протеза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Корпус протеза (корпус и пальцы), 6 моторов, 6 </a:t>
                      </a:r>
                      <a:r>
                        <a:rPr lang="ru-RU" sz="2000" b="0" i="0" u="none" strike="noStrike" cap="none" dirty="0" err="1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энкодеров</a:t>
                      </a:r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,  2 ЭМГ-датчика, аккумуляторная сборка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Кисть, </a:t>
                      </a:r>
                      <a:r>
                        <a:rPr lang="ru-RU" sz="2000" b="0" i="0" u="none" strike="noStrike" cap="none" dirty="0" err="1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культеприемная</a:t>
                      </a:r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 гильза, зарядное ус-во, </a:t>
                      </a:r>
                      <a:r>
                        <a:rPr lang="ru-RU" sz="2000" b="0" i="0" u="none" strike="noStrike" cap="none" dirty="0" err="1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электрокабели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Кисть, запястье, батарея, переходник к электродам. 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Аккумуляторная система, блок управления, датчики управления(мио-датчики или резистивные датчики усилия).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8743229"/>
                  </a:ext>
                </a:extLst>
              </a:tr>
              <a:tr h="1053494">
                <a:tc>
                  <a:txBody>
                    <a:bodyPr/>
                    <a:lstStyle/>
                    <a:p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Максимальная нагрузка на палец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Montserrat" panose="020B0604020202020204" charset="-52"/>
                        </a:rPr>
                        <a:t>До 10</a:t>
                      </a:r>
                      <a:r>
                        <a:rPr lang="ru-RU" sz="2000" b="0" baseline="0" dirty="0" smtClean="0">
                          <a:solidFill>
                            <a:schemeClr val="tx1"/>
                          </a:solidFill>
                          <a:latin typeface="Montserrat" panose="020B0604020202020204" charset="-52"/>
                        </a:rPr>
                        <a:t> кг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До 10 кг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До 15 кг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Нет данных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8473895"/>
                  </a:ext>
                </a:extLst>
              </a:tr>
              <a:tr h="1053494">
                <a:tc>
                  <a:txBody>
                    <a:bodyPr/>
                    <a:lstStyle/>
                    <a:p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Максимальная нагрузка на протез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До </a:t>
                      </a:r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40 </a:t>
                      </a:r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кг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До 20 кг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До 30 кг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Нет данных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2563024"/>
                  </a:ext>
                </a:extLst>
              </a:tr>
              <a:tr h="1865160">
                <a:tc>
                  <a:txBody>
                    <a:bodyPr/>
                    <a:lstStyle/>
                    <a:p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Управление протезом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За счет 2-х ЭМГ датчиков 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С помощью мобильного приложения, подключенное к </a:t>
                      </a:r>
                      <a:r>
                        <a:rPr lang="ru-RU" sz="2000" b="0" i="0" u="none" strike="noStrike" cap="none" dirty="0" err="1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к</a:t>
                      </a:r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 протезу на базе </a:t>
                      </a:r>
                      <a:r>
                        <a:rPr lang="ru-RU" sz="2000" b="0" i="0" u="none" strike="noStrike" cap="none" dirty="0" err="1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Android</a:t>
                      </a:r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 или </a:t>
                      </a:r>
                      <a:r>
                        <a:rPr lang="ru-RU" sz="2000" b="0" i="0" u="none" strike="noStrike" cap="none" dirty="0" err="1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iOS</a:t>
                      </a:r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, датчики ЭМГ. </a:t>
                      </a:r>
                      <a:endParaRPr lang="ru-RU" sz="2000" b="0" i="0" u="none" strike="noStrike" cap="none" dirty="0" smtClean="0">
                        <a:solidFill>
                          <a:schemeClr val="tx1"/>
                        </a:solidFill>
                        <a:effectLst/>
                        <a:latin typeface="Montserrat" panose="020B0604020202020204" charset="-52"/>
                        <a:ea typeface="+mn-ea"/>
                        <a:cs typeface="+mn-cs"/>
                        <a:sym typeface="Arial"/>
                      </a:endParaRPr>
                    </a:p>
                    <a:p>
                      <a:endParaRPr lang="ru-RU" sz="2000" b="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Стимуляция периферической нервной системы через имплантированные электроды в конечности </a:t>
                      </a:r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пользователей, датчики ЭМГ. 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dirty="0" err="1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Тригерный</a:t>
                      </a:r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 сигнал – управляется с помощью </a:t>
                      </a:r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ЭМГ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датчиков 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109211"/>
                  </a:ext>
                </a:extLst>
              </a:tr>
              <a:tr h="1053494">
                <a:tc>
                  <a:txBody>
                    <a:bodyPr/>
                    <a:lstStyle/>
                    <a:p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Скорость сжатия протеза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2,5 с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Нет данных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0,9-1,5 сек.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Нет данных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928490"/>
                  </a:ext>
                </a:extLst>
              </a:tr>
              <a:tr h="1273045">
                <a:tc>
                  <a:txBody>
                    <a:bodyPr/>
                    <a:lstStyle/>
                    <a:p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Материал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ABS и PETG -  пластик, полиамид.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Нержавеющая сталь, алюминий, полиамид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Сталь, титан, полиуретан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Нержавеющая сталь и высокопрочный магниево-алюминиевый сплав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1863041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9479988" y="10509572"/>
            <a:ext cx="4283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atin typeface="Montserrat" panose="020B0604020202020204" charset="-52"/>
              </a:rPr>
              <a:t>5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8226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2"/>
          <p:cNvPicPr preferRelativeResize="0"/>
          <p:nvPr/>
        </p:nvPicPr>
        <p:blipFill rotWithShape="1">
          <a:blip r:embed="rId3">
            <a:alphaModFix/>
          </a:blip>
          <a:srcRect t="85423" r="1545"/>
          <a:stretch/>
        </p:blipFill>
        <p:spPr>
          <a:xfrm>
            <a:off x="1588" y="-23550"/>
            <a:ext cx="20104100" cy="167437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2"/>
          <p:cNvSpPr txBox="1">
            <a:spLocks noGrp="1"/>
          </p:cNvSpPr>
          <p:nvPr>
            <p:ph type="title"/>
          </p:nvPr>
        </p:nvSpPr>
        <p:spPr>
          <a:xfrm>
            <a:off x="985043" y="410085"/>
            <a:ext cx="6549000" cy="93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spAutoFit/>
          </a:bodyPr>
          <a:lstStyle/>
          <a:p>
            <a:pPr marL="12700">
              <a:lnSpc>
                <a:spcPct val="150000"/>
              </a:lnSpc>
            </a:pPr>
            <a:r>
              <a:rPr lang="ru-RU" sz="4000" dirty="0" smtClean="0">
                <a:latin typeface="Montserrat"/>
                <a:ea typeface="Montserrat"/>
                <a:cs typeface="Montserrat"/>
                <a:sym typeface="Montserrat"/>
              </a:rPr>
              <a:t>Конкуренты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AB9317-59AF-2B47-B7EA-B5BA09DABFBC}"/>
              </a:ext>
            </a:extLst>
          </p:cNvPr>
          <p:cNvSpPr txBox="1"/>
          <p:nvPr/>
        </p:nvSpPr>
        <p:spPr>
          <a:xfrm>
            <a:off x="2346430" y="363772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444331"/>
              </p:ext>
            </p:extLst>
          </p:nvPr>
        </p:nvGraphicFramePr>
        <p:xfrm>
          <a:off x="653143" y="2434181"/>
          <a:ext cx="19006455" cy="6579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01291">
                  <a:extLst>
                    <a:ext uri="{9D8B030D-6E8A-4147-A177-3AD203B41FA5}">
                      <a16:colId xmlns:a16="http://schemas.microsoft.com/office/drawing/2014/main" val="951646567"/>
                    </a:ext>
                  </a:extLst>
                </a:gridCol>
                <a:gridCol w="3801291">
                  <a:extLst>
                    <a:ext uri="{9D8B030D-6E8A-4147-A177-3AD203B41FA5}">
                      <a16:colId xmlns:a16="http://schemas.microsoft.com/office/drawing/2014/main" val="973634686"/>
                    </a:ext>
                  </a:extLst>
                </a:gridCol>
                <a:gridCol w="3801291">
                  <a:extLst>
                    <a:ext uri="{9D8B030D-6E8A-4147-A177-3AD203B41FA5}">
                      <a16:colId xmlns:a16="http://schemas.microsoft.com/office/drawing/2014/main" val="430664908"/>
                    </a:ext>
                  </a:extLst>
                </a:gridCol>
                <a:gridCol w="3801291">
                  <a:extLst>
                    <a:ext uri="{9D8B030D-6E8A-4147-A177-3AD203B41FA5}">
                      <a16:colId xmlns:a16="http://schemas.microsoft.com/office/drawing/2014/main" val="3810668806"/>
                    </a:ext>
                  </a:extLst>
                </a:gridCol>
                <a:gridCol w="3801291">
                  <a:extLst>
                    <a:ext uri="{9D8B030D-6E8A-4147-A177-3AD203B41FA5}">
                      <a16:colId xmlns:a16="http://schemas.microsoft.com/office/drawing/2014/main" val="1706025891"/>
                    </a:ext>
                  </a:extLst>
                </a:gridCol>
              </a:tblGrid>
              <a:tr h="1269918"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u="none" strike="noStrike" cap="none" dirty="0" smtClean="0">
                          <a:solidFill>
                            <a:schemeClr val="lt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Фирма-производитель</a:t>
                      </a:r>
                      <a:endParaRPr lang="ru-RU" sz="2000" b="1" dirty="0"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99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u="none" strike="noStrike" cap="none" dirty="0" smtClean="0">
                          <a:solidFill>
                            <a:schemeClr val="lt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Emotion</a:t>
                      </a:r>
                      <a:endParaRPr lang="ru-RU" sz="2000" b="1" dirty="0"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99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u="none" strike="noStrike" cap="none" dirty="0" smtClean="0">
                          <a:solidFill>
                            <a:schemeClr val="lt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Моторика</a:t>
                      </a:r>
                      <a:endParaRPr lang="ru-RU" sz="2000" b="1" dirty="0"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99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u="none" strike="noStrike" cap="none" dirty="0" err="1" smtClean="0">
                          <a:solidFill>
                            <a:schemeClr val="lt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MaxBionic</a:t>
                      </a:r>
                      <a:endParaRPr lang="ru-RU" sz="2000" b="1" dirty="0"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99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u="none" strike="noStrike" cap="none" dirty="0" smtClean="0">
                          <a:solidFill>
                            <a:schemeClr val="lt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Зарубежный рынок (</a:t>
                      </a:r>
                      <a:r>
                        <a:rPr lang="en-US" sz="2000" b="1" i="0" u="none" strike="noStrike" cap="none" dirty="0" err="1" smtClean="0">
                          <a:solidFill>
                            <a:schemeClr val="lt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Endolite</a:t>
                      </a:r>
                      <a:r>
                        <a:rPr lang="ru-RU" sz="2000" b="1" i="0" u="none" strike="noStrike" cap="none" dirty="0" smtClean="0">
                          <a:solidFill>
                            <a:schemeClr val="lt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 – немецкая компания)</a:t>
                      </a:r>
                      <a:endParaRPr lang="ru-RU" sz="2000" b="1" dirty="0"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99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9032220"/>
                  </a:ext>
                </a:extLst>
              </a:tr>
              <a:tr h="1587992">
                <a:tc>
                  <a:txBody>
                    <a:bodyPr/>
                    <a:lstStyle/>
                    <a:p>
                      <a:r>
                        <a:rPr lang="ru-RU" sz="18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Технология производства</a:t>
                      </a:r>
                      <a:endParaRPr lang="ru-RU" sz="180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3D-печать различным пластиком по двум технологиям: </a:t>
                      </a:r>
                      <a:r>
                        <a:rPr lang="en-US" sz="18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SLA, FDM</a:t>
                      </a:r>
                      <a:r>
                        <a:rPr lang="ru-RU" sz="18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.</a:t>
                      </a:r>
                      <a:endParaRPr lang="ru-RU" sz="180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3D-печать пластиком, металлом и композитными материалами </a:t>
                      </a:r>
                      <a:endParaRPr lang="ru-RU" sz="180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Нет информации</a:t>
                      </a:r>
                      <a:endParaRPr lang="ru-RU" sz="180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Сборочная конструкция из деталей других производителей, на протез наносится «космическое покрытие».</a:t>
                      </a:r>
                      <a:endParaRPr lang="ru-RU" sz="180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8743229"/>
                  </a:ext>
                </a:extLst>
              </a:tr>
              <a:tr h="1885741">
                <a:tc>
                  <a:txBody>
                    <a:bodyPr/>
                    <a:lstStyle/>
                    <a:p>
                      <a:r>
                        <a:rPr lang="ru-RU" sz="18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Преимущество протеза </a:t>
                      </a:r>
                      <a:endParaRPr lang="ru-RU" sz="180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Термостойкость, устойчивость к природным и химическим воздействиям, легкость, легкое управление протезом.</a:t>
                      </a:r>
                      <a:endParaRPr lang="ru-RU" sz="180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Индивидуальный дизайн, облегченная конструкция.</a:t>
                      </a:r>
                      <a:endParaRPr lang="ru-RU" sz="180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Возможность ощущать силу </a:t>
                      </a:r>
                      <a:r>
                        <a:rPr lang="ru-RU" sz="1800" b="0" i="0" u="none" strike="noStrike" cap="none" dirty="0" err="1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схвата</a:t>
                      </a:r>
                      <a:r>
                        <a:rPr lang="ru-RU" sz="18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, возможность выполнения простых движений. </a:t>
                      </a:r>
                      <a:endParaRPr lang="ru-RU" sz="180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Использование 14-ти видов </a:t>
                      </a:r>
                      <a:r>
                        <a:rPr lang="ru-RU" sz="1800" b="0" i="0" u="none" strike="noStrike" cap="none" dirty="0" err="1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схвата</a:t>
                      </a:r>
                      <a:r>
                        <a:rPr lang="ru-RU" sz="18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, мощные гибкие аккумуляторы</a:t>
                      </a:r>
                      <a:endParaRPr lang="ru-RU" sz="180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8473895"/>
                  </a:ext>
                </a:extLst>
              </a:tr>
              <a:tr h="1835539">
                <a:tc>
                  <a:txBody>
                    <a:bodyPr/>
                    <a:lstStyle/>
                    <a:p>
                      <a:r>
                        <a:rPr lang="ru-RU" sz="18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Стоимость протеза</a:t>
                      </a:r>
                      <a:endParaRPr lang="ru-RU" sz="180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Montserrat" panose="020B0604020202020204" charset="-52"/>
                        </a:rPr>
                        <a:t> 290.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Montserrat" panose="020B0604020202020204" charset="-52"/>
                        </a:rPr>
                        <a:t>000 рублей</a:t>
                      </a:r>
                      <a:endParaRPr lang="ru-RU" sz="180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От 390.000 рублей</a:t>
                      </a:r>
                      <a:endParaRPr lang="ru-RU" sz="180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От 700.000 рублей.</a:t>
                      </a:r>
                      <a:endParaRPr lang="ru-RU" sz="180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ontserrat" panose="020B0604020202020204" charset="-52"/>
                          <a:ea typeface="+mn-ea"/>
                          <a:cs typeface="+mn-cs"/>
                          <a:sym typeface="Arial"/>
                        </a:rPr>
                        <a:t>Рассчитывается индивидуально</a:t>
                      </a:r>
                      <a:endParaRPr lang="ru-RU" sz="180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2563024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9213642" y="10372412"/>
            <a:ext cx="4459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atin typeface="Montserrat" panose="020B0604020202020204" charset="-52"/>
              </a:rPr>
              <a:t>6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27937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2"/>
          <p:cNvPicPr preferRelativeResize="0"/>
          <p:nvPr/>
        </p:nvPicPr>
        <p:blipFill rotWithShape="1">
          <a:blip r:embed="rId3">
            <a:alphaModFix/>
          </a:blip>
          <a:srcRect t="85423" r="1545"/>
          <a:stretch/>
        </p:blipFill>
        <p:spPr>
          <a:xfrm>
            <a:off x="794" y="0"/>
            <a:ext cx="20104100" cy="167437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2"/>
          <p:cNvSpPr txBox="1">
            <a:spLocks noGrp="1"/>
          </p:cNvSpPr>
          <p:nvPr>
            <p:ph type="title"/>
          </p:nvPr>
        </p:nvSpPr>
        <p:spPr>
          <a:xfrm>
            <a:off x="985043" y="410085"/>
            <a:ext cx="6549000" cy="93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spAutoFit/>
          </a:bodyPr>
          <a:lstStyle/>
          <a:p>
            <a:pPr marL="12700">
              <a:lnSpc>
                <a:spcPct val="150000"/>
              </a:lnSpc>
            </a:pPr>
            <a:r>
              <a:rPr lang="ru-RU" sz="4000" dirty="0" smtClean="0">
                <a:latin typeface="Montserrat"/>
                <a:ea typeface="Montserrat"/>
                <a:cs typeface="Montserrat"/>
                <a:sym typeface="Montserrat"/>
              </a:rPr>
              <a:t>Рынок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AB9317-59AF-2B47-B7EA-B5BA09DABFBC}"/>
              </a:ext>
            </a:extLst>
          </p:cNvPr>
          <p:cNvSpPr txBox="1"/>
          <p:nvPr/>
        </p:nvSpPr>
        <p:spPr>
          <a:xfrm>
            <a:off x="2256740" y="5071554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1669724" y="3284672"/>
            <a:ext cx="8754256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000" dirty="0" smtClean="0">
              <a:latin typeface="Montserrat" panose="020B0604020202020204" charset="-52"/>
            </a:endParaRPr>
          </a:p>
          <a:p>
            <a:r>
              <a:rPr lang="ru-RU" sz="3600" dirty="0" smtClean="0">
                <a:latin typeface="Montserrat" panose="020B0604020202020204" charset="-52"/>
              </a:rPr>
              <a:t>Рынок </a:t>
            </a:r>
            <a:r>
              <a:rPr lang="en-US" sz="3600" dirty="0" smtClean="0">
                <a:latin typeface="Montserrat" panose="020B0604020202020204" charset="-52"/>
              </a:rPr>
              <a:t>SOM = </a:t>
            </a:r>
            <a:r>
              <a:rPr lang="ru-RU" sz="3600" dirty="0" smtClean="0">
                <a:latin typeface="Montserrat" panose="020B0604020202020204" charset="-52"/>
              </a:rPr>
              <a:t>360*290000 = </a:t>
            </a:r>
          </a:p>
          <a:p>
            <a:r>
              <a:rPr lang="ru-RU" sz="3600" dirty="0" smtClean="0">
                <a:latin typeface="Montserrat" panose="020B0604020202020204" charset="-52"/>
              </a:rPr>
              <a:t>104.400.000 руб.</a:t>
            </a:r>
          </a:p>
          <a:p>
            <a:r>
              <a:rPr lang="ru-RU" sz="3600" dirty="0" smtClean="0">
                <a:latin typeface="Montserrat" panose="020B0604020202020204" charset="-52"/>
              </a:rPr>
              <a:t/>
            </a:r>
            <a:br>
              <a:rPr lang="ru-RU" sz="3600" dirty="0" smtClean="0">
                <a:latin typeface="Montserrat" panose="020B0604020202020204" charset="-52"/>
              </a:rPr>
            </a:br>
            <a:r>
              <a:rPr lang="ru-RU" sz="3600" dirty="0" smtClean="0">
                <a:latin typeface="Montserrat" panose="020B0604020202020204" charset="-52"/>
              </a:rPr>
              <a:t>Рынок </a:t>
            </a:r>
            <a:r>
              <a:rPr lang="en-US" sz="3600" dirty="0" smtClean="0">
                <a:latin typeface="Montserrat" panose="020B0604020202020204" charset="-52"/>
              </a:rPr>
              <a:t>SAM</a:t>
            </a:r>
            <a:r>
              <a:rPr lang="ru-RU" sz="3600" dirty="0" smtClean="0">
                <a:latin typeface="Montserrat" panose="020B0604020202020204" charset="-52"/>
              </a:rPr>
              <a:t> = 7000*390000*2 = 5.460.000.000</a:t>
            </a:r>
            <a:r>
              <a:rPr lang="en-US" sz="3600" dirty="0" smtClean="0">
                <a:latin typeface="Montserrat" panose="020B0604020202020204" charset="-52"/>
              </a:rPr>
              <a:t>*</a:t>
            </a:r>
            <a:r>
              <a:rPr lang="ru-RU" sz="3600" dirty="0" smtClean="0">
                <a:latin typeface="Montserrat" panose="020B0604020202020204" charset="-52"/>
              </a:rPr>
              <a:t>5,5 = </a:t>
            </a:r>
            <a:r>
              <a:rPr lang="ru-RU" sz="3600" dirty="0">
                <a:latin typeface="Montserrat" panose="020B0604020202020204" charset="-52"/>
              </a:rPr>
              <a:t>30,5 млрд </a:t>
            </a:r>
            <a:r>
              <a:rPr lang="ru-RU" sz="3600" dirty="0" smtClean="0">
                <a:latin typeface="Montserrat" panose="020B0604020202020204" charset="-52"/>
              </a:rPr>
              <a:t>руб.</a:t>
            </a:r>
          </a:p>
          <a:p>
            <a:r>
              <a:rPr lang="ru-RU" sz="3600" dirty="0" smtClean="0">
                <a:latin typeface="Montserrat" panose="020B0604020202020204" charset="-52"/>
              </a:rPr>
              <a:t/>
            </a:r>
            <a:br>
              <a:rPr lang="ru-RU" sz="3600" dirty="0" smtClean="0">
                <a:latin typeface="Montserrat" panose="020B0604020202020204" charset="-52"/>
              </a:rPr>
            </a:br>
            <a:r>
              <a:rPr lang="ru-RU" sz="3600" dirty="0" smtClean="0">
                <a:latin typeface="Montserrat" panose="020B0604020202020204" charset="-52"/>
              </a:rPr>
              <a:t>Рынок </a:t>
            </a:r>
            <a:r>
              <a:rPr lang="en-US" sz="3600" dirty="0" smtClean="0">
                <a:latin typeface="Montserrat" panose="020B0604020202020204" charset="-52"/>
              </a:rPr>
              <a:t>TAM</a:t>
            </a:r>
            <a:r>
              <a:rPr lang="ru-RU" sz="3600" dirty="0" smtClean="0">
                <a:latin typeface="Montserrat" panose="020B0604020202020204" charset="-52"/>
              </a:rPr>
              <a:t> = 200.000*290.000 = </a:t>
            </a:r>
          </a:p>
          <a:p>
            <a:r>
              <a:rPr lang="ru-RU" sz="3600" dirty="0" smtClean="0">
                <a:latin typeface="Montserrat" panose="020B0604020202020204" charset="-52"/>
              </a:rPr>
              <a:t>58 млрд руб.</a:t>
            </a:r>
            <a:endParaRPr lang="ru-RU" sz="3600" dirty="0">
              <a:latin typeface="Montserrat" panose="020B0604020202020204" charset="-52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755063" y="5379332"/>
            <a:ext cx="5689289" cy="4980208"/>
          </a:xfrm>
          <a:prstGeom prst="ellipse">
            <a:avLst/>
          </a:prstGeom>
          <a:solidFill>
            <a:srgbClr val="E3C6FE"/>
          </a:solidFill>
          <a:ln>
            <a:solidFill>
              <a:srgbClr val="CD99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2349450" y="6425556"/>
            <a:ext cx="4546275" cy="3988687"/>
          </a:xfrm>
          <a:prstGeom prst="ellipse">
            <a:avLst/>
          </a:prstGeom>
          <a:solidFill>
            <a:srgbClr val="B970FC"/>
          </a:solidFill>
          <a:ln>
            <a:solidFill>
              <a:srgbClr val="B970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вал 2"/>
          <p:cNvSpPr/>
          <p:nvPr/>
        </p:nvSpPr>
        <p:spPr>
          <a:xfrm>
            <a:off x="2871836" y="7475398"/>
            <a:ext cx="3563246" cy="2939376"/>
          </a:xfrm>
          <a:prstGeom prst="ellipse">
            <a:avLst/>
          </a:prstGeom>
          <a:solidFill>
            <a:srgbClr val="7505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bg1"/>
                </a:solidFill>
                <a:latin typeface="Montserrat" panose="020B0604020202020204" charset="-52"/>
              </a:rPr>
              <a:t>Som</a:t>
            </a:r>
            <a:endParaRPr lang="ru-RU" sz="3200" b="1" dirty="0">
              <a:solidFill>
                <a:schemeClr val="bg1"/>
              </a:solidFill>
              <a:latin typeface="Montserrat" panose="020B0604020202020204" charset="-5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42030" y="3442642"/>
            <a:ext cx="51716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Montserrat" panose="020B0604020202020204" charset="-52"/>
              </a:rPr>
              <a:t>TAM</a:t>
            </a:r>
            <a:r>
              <a:rPr lang="ru-RU" sz="2400" b="1" dirty="0" smtClean="0">
                <a:latin typeface="Montserrat" panose="020B0604020202020204" charset="-52"/>
              </a:rPr>
              <a:t> = 58 млрд руб</a:t>
            </a:r>
            <a:r>
              <a:rPr lang="ru-RU" sz="2400" dirty="0" smtClean="0">
                <a:latin typeface="Montserrat" panose="020B0604020202020204" charset="-52"/>
              </a:rPr>
              <a:t>.</a:t>
            </a:r>
            <a:endParaRPr lang="ru-RU" sz="2400" dirty="0">
              <a:latin typeface="Montserrat" panose="020B0604020202020204" charset="-5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66038" y="4755202"/>
            <a:ext cx="54803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Montserrat" panose="020B0604020202020204" charset="-52"/>
              </a:rPr>
              <a:t>SAM</a:t>
            </a:r>
            <a:r>
              <a:rPr lang="ru-RU" sz="2400" b="1" dirty="0" smtClean="0">
                <a:latin typeface="Montserrat" panose="020B0604020202020204" charset="-52"/>
              </a:rPr>
              <a:t> = 30,5 млрд руб.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92741" y="6175695"/>
            <a:ext cx="3995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Montserrat" panose="020B0604020202020204" charset="-52"/>
              </a:rPr>
              <a:t>SOM </a:t>
            </a:r>
            <a:r>
              <a:rPr lang="ru-RU" sz="2400" b="1" dirty="0" smtClean="0">
                <a:latin typeface="Montserrat" panose="020B0604020202020204" charset="-52"/>
              </a:rPr>
              <a:t>= 104,4 млн руб</a:t>
            </a:r>
            <a:r>
              <a:rPr lang="ru-RU" sz="3600" dirty="0" smtClean="0">
                <a:latin typeface="Montserrat" panose="020B0604020202020204" charset="-52"/>
              </a:rPr>
              <a:t>.</a:t>
            </a:r>
          </a:p>
        </p:txBody>
      </p:sp>
      <p:cxnSp>
        <p:nvCxnSpPr>
          <p:cNvPr id="5" name="Прямая соединительная линия 4"/>
          <p:cNvCxnSpPr>
            <a:stCxn id="13" idx="0"/>
          </p:cNvCxnSpPr>
          <p:nvPr/>
        </p:nvCxnSpPr>
        <p:spPr>
          <a:xfrm flipV="1">
            <a:off x="4599708" y="3738505"/>
            <a:ext cx="1816333" cy="1640827"/>
          </a:xfrm>
          <a:prstGeom prst="line">
            <a:avLst/>
          </a:prstGeom>
          <a:ln w="57150" cap="flat" cmpd="sng" algn="ctr">
            <a:solidFill>
              <a:srgbClr val="E3C6FE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V="1">
            <a:off x="5366479" y="5054403"/>
            <a:ext cx="1802575" cy="1600408"/>
          </a:xfrm>
          <a:prstGeom prst="line">
            <a:avLst/>
          </a:prstGeom>
          <a:ln w="57150" cap="flat" cmpd="sng" algn="ctr">
            <a:solidFill>
              <a:srgbClr val="B970FC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V="1">
            <a:off x="6267766" y="6806680"/>
            <a:ext cx="2006028" cy="1656173"/>
          </a:xfrm>
          <a:prstGeom prst="line">
            <a:avLst/>
          </a:prstGeom>
          <a:ln w="57150" cap="flat" cmpd="sng" algn="ctr">
            <a:solidFill>
              <a:srgbClr val="7505DD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154330" y="6888209"/>
            <a:ext cx="998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Montserrat" panose="020B0604020202020204" charset="-52"/>
              </a:rPr>
              <a:t>SAM</a:t>
            </a:r>
            <a:endParaRPr lang="ru-RU" sz="2400" b="1" dirty="0" smtClean="0">
              <a:solidFill>
                <a:schemeClr val="bg1"/>
              </a:solidFill>
              <a:latin typeface="Montserrat" panose="020B0604020202020204" charset="-5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119833" y="5697085"/>
            <a:ext cx="998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Montserrat" panose="020B0604020202020204" charset="-52"/>
              </a:rPr>
              <a:t>T</a:t>
            </a:r>
            <a:r>
              <a:rPr lang="en-US" sz="2400" b="1" dirty="0" smtClean="0">
                <a:solidFill>
                  <a:schemeClr val="bg1"/>
                </a:solidFill>
                <a:latin typeface="Montserrat" panose="020B0604020202020204" charset="-52"/>
              </a:rPr>
              <a:t>AM</a:t>
            </a:r>
            <a:endParaRPr lang="ru-RU" sz="2400" b="1" dirty="0" smtClean="0">
              <a:solidFill>
                <a:schemeClr val="bg1"/>
              </a:solidFill>
              <a:latin typeface="Montserrat" panose="020B0604020202020204" charset="-52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858875" y="2067236"/>
            <a:ext cx="85379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latin typeface="Montserrat" panose="020B0604020202020204" charset="-52"/>
              </a:rPr>
              <a:t>Рынок рассчитан на 2026 год: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19219681" y="10359540"/>
            <a:ext cx="4395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atin typeface="Montserrat" panose="020B0604020202020204" charset="-52"/>
              </a:rPr>
              <a:t>7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05582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2"/>
          <p:cNvPicPr preferRelativeResize="0"/>
          <p:nvPr/>
        </p:nvPicPr>
        <p:blipFill rotWithShape="1">
          <a:blip r:embed="rId3">
            <a:alphaModFix/>
          </a:blip>
          <a:srcRect t="85423" r="1545"/>
          <a:stretch/>
        </p:blipFill>
        <p:spPr>
          <a:xfrm>
            <a:off x="794" y="0"/>
            <a:ext cx="20104100" cy="167437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2"/>
          <p:cNvSpPr txBox="1">
            <a:spLocks noGrp="1"/>
          </p:cNvSpPr>
          <p:nvPr>
            <p:ph type="title"/>
          </p:nvPr>
        </p:nvSpPr>
        <p:spPr>
          <a:xfrm>
            <a:off x="985043" y="410085"/>
            <a:ext cx="6659942" cy="1862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spAutoFit/>
          </a:bodyPr>
          <a:lstStyle/>
          <a:p>
            <a:pPr marL="12700">
              <a:lnSpc>
                <a:spcPct val="150000"/>
              </a:lnSpc>
            </a:pPr>
            <a:r>
              <a:rPr lang="ru-RU" sz="4000" dirty="0" smtClean="0">
                <a:latin typeface="Montserrat"/>
                <a:ea typeface="Montserrat"/>
                <a:cs typeface="Montserrat"/>
                <a:sym typeface="Montserrat"/>
              </a:rPr>
              <a:t>Бизнес-модель</a:t>
            </a:r>
            <a:r>
              <a:rPr lang="en-US" sz="4000" dirty="0" smtClean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dirty="0" smtClean="0">
                <a:latin typeface="Montserrat" panose="020B0604020202020204" charset="-52"/>
              </a:rPr>
              <a:t>B2B</a:t>
            </a:r>
            <a:r>
              <a:rPr lang="ru-RU" sz="4000" dirty="0" smtClean="0">
                <a:latin typeface="Montserrat" panose="020B0604020202020204" charset="-52"/>
              </a:rPr>
              <a:t>:</a:t>
            </a:r>
            <a:r>
              <a:rPr lang="ru-RU" sz="4000" dirty="0">
                <a:latin typeface="Montserrat" panose="020B0604020202020204" charset="-52"/>
              </a:rPr>
              <a:t/>
            </a:r>
            <a:br>
              <a:rPr lang="ru-RU" sz="4000" dirty="0">
                <a:latin typeface="Montserrat" panose="020B0604020202020204" charset="-52"/>
              </a:rPr>
            </a:b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AB9317-59AF-2B47-B7EA-B5BA09DABFBC}"/>
              </a:ext>
            </a:extLst>
          </p:cNvPr>
          <p:cNvSpPr txBox="1"/>
          <p:nvPr/>
        </p:nvSpPr>
        <p:spPr>
          <a:xfrm>
            <a:off x="2346430" y="363772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561960"/>
              </p:ext>
            </p:extLst>
          </p:nvPr>
        </p:nvGraphicFramePr>
        <p:xfrm>
          <a:off x="404733" y="1965267"/>
          <a:ext cx="19388102" cy="8332575"/>
        </p:xfrm>
        <a:graphic>
          <a:graphicData uri="http://schemas.openxmlformats.org/drawingml/2006/table">
            <a:tbl>
              <a:tblPr firstCol="1"/>
              <a:tblGrid>
                <a:gridCol w="3877620">
                  <a:extLst>
                    <a:ext uri="{9D8B030D-6E8A-4147-A177-3AD203B41FA5}">
                      <a16:colId xmlns:a16="http://schemas.microsoft.com/office/drawing/2014/main" val="2186509215"/>
                    </a:ext>
                  </a:extLst>
                </a:gridCol>
                <a:gridCol w="3877620">
                  <a:extLst>
                    <a:ext uri="{9D8B030D-6E8A-4147-A177-3AD203B41FA5}">
                      <a16:colId xmlns:a16="http://schemas.microsoft.com/office/drawing/2014/main" val="795544119"/>
                    </a:ext>
                  </a:extLst>
                </a:gridCol>
                <a:gridCol w="3892721">
                  <a:extLst>
                    <a:ext uri="{9D8B030D-6E8A-4147-A177-3AD203B41FA5}">
                      <a16:colId xmlns:a16="http://schemas.microsoft.com/office/drawing/2014/main" val="102858148"/>
                    </a:ext>
                  </a:extLst>
                </a:gridCol>
                <a:gridCol w="3862521">
                  <a:extLst>
                    <a:ext uri="{9D8B030D-6E8A-4147-A177-3AD203B41FA5}">
                      <a16:colId xmlns:a16="http://schemas.microsoft.com/office/drawing/2014/main" val="2352699715"/>
                    </a:ext>
                  </a:extLst>
                </a:gridCol>
                <a:gridCol w="3877620">
                  <a:extLst>
                    <a:ext uri="{9D8B030D-6E8A-4147-A177-3AD203B41FA5}">
                      <a16:colId xmlns:a16="http://schemas.microsoft.com/office/drawing/2014/main" val="1144526046"/>
                    </a:ext>
                  </a:extLst>
                </a:gridCol>
              </a:tblGrid>
              <a:tr h="2609189">
                <a:tc rowSpan="2">
                  <a:txBody>
                    <a:bodyPr/>
                    <a:lstStyle/>
                    <a:p>
                      <a:pPr algn="l"/>
                      <a:r>
                        <a:rPr lang="ru-RU" sz="1800" b="1" dirty="0" smtClean="0">
                          <a:latin typeface="Montserrat" panose="020B0604020202020204" charset="-52"/>
                        </a:rPr>
                        <a:t>Ключевые партнеры:</a:t>
                      </a:r>
                      <a:endParaRPr lang="en-US" sz="1800" b="1" dirty="0" smtClean="0">
                        <a:latin typeface="Montserrat" panose="020B0604020202020204" charset="-52"/>
                      </a:endParaRPr>
                    </a:p>
                    <a:p>
                      <a:pPr algn="l"/>
                      <a:r>
                        <a:rPr lang="ru-RU" sz="1800" dirty="0" smtClean="0">
                          <a:latin typeface="Montserrat" panose="020B0604020202020204" charset="-52"/>
                        </a:rPr>
                        <a:t>СПб ГУАП;</a:t>
                      </a:r>
                      <a:endParaRPr lang="en-US" sz="1800" dirty="0" smtClean="0">
                        <a:latin typeface="Montserrat" panose="020B0604020202020204" charset="-52"/>
                      </a:endParaRPr>
                    </a:p>
                    <a:p>
                      <a:pPr algn="l"/>
                      <a:r>
                        <a:rPr lang="ru-RU" sz="1800" dirty="0" smtClean="0">
                          <a:latin typeface="Montserrat" panose="020B0604020202020204" charset="-52"/>
                        </a:rPr>
                        <a:t>СПб ПУ им. Петра Великого;</a:t>
                      </a:r>
                    </a:p>
                    <a:p>
                      <a:pPr algn="l"/>
                      <a:r>
                        <a:rPr lang="ru-RU" sz="1800" dirty="0" smtClean="0">
                          <a:latin typeface="Montserrat" panose="020B0604020202020204" charset="-52"/>
                        </a:rPr>
                        <a:t>Компания REC по производству материалов для 3</a:t>
                      </a:r>
                      <a:r>
                        <a:rPr lang="en-US" sz="1800" dirty="0" smtClean="0">
                          <a:latin typeface="Montserrat" panose="020B0604020202020204" charset="-52"/>
                        </a:rPr>
                        <a:t>D</a:t>
                      </a:r>
                      <a:r>
                        <a:rPr lang="ru-RU" sz="1800" dirty="0" smtClean="0">
                          <a:latin typeface="Montserrat" panose="020B0604020202020204" charset="-52"/>
                        </a:rPr>
                        <a:t> печати;</a:t>
                      </a:r>
                    </a:p>
                    <a:p>
                      <a:pPr algn="l"/>
                      <a:r>
                        <a:rPr lang="ru-RU" sz="1800" dirty="0" smtClean="0">
                          <a:latin typeface="Montserrat" panose="020B0604020202020204" charset="-52"/>
                        </a:rPr>
                        <a:t> </a:t>
                      </a:r>
                      <a:r>
                        <a:rPr lang="ru-RU" sz="1800" dirty="0" err="1" smtClean="0">
                          <a:latin typeface="Montserrat" panose="020B0604020202020204" charset="-52"/>
                        </a:rPr>
                        <a:t>AnyCubic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Montserrat" panose="020B0604020202020204" charset="-52"/>
                        </a:rPr>
                        <a:t>Ключевые виды деятельности:</a:t>
                      </a:r>
                    </a:p>
                    <a:p>
                      <a:r>
                        <a:rPr lang="ru-RU" sz="1800" dirty="0" smtClean="0">
                          <a:latin typeface="Montserrat" panose="020B0604020202020204" charset="-52"/>
                        </a:rPr>
                        <a:t>Изготовление протезов</a:t>
                      </a:r>
                      <a:endParaRPr lang="en-US" sz="1800" dirty="0" smtClean="0">
                        <a:latin typeface="Montserrat" panose="020B0604020202020204" charset="-52"/>
                      </a:endParaRP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Montserrat" panose="020B0604020202020204" charset="-52"/>
                        </a:rPr>
                        <a:t>Предоставленная ценность: </a:t>
                      </a:r>
                      <a:br>
                        <a:rPr lang="ru-RU" sz="1800" b="1" dirty="0" smtClean="0">
                          <a:latin typeface="Montserrat" panose="020B0604020202020204" charset="-52"/>
                        </a:rPr>
                      </a:br>
                      <a:r>
                        <a:rPr lang="en-US" sz="1800" dirty="0" smtClean="0">
                          <a:latin typeface="Montserrat" panose="020B0604020202020204" charset="-52"/>
                        </a:rPr>
                        <a:t>Emotion </a:t>
                      </a:r>
                      <a:r>
                        <a:rPr lang="ru-RU" sz="1800" dirty="0" smtClean="0">
                          <a:latin typeface="Montserrat" panose="020B0604020202020204" charset="-52"/>
                        </a:rPr>
                        <a:t>предоставляет клиникам и реабилитационным центрам г. Санкт-Петербурга бионические протезы </a:t>
                      </a:r>
                      <a:r>
                        <a:rPr lang="ru-RU" sz="1800" dirty="0" err="1" smtClean="0">
                          <a:latin typeface="Montserrat" panose="020B0604020202020204" charset="-52"/>
                        </a:rPr>
                        <a:t>регулирующиеся</a:t>
                      </a:r>
                      <a:r>
                        <a:rPr lang="ru-RU" sz="1800" baseline="0" dirty="0" smtClean="0">
                          <a:latin typeface="Montserrat" panose="020B0604020202020204" charset="-52"/>
                        </a:rPr>
                        <a:t> под размер руки </a:t>
                      </a:r>
                      <a:r>
                        <a:rPr lang="ru-RU" sz="1800" dirty="0" smtClean="0">
                          <a:latin typeface="Montserrat" panose="020B0604020202020204" charset="-52"/>
                        </a:rPr>
                        <a:t>для </a:t>
                      </a:r>
                      <a:r>
                        <a:rPr lang="ru-RU" sz="1800" dirty="0" smtClean="0">
                          <a:latin typeface="Montserrat" panose="020B0604020202020204" charset="-52"/>
                        </a:rPr>
                        <a:t>больных с ампутацией конечности руки для их полного восстановления и использования </a:t>
                      </a:r>
                      <a:r>
                        <a:rPr lang="ru-RU" sz="1800" dirty="0" smtClean="0">
                          <a:latin typeface="Montserrat" panose="020B0604020202020204" charset="-52"/>
                        </a:rPr>
                        <a:t>протеза</a:t>
                      </a:r>
                      <a:r>
                        <a:rPr lang="ru-RU" sz="1800" baseline="0" dirty="0" smtClean="0">
                          <a:latin typeface="Montserrat" panose="020B0604020202020204" charset="-52"/>
                        </a:rPr>
                        <a:t> в любых условиях жизни и возможностью поднимать вес до 22 кг.</a:t>
                      </a:r>
                      <a:r>
                        <a:rPr lang="ru-RU" sz="1800" dirty="0" smtClean="0">
                          <a:latin typeface="Montserrat" panose="020B0604020202020204" charset="-52"/>
                        </a:rPr>
                        <a:t/>
                      </a:r>
                      <a:br>
                        <a:rPr lang="ru-RU" sz="1800" dirty="0" smtClean="0">
                          <a:latin typeface="Montserrat" panose="020B0604020202020204" charset="-52"/>
                        </a:rPr>
                      </a:br>
                      <a:endParaRPr lang="en-US" sz="1800" dirty="0">
                        <a:latin typeface="Montserrat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Взаимоотношения с клиентами:</a:t>
                      </a:r>
                      <a:br>
                        <a:rPr lang="ru-RU" sz="1800" b="1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</a:br>
                      <a:r>
                        <a:rPr lang="ru-RU" sz="1800" dirty="0" smtClean="0">
                          <a:latin typeface="Montserrat" panose="020B0604020202020204" charset="-52"/>
                        </a:rPr>
                        <a:t>Сайт компании;</a:t>
                      </a:r>
                      <a:br>
                        <a:rPr lang="ru-RU" sz="1800" dirty="0" smtClean="0">
                          <a:latin typeface="Montserrat" panose="020B0604020202020204" charset="-52"/>
                        </a:rPr>
                      </a:br>
                      <a:r>
                        <a:rPr lang="ru-RU" sz="1800" dirty="0" smtClean="0">
                          <a:latin typeface="Montserrat" panose="020B0604020202020204" charset="-52"/>
                        </a:rPr>
                        <a:t>Почта;</a:t>
                      </a:r>
                      <a:br>
                        <a:rPr lang="ru-RU" sz="1800" dirty="0" smtClean="0">
                          <a:latin typeface="Montserrat" panose="020B0604020202020204" charset="-52"/>
                        </a:rPr>
                      </a:br>
                      <a:r>
                        <a:rPr lang="ru-RU" sz="1800" dirty="0" smtClean="0">
                          <a:latin typeface="Montserrat" panose="020B0604020202020204" charset="-52"/>
                        </a:rPr>
                        <a:t>Контактные номера клиник;</a:t>
                      </a:r>
                      <a:br>
                        <a:rPr lang="ru-RU" sz="1800" dirty="0" smtClean="0">
                          <a:latin typeface="Montserrat" panose="020B0604020202020204" charset="-52"/>
                        </a:rPr>
                      </a:br>
                      <a:r>
                        <a:rPr lang="ru-RU" sz="1800" dirty="0" smtClean="0">
                          <a:latin typeface="Montserrat" panose="020B0604020202020204" charset="-52"/>
                        </a:rPr>
                        <a:t>Страница в </a:t>
                      </a:r>
                      <a:r>
                        <a:rPr lang="ru-RU" sz="1800" dirty="0" err="1" smtClean="0">
                          <a:latin typeface="Montserrat" panose="020B0604020202020204" charset="-52"/>
                        </a:rPr>
                        <a:t>соц.сети</a:t>
                      </a:r>
                      <a:r>
                        <a:rPr lang="ru-RU" sz="1800" dirty="0" smtClean="0">
                          <a:latin typeface="Montserrat" panose="020B0604020202020204" charset="-52"/>
                        </a:rPr>
                        <a:t> «</a:t>
                      </a:r>
                      <a:r>
                        <a:rPr lang="ru-RU" sz="1800" dirty="0" err="1" smtClean="0">
                          <a:latin typeface="Montserrat" panose="020B0604020202020204" charset="-52"/>
                        </a:rPr>
                        <a:t>ВКонтакте</a:t>
                      </a:r>
                      <a:r>
                        <a:rPr lang="ru-RU" sz="1800" dirty="0" smtClean="0">
                          <a:latin typeface="Montserrat" panose="020B0604020202020204" charset="-52"/>
                        </a:rPr>
                        <a:t>»;</a:t>
                      </a:r>
                    </a:p>
                    <a:p>
                      <a:r>
                        <a:rPr lang="ru-RU" sz="1800" dirty="0" smtClean="0">
                          <a:latin typeface="Montserrat" panose="020B0604020202020204" charset="-52"/>
                        </a:rPr>
                        <a:t>Рекламные бюллетени в клиниках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Клиенты: </a:t>
                      </a: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/>
                      </a:r>
                      <a:b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</a:b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Реабилитационные центры и больницы г. Санкт-Петербург, занимающиеся лечением людей с ампутацией кисти руки.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65485437"/>
                  </a:ext>
                </a:extLst>
              </a:tr>
              <a:tr h="2454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Ключевые ресурсы:</a:t>
                      </a: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/>
                      </a:r>
                      <a:b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</a:b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Помещение для изготовления протезов(мастерская);</a:t>
                      </a:r>
                    </a:p>
                    <a:p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Оборудование</a:t>
                      </a:r>
                      <a:r>
                        <a:rPr lang="ru-RU" sz="1800" baseline="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 для создания протеза</a:t>
                      </a: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;</a:t>
                      </a:r>
                      <a:endParaRPr lang="ru-RU" sz="1800" dirty="0" smtClean="0">
                        <a:latin typeface="Montserrat" panose="020B0604020202020204" charset="-52"/>
                        <a:ea typeface="Calibri" panose="020F0502020204030204" pitchFamily="34" charset="0"/>
                      </a:endParaRPr>
                    </a:p>
                    <a:p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Сотрудники (</a:t>
                      </a:r>
                      <a:r>
                        <a:rPr lang="ru-RU" sz="1800" dirty="0" err="1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схемотехник</a:t>
                      </a: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, программист, 3</a:t>
                      </a:r>
                      <a:r>
                        <a:rPr lang="en-US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D</a:t>
                      </a: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-инженер, сборщик-</a:t>
                      </a:r>
                      <a:r>
                        <a:rPr lang="ru-RU" sz="1800" dirty="0" err="1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тестировщик</a:t>
                      </a: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, менеджер, директор, </a:t>
                      </a:r>
                      <a:r>
                        <a:rPr lang="en-US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SMM</a:t>
                      </a: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-специалист, </a:t>
                      </a:r>
                      <a:r>
                        <a:rPr lang="ru-RU" sz="1800" dirty="0" err="1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юрист,бухгалтер</a:t>
                      </a: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-делопроизводитель);</a:t>
                      </a:r>
                    </a:p>
                    <a:p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Финансирование</a:t>
                      </a:r>
                      <a:r>
                        <a:rPr lang="ru-RU" sz="1800" baseline="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на реализацию проекта в </a:t>
                      </a: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размере</a:t>
                      </a:r>
                      <a:r>
                        <a:rPr lang="ru-RU" sz="1800" baseline="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 1.000.000 рублей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290361"/>
                  </a:ext>
                </a:extLst>
              </a:tr>
              <a:tr h="2656726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Каналы сбыта: </a:t>
                      </a:r>
                      <a:br>
                        <a:rPr lang="ru-RU" sz="1800" b="1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</a:b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Сайт компании;</a:t>
                      </a:r>
                    </a:p>
                    <a:p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Страничка в социальной сети;</a:t>
                      </a:r>
                    </a:p>
                    <a:p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Медицинские форумы</a:t>
                      </a: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;</a:t>
                      </a:r>
                      <a:b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</a:b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Реабилитационные</a:t>
                      </a:r>
                      <a:r>
                        <a:rPr lang="ru-RU" sz="1800" baseline="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 центры г. Санкт-Петербурга;</a:t>
                      </a:r>
                      <a:endParaRPr lang="ru-RU" sz="1800" dirty="0" smtClean="0">
                        <a:latin typeface="Montserrat" panose="020B0604020202020204" charset="-52"/>
                        <a:ea typeface="Calibri" panose="020F0502020204030204" pitchFamily="34" charset="0"/>
                      </a:endParaRPr>
                    </a:p>
                    <a:p>
                      <a:r>
                        <a:rPr lang="ru-RU" sz="1800" dirty="0" err="1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Ютуб</a:t>
                      </a: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*</a:t>
                      </a:r>
                      <a:endParaRPr lang="ru-RU" sz="1800" dirty="0" smtClean="0">
                        <a:latin typeface="Montserrat" panose="020B0604020202020204" charset="-52"/>
                      </a:endParaRP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75052632"/>
                  </a:ext>
                </a:extLst>
              </a:tr>
              <a:tr h="2656727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Montserrat" panose="020B0604020202020204" charset="-52"/>
                        </a:rPr>
                        <a:t>Издержки: </a:t>
                      </a:r>
                      <a:r>
                        <a:rPr lang="ru-RU" sz="1800" dirty="0" smtClean="0">
                          <a:latin typeface="Montserrat" panose="020B0604020202020204" charset="-52"/>
                        </a:rPr>
                        <a:t/>
                      </a:r>
                      <a:br>
                        <a:rPr lang="ru-RU" sz="1800" dirty="0" smtClean="0">
                          <a:latin typeface="Montserrat" panose="020B0604020202020204" charset="-52"/>
                        </a:rPr>
                      </a:br>
                      <a:r>
                        <a:rPr lang="ru-RU" sz="1800" dirty="0" smtClean="0">
                          <a:latin typeface="Montserrat" panose="020B0604020202020204" charset="-52"/>
                        </a:rPr>
                        <a:t>Постоянные – зарплата сотрудникам, реклама продукта</a:t>
                      </a:r>
                      <a:br>
                        <a:rPr lang="ru-RU" sz="1800" dirty="0" smtClean="0">
                          <a:latin typeface="Montserrat" panose="020B0604020202020204" charset="-52"/>
                        </a:rPr>
                      </a:br>
                      <a:r>
                        <a:rPr lang="ru-RU" sz="1800" dirty="0" smtClean="0">
                          <a:latin typeface="Montserrat" panose="020B0604020202020204" charset="-52"/>
                        </a:rPr>
                        <a:t>Переменные – закупка оборудования, оборудование помещения, закупка материалов для изготовления протеза, электроника для протеза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Потоки доходов: </a:t>
                      </a: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/>
                      </a:r>
                      <a:b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</a:b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Продажа протезов – 290.000 с одного протеза, реклама на сайте, реклама в социальных сетях</a:t>
                      </a:r>
                      <a:endParaRPr lang="ru-RU" sz="1800" dirty="0" smtClean="0">
                        <a:latin typeface="Montserrat" panose="020B0604020202020204" charset="-52"/>
                      </a:endParaRP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22522115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268774" y="10607691"/>
            <a:ext cx="112222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Montserrat" panose="020B0604020202020204" charset="-52"/>
              </a:rPr>
              <a:t>*запрещенная в России социальная сеть</a:t>
            </a:r>
            <a:endParaRPr lang="ru-RU" dirty="0">
              <a:latin typeface="Montserrat" panose="020B0604020202020204" charset="-52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346879" y="10469191"/>
            <a:ext cx="4459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atin typeface="Montserrat" panose="020B0604020202020204" charset="-52"/>
              </a:rPr>
              <a:t>9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55775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2"/>
          <p:cNvPicPr preferRelativeResize="0"/>
          <p:nvPr/>
        </p:nvPicPr>
        <p:blipFill rotWithShape="1">
          <a:blip r:embed="rId3">
            <a:alphaModFix/>
          </a:blip>
          <a:srcRect t="85423" r="1545"/>
          <a:stretch/>
        </p:blipFill>
        <p:spPr>
          <a:xfrm>
            <a:off x="794" y="0"/>
            <a:ext cx="20104100" cy="167437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2"/>
          <p:cNvSpPr txBox="1">
            <a:spLocks noGrp="1"/>
          </p:cNvSpPr>
          <p:nvPr>
            <p:ph type="title"/>
          </p:nvPr>
        </p:nvSpPr>
        <p:spPr>
          <a:xfrm>
            <a:off x="985043" y="410085"/>
            <a:ext cx="6659942" cy="1862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spAutoFit/>
          </a:bodyPr>
          <a:lstStyle/>
          <a:p>
            <a:pPr marL="12700">
              <a:lnSpc>
                <a:spcPct val="150000"/>
              </a:lnSpc>
            </a:pPr>
            <a:r>
              <a:rPr lang="ru-RU" sz="4000" dirty="0" smtClean="0">
                <a:latin typeface="Montserrat"/>
                <a:ea typeface="Montserrat"/>
                <a:cs typeface="Montserrat"/>
                <a:sym typeface="Montserrat"/>
              </a:rPr>
              <a:t>Бизнес-модель</a:t>
            </a:r>
            <a:r>
              <a:rPr lang="en-US" sz="4000" dirty="0" smtClean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dirty="0">
                <a:latin typeface="Montserrat" panose="020B0604020202020204" charset="-52"/>
              </a:rPr>
              <a:t>B2C</a:t>
            </a:r>
            <a:r>
              <a:rPr lang="ru-RU" sz="4000" dirty="0">
                <a:latin typeface="Montserrat" panose="020B0604020202020204" charset="-52"/>
              </a:rPr>
              <a:t>:</a:t>
            </a:r>
            <a:br>
              <a:rPr lang="ru-RU" sz="4000" dirty="0">
                <a:latin typeface="Montserrat" panose="020B0604020202020204" charset="-52"/>
              </a:rPr>
            </a:b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AB9317-59AF-2B47-B7EA-B5BA09DABFBC}"/>
              </a:ext>
            </a:extLst>
          </p:cNvPr>
          <p:cNvSpPr txBox="1"/>
          <p:nvPr/>
        </p:nvSpPr>
        <p:spPr>
          <a:xfrm>
            <a:off x="2346430" y="363772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243866"/>
              </p:ext>
            </p:extLst>
          </p:nvPr>
        </p:nvGraphicFramePr>
        <p:xfrm>
          <a:off x="985043" y="2084459"/>
          <a:ext cx="18123108" cy="7718396"/>
        </p:xfrm>
        <a:graphic>
          <a:graphicData uri="http://schemas.openxmlformats.org/drawingml/2006/table">
            <a:tbl>
              <a:tblPr/>
              <a:tblGrid>
                <a:gridCol w="3624622">
                  <a:extLst>
                    <a:ext uri="{9D8B030D-6E8A-4147-A177-3AD203B41FA5}">
                      <a16:colId xmlns:a16="http://schemas.microsoft.com/office/drawing/2014/main" val="381385211"/>
                    </a:ext>
                  </a:extLst>
                </a:gridCol>
                <a:gridCol w="3624621">
                  <a:extLst>
                    <a:ext uri="{9D8B030D-6E8A-4147-A177-3AD203B41FA5}">
                      <a16:colId xmlns:a16="http://schemas.microsoft.com/office/drawing/2014/main" val="4280994838"/>
                    </a:ext>
                  </a:extLst>
                </a:gridCol>
                <a:gridCol w="3624622">
                  <a:extLst>
                    <a:ext uri="{9D8B030D-6E8A-4147-A177-3AD203B41FA5}">
                      <a16:colId xmlns:a16="http://schemas.microsoft.com/office/drawing/2014/main" val="3878787261"/>
                    </a:ext>
                  </a:extLst>
                </a:gridCol>
                <a:gridCol w="3624621">
                  <a:extLst>
                    <a:ext uri="{9D8B030D-6E8A-4147-A177-3AD203B41FA5}">
                      <a16:colId xmlns:a16="http://schemas.microsoft.com/office/drawing/2014/main" val="227632282"/>
                    </a:ext>
                  </a:extLst>
                </a:gridCol>
                <a:gridCol w="3624622">
                  <a:extLst>
                    <a:ext uri="{9D8B030D-6E8A-4147-A177-3AD203B41FA5}">
                      <a16:colId xmlns:a16="http://schemas.microsoft.com/office/drawing/2014/main" val="1870076386"/>
                    </a:ext>
                  </a:extLst>
                </a:gridCol>
              </a:tblGrid>
              <a:tr h="3137993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Montserrat" panose="020B0604020202020204" charset="-52"/>
                        </a:rPr>
                        <a:t>Ключевые партнеры:</a:t>
                      </a:r>
                      <a:endParaRPr lang="en-US" sz="1800" b="1" dirty="0" smtClean="0">
                        <a:latin typeface="Montserrat" panose="020B0604020202020204" charset="-52"/>
                      </a:endParaRPr>
                    </a:p>
                    <a:p>
                      <a:r>
                        <a:rPr lang="ru-RU" sz="1800" dirty="0" smtClean="0">
                          <a:latin typeface="Montserrat" panose="020B0604020202020204" charset="-52"/>
                        </a:rPr>
                        <a:t>СПб ГУАП;</a:t>
                      </a:r>
                      <a:endParaRPr lang="en-US" sz="1800" dirty="0" smtClean="0">
                        <a:latin typeface="Montserrat" panose="020B0604020202020204" charset="-52"/>
                      </a:endParaRPr>
                    </a:p>
                    <a:p>
                      <a:r>
                        <a:rPr lang="ru-RU" sz="1800" dirty="0" smtClean="0">
                          <a:latin typeface="Montserrat" panose="020B0604020202020204" charset="-52"/>
                        </a:rPr>
                        <a:t>СПб ПУ им. Петра Великого;</a:t>
                      </a:r>
                    </a:p>
                    <a:p>
                      <a:r>
                        <a:rPr lang="ru-RU" sz="1800" dirty="0" smtClean="0">
                          <a:latin typeface="Montserrat" panose="020B0604020202020204" charset="-52"/>
                        </a:rPr>
                        <a:t>Реабилитационные центры г. Санкт-Петербурга;</a:t>
                      </a:r>
                    </a:p>
                    <a:p>
                      <a:r>
                        <a:rPr lang="ru-RU" sz="1800" dirty="0" smtClean="0">
                          <a:latin typeface="Montserrat" panose="020B0604020202020204" charset="-52"/>
                        </a:rPr>
                        <a:t>Компания REC по производству материалов для 3</a:t>
                      </a:r>
                      <a:r>
                        <a:rPr lang="en-US" sz="1800" dirty="0" smtClean="0">
                          <a:latin typeface="Montserrat" panose="020B0604020202020204" charset="-52"/>
                        </a:rPr>
                        <a:t>D</a:t>
                      </a:r>
                      <a:r>
                        <a:rPr lang="ru-RU" sz="1800" dirty="0" smtClean="0">
                          <a:latin typeface="Montserrat" panose="020B0604020202020204" charset="-52"/>
                        </a:rPr>
                        <a:t> печати;</a:t>
                      </a:r>
                    </a:p>
                    <a:p>
                      <a:r>
                        <a:rPr lang="ru-RU" sz="1800" dirty="0" smtClean="0">
                          <a:latin typeface="Montserrat" panose="020B0604020202020204" charset="-52"/>
                        </a:rPr>
                        <a:t> </a:t>
                      </a:r>
                      <a:r>
                        <a:rPr lang="ru-RU" sz="1800" dirty="0" err="1" smtClean="0">
                          <a:latin typeface="Montserrat" panose="020B0604020202020204" charset="-52"/>
                        </a:rPr>
                        <a:t>AnyCubic</a:t>
                      </a:r>
                      <a:endParaRPr lang="ru-RU" sz="1800" b="1" dirty="0" smtClean="0">
                        <a:latin typeface="Montserrat" panose="020B0604020202020204" charset="-52"/>
                      </a:endParaRP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Montserrat" panose="020B0604020202020204" charset="-52"/>
                        </a:rPr>
                        <a:t>Ключевые виды деятельности:</a:t>
                      </a:r>
                    </a:p>
                    <a:p>
                      <a:r>
                        <a:rPr lang="ru-RU" sz="1800" dirty="0" smtClean="0">
                          <a:latin typeface="Montserrat" panose="020B0604020202020204" charset="-52"/>
                        </a:rPr>
                        <a:t>Изготовление протезов</a:t>
                      </a:r>
                      <a:endParaRPr lang="en-US" sz="1800" dirty="0" smtClean="0">
                        <a:latin typeface="Montserrat" panose="020B0604020202020204" charset="-52"/>
                      </a:endParaRP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Montserrat" panose="020B0604020202020204" charset="-52"/>
                        </a:rPr>
                        <a:t>Предоставленная ценность: </a:t>
                      </a:r>
                      <a:br>
                        <a:rPr lang="ru-RU" sz="1800" b="1" dirty="0" smtClean="0">
                          <a:latin typeface="Montserrat" panose="020B0604020202020204" charset="-52"/>
                        </a:rPr>
                      </a:br>
                      <a:r>
                        <a:rPr lang="en-US" sz="1800" dirty="0" smtClean="0">
                          <a:latin typeface="Montserrat" panose="020B0604020202020204" charset="-52"/>
                        </a:rPr>
                        <a:t>Emotion </a:t>
                      </a:r>
                      <a:r>
                        <a:rPr lang="ru-RU" sz="1800" dirty="0" smtClean="0">
                          <a:latin typeface="Montserrat" panose="020B0604020202020204" charset="-52"/>
                        </a:rPr>
                        <a:t>помогает людям в случае утери конечности руки жить полноценной жизнью с помощью бионического протеза и выполнять повседневные действия бионическим </a:t>
                      </a:r>
                      <a:r>
                        <a:rPr lang="ru-RU" sz="1800" dirty="0" smtClean="0">
                          <a:latin typeface="Montserrat" panose="020B0604020202020204" charset="-52"/>
                        </a:rPr>
                        <a:t>протезом в любых  </a:t>
                      </a:r>
                      <a:r>
                        <a:rPr lang="ru-RU" sz="1800" dirty="0" smtClean="0">
                          <a:latin typeface="Montserrat" panose="020B0604020202020204" charset="-52"/>
                        </a:rPr>
                        <a:t>с легкостью и удобством в использовании</a:t>
                      </a:r>
                      <a:br>
                        <a:rPr lang="ru-RU" sz="1800" dirty="0" smtClean="0">
                          <a:latin typeface="Montserrat" panose="020B0604020202020204" charset="-52"/>
                        </a:rPr>
                      </a:br>
                      <a:r>
                        <a:rPr lang="ru-RU" sz="1800" b="1" dirty="0" smtClean="0">
                          <a:latin typeface="Montserrat" panose="020B0604020202020204" charset="-52"/>
                        </a:rPr>
                        <a:t>В чем уникальность? </a:t>
                      </a:r>
                      <a:endParaRPr lang="en-US" sz="1800" b="1" dirty="0" smtClean="0">
                        <a:latin typeface="Montserrat" panose="020B0604020202020204" charset="-52"/>
                      </a:endParaRP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Взаимоотношения с клиентами:</a:t>
                      </a:r>
                      <a:br>
                        <a:rPr lang="ru-RU" sz="1800" b="1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</a:br>
                      <a:r>
                        <a:rPr lang="ru-RU" sz="1800" dirty="0" smtClean="0">
                          <a:latin typeface="Montserrat" panose="020B0604020202020204" charset="-52"/>
                        </a:rPr>
                        <a:t>Сайт компании;</a:t>
                      </a:r>
                      <a:br>
                        <a:rPr lang="ru-RU" sz="1800" dirty="0" smtClean="0">
                          <a:latin typeface="Montserrat" panose="020B0604020202020204" charset="-52"/>
                        </a:rPr>
                      </a:br>
                      <a:r>
                        <a:rPr lang="ru-RU" sz="1800" dirty="0" smtClean="0">
                          <a:latin typeface="Montserrat" panose="020B0604020202020204" charset="-52"/>
                        </a:rPr>
                        <a:t>Почта;</a:t>
                      </a:r>
                      <a:br>
                        <a:rPr lang="ru-RU" sz="1800" dirty="0" smtClean="0">
                          <a:latin typeface="Montserrat" panose="020B0604020202020204" charset="-52"/>
                        </a:rPr>
                      </a:br>
                      <a:r>
                        <a:rPr lang="ru-RU" sz="1800" dirty="0" smtClean="0">
                          <a:latin typeface="Montserrat" panose="020B0604020202020204" charset="-52"/>
                        </a:rPr>
                        <a:t>Контактные номера клиентов;</a:t>
                      </a:r>
                      <a:br>
                        <a:rPr lang="ru-RU" sz="1800" dirty="0" smtClean="0">
                          <a:latin typeface="Montserrat" panose="020B0604020202020204" charset="-52"/>
                        </a:rPr>
                      </a:br>
                      <a:r>
                        <a:rPr lang="ru-RU" sz="1800" dirty="0" smtClean="0">
                          <a:latin typeface="Montserrat" panose="020B0604020202020204" charset="-52"/>
                        </a:rPr>
                        <a:t>Страница в </a:t>
                      </a:r>
                      <a:r>
                        <a:rPr lang="ru-RU" sz="1800" dirty="0" err="1" smtClean="0">
                          <a:latin typeface="Montserrat" panose="020B0604020202020204" charset="-52"/>
                        </a:rPr>
                        <a:t>соц.сети</a:t>
                      </a:r>
                      <a:r>
                        <a:rPr lang="ru-RU" sz="1800" dirty="0" smtClean="0">
                          <a:latin typeface="Montserrat" panose="020B0604020202020204" charset="-52"/>
                        </a:rPr>
                        <a:t> «</a:t>
                      </a:r>
                      <a:r>
                        <a:rPr lang="ru-RU" sz="1800" dirty="0" err="1" smtClean="0">
                          <a:latin typeface="Montserrat" panose="020B0604020202020204" charset="-52"/>
                        </a:rPr>
                        <a:t>ВКонтакте</a:t>
                      </a:r>
                      <a:r>
                        <a:rPr lang="ru-RU" sz="1800" dirty="0" smtClean="0">
                          <a:latin typeface="Montserrat" panose="020B0604020202020204" charset="-52"/>
                        </a:rPr>
                        <a:t>».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Клиенты: </a:t>
                      </a: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/>
                      </a:r>
                      <a:b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</a:b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Мужчины и женщины, </a:t>
                      </a:r>
                      <a:endParaRPr lang="en-US" sz="1800" dirty="0" smtClean="0">
                        <a:latin typeface="Montserrat" panose="020B0604020202020204" charset="-52"/>
                        <a:ea typeface="Calibri" panose="020F0502020204030204" pitchFamily="34" charset="0"/>
                      </a:endParaRPr>
                    </a:p>
                    <a:p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имеющие ампутацию </a:t>
                      </a:r>
                      <a:endParaRPr lang="en-US" sz="1800" dirty="0" smtClean="0">
                        <a:latin typeface="Montserrat" panose="020B0604020202020204" charset="-52"/>
                        <a:ea typeface="Calibri" panose="020F0502020204030204" pitchFamily="34" charset="0"/>
                      </a:endParaRPr>
                    </a:p>
                    <a:p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кисти руки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34572"/>
                  </a:ext>
                </a:extLst>
              </a:tr>
              <a:tr h="230261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Каналы сбыта: </a:t>
                      </a:r>
                      <a:br>
                        <a:rPr lang="ru-RU" sz="1800" b="1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</a:b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Сайт компании;</a:t>
                      </a:r>
                    </a:p>
                    <a:p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Страничка в социальной сети;</a:t>
                      </a:r>
                    </a:p>
                    <a:p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Медицинские форумы;</a:t>
                      </a:r>
                    </a:p>
                    <a:p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г</a:t>
                      </a: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. Санкт-Петербурга; </a:t>
                      </a:r>
                    </a:p>
                    <a:p>
                      <a:r>
                        <a:rPr lang="ru-RU" sz="1800" dirty="0" err="1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Ютуб</a:t>
                      </a: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*</a:t>
                      </a:r>
                      <a:endParaRPr lang="ru-RU" sz="1800" dirty="0" smtClean="0">
                        <a:latin typeface="Montserrat" panose="020B0604020202020204" charset="-52"/>
                      </a:endParaRP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Ключевые ресурсы:</a:t>
                      </a: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/>
                      </a:r>
                      <a:b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</a:b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Помещение для изготовления протезов(мастерская);</a:t>
                      </a:r>
                    </a:p>
                    <a:p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Оборудование;</a:t>
                      </a:r>
                    </a:p>
                    <a:p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Сотрудники </a:t>
                      </a: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(</a:t>
                      </a:r>
                      <a:r>
                        <a:rPr lang="ru-RU" sz="1800" dirty="0" err="1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схемотехник</a:t>
                      </a: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;  программист, 3</a:t>
                      </a:r>
                      <a:r>
                        <a:rPr lang="en-US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D</a:t>
                      </a: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-инженер, сборщик-</a:t>
                      </a:r>
                      <a:r>
                        <a:rPr lang="ru-RU" sz="1800" dirty="0" err="1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тестировщик</a:t>
                      </a: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, менеджер, директор,</a:t>
                      </a:r>
                      <a:r>
                        <a:rPr lang="en-US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SMM</a:t>
                      </a: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-специалист, юрист</a:t>
                      </a: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, бухгалтер-делопроизводитель</a:t>
                      </a: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);</a:t>
                      </a:r>
                    </a:p>
                    <a:p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Партнеры;</a:t>
                      </a:r>
                    </a:p>
                    <a:p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Финансирование </a:t>
                      </a: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на реализацию проекта</a:t>
                      </a:r>
                      <a:r>
                        <a:rPr lang="ru-RU" sz="1800" baseline="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 в размере </a:t>
                      </a:r>
                      <a:r>
                        <a:rPr lang="ru-RU" sz="1800" baseline="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1.000.000 </a:t>
                      </a:r>
                      <a:r>
                        <a:rPr lang="ru-RU" sz="1800" baseline="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рублей</a:t>
                      </a:r>
                      <a:endParaRPr lang="ru-RU" sz="1800" dirty="0" smtClean="0">
                        <a:latin typeface="Montserrat" panose="020B0604020202020204" charset="-52"/>
                        <a:ea typeface="Calibri" panose="020F0502020204030204" pitchFamily="34" charset="0"/>
                      </a:endParaRP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496117"/>
                  </a:ext>
                </a:extLst>
              </a:tr>
              <a:tr h="1806723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Montserrat" panose="020B0604020202020204" charset="-52"/>
                        </a:rPr>
                        <a:t>Издержки: </a:t>
                      </a:r>
                      <a:r>
                        <a:rPr lang="ru-RU" sz="1800" dirty="0" smtClean="0">
                          <a:latin typeface="Montserrat" panose="020B0604020202020204" charset="-52"/>
                        </a:rPr>
                        <a:t/>
                      </a:r>
                      <a:br>
                        <a:rPr lang="ru-RU" sz="1800" dirty="0" smtClean="0">
                          <a:latin typeface="Montserrat" panose="020B0604020202020204" charset="-52"/>
                        </a:rPr>
                      </a:br>
                      <a:r>
                        <a:rPr lang="ru-RU" sz="1800" dirty="0" smtClean="0">
                          <a:latin typeface="Montserrat" panose="020B0604020202020204" charset="-52"/>
                        </a:rPr>
                        <a:t>Постоянные – зарплата сотрудникам, реклама продукта</a:t>
                      </a:r>
                      <a:br>
                        <a:rPr lang="ru-RU" sz="1800" dirty="0" smtClean="0">
                          <a:latin typeface="Montserrat" panose="020B0604020202020204" charset="-52"/>
                        </a:rPr>
                      </a:br>
                      <a:r>
                        <a:rPr lang="ru-RU" sz="1800" dirty="0" smtClean="0">
                          <a:latin typeface="Montserrat" panose="020B0604020202020204" charset="-52"/>
                        </a:rPr>
                        <a:t>Переменные – Закупка материалов для изготовления протеза, электроника для протеза</a:t>
                      </a:r>
                      <a:br>
                        <a:rPr lang="ru-RU" sz="1800" dirty="0" smtClean="0">
                          <a:latin typeface="Montserrat" panose="020B0604020202020204" charset="-52"/>
                        </a:rPr>
                      </a:br>
                      <a:r>
                        <a:rPr lang="ru-RU" sz="1800" dirty="0" smtClean="0">
                          <a:latin typeface="Montserrat" panose="020B0604020202020204" charset="-52"/>
                        </a:rPr>
                        <a:t>Стартовые расходы - закупка оборудования, оборудование помещения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Потоки доходов: </a:t>
                      </a: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/>
                      </a:r>
                      <a:b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</a:b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Продажа протезов – </a:t>
                      </a: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340.000 </a:t>
                      </a:r>
                      <a:r>
                        <a:rPr lang="ru-RU" sz="1800" dirty="0" smtClean="0">
                          <a:latin typeface="Montserrat" panose="020B0604020202020204" charset="-52"/>
                          <a:ea typeface="Calibri" panose="020F0502020204030204" pitchFamily="34" charset="0"/>
                        </a:rPr>
                        <a:t>с одного протеза, реклама смежных товаров на сайте, социальных сетях</a:t>
                      </a:r>
                      <a:endParaRPr lang="ru-RU" sz="1800" dirty="0" smtClean="0">
                        <a:latin typeface="Montserrat" panose="020B0604020202020204" charset="-52"/>
                      </a:endParaRP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0201812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268774" y="10607691"/>
            <a:ext cx="112222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Montserrat" panose="020B0604020202020204" charset="-52"/>
              </a:rPr>
              <a:t>*запрещенная в России социальная сеть</a:t>
            </a:r>
            <a:endParaRPr lang="ru-RU" dirty="0">
              <a:latin typeface="Montserrat" panose="020B0604020202020204" charset="-52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250161" y="10469191"/>
            <a:ext cx="4555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atin typeface="Montserrat" panose="020B0604020202020204" charset="-52"/>
              </a:rPr>
              <a:t>8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51130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2"/>
          <p:cNvPicPr preferRelativeResize="0"/>
          <p:nvPr/>
        </p:nvPicPr>
        <p:blipFill rotWithShape="1">
          <a:blip r:embed="rId3">
            <a:alphaModFix/>
          </a:blip>
          <a:srcRect t="85423" r="1545"/>
          <a:stretch/>
        </p:blipFill>
        <p:spPr>
          <a:xfrm>
            <a:off x="794" y="0"/>
            <a:ext cx="20104100" cy="167437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2"/>
          <p:cNvSpPr txBox="1">
            <a:spLocks noGrp="1"/>
          </p:cNvSpPr>
          <p:nvPr>
            <p:ph type="title"/>
          </p:nvPr>
        </p:nvSpPr>
        <p:spPr>
          <a:xfrm>
            <a:off x="985043" y="410085"/>
            <a:ext cx="6549000" cy="93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spAutoFit/>
          </a:bodyPr>
          <a:lstStyle/>
          <a:p>
            <a:pPr marL="12700">
              <a:lnSpc>
                <a:spcPct val="150000"/>
              </a:lnSpc>
            </a:pPr>
            <a:r>
              <a:rPr lang="ru-RU" sz="4000" dirty="0" smtClean="0">
                <a:latin typeface="Montserrat"/>
                <a:ea typeface="Montserrat"/>
                <a:cs typeface="Montserrat"/>
                <a:sym typeface="Montserrat"/>
              </a:rPr>
              <a:t>Что уже сделано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2"/>
          <p:cNvSpPr/>
          <p:nvPr/>
        </p:nvSpPr>
        <p:spPr>
          <a:xfrm rot="-5400000">
            <a:off x="382994" y="1971836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 dirty="0">
              <a:solidFill>
                <a:schemeClr val="lt1"/>
              </a:solidFill>
              <a:highlight>
                <a:srgbClr val="FF00FF"/>
              </a:highlight>
            </a:endParaRPr>
          </a:p>
        </p:txBody>
      </p:sp>
      <p:sp>
        <p:nvSpPr>
          <p:cNvPr id="67" name="Google Shape;67;p2"/>
          <p:cNvSpPr/>
          <p:nvPr/>
        </p:nvSpPr>
        <p:spPr>
          <a:xfrm rot="-5400000">
            <a:off x="382994" y="2797765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AB9317-59AF-2B47-B7EA-B5BA09DABFBC}"/>
              </a:ext>
            </a:extLst>
          </p:cNvPr>
          <p:cNvSpPr txBox="1"/>
          <p:nvPr/>
        </p:nvSpPr>
        <p:spPr>
          <a:xfrm>
            <a:off x="2361670" y="3714941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122134" y="1945560"/>
            <a:ext cx="1806502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Montserrat" panose="020B0604020202020204" charset="-52"/>
              </a:rPr>
              <a:t>Продумана идея проекта, разработан дизайн, электрическая часть, написан код программы. </a:t>
            </a:r>
            <a:endParaRPr lang="ru-RU" sz="2400" dirty="0" smtClean="0">
              <a:latin typeface="Montserrat" panose="020B0604020202020204" charset="-52"/>
            </a:endParaRPr>
          </a:p>
          <a:p>
            <a:r>
              <a:rPr lang="ru-RU" sz="2400" dirty="0">
                <a:latin typeface="Montserrat" panose="020B0604020202020204" charset="-52"/>
              </a:rPr>
              <a:t/>
            </a:r>
            <a:br>
              <a:rPr lang="ru-RU" sz="2400" dirty="0">
                <a:latin typeface="Montserrat" panose="020B0604020202020204" charset="-52"/>
              </a:rPr>
            </a:br>
            <a:r>
              <a:rPr lang="ru-RU" sz="2400" b="1" dirty="0">
                <a:latin typeface="Montserrat" panose="020B0604020202020204" charset="-52"/>
              </a:rPr>
              <a:t>Создан </a:t>
            </a:r>
            <a:r>
              <a:rPr lang="en-US" sz="2400" b="1" dirty="0">
                <a:latin typeface="Montserrat" panose="020B0604020202020204" charset="-52"/>
              </a:rPr>
              <a:t>MVP</a:t>
            </a:r>
            <a:r>
              <a:rPr lang="ru-RU" sz="2400" b="1" dirty="0">
                <a:latin typeface="Montserrat" panose="020B0604020202020204" charset="-52"/>
              </a:rPr>
              <a:t> </a:t>
            </a:r>
            <a:r>
              <a:rPr lang="ru-RU" sz="2400" dirty="0">
                <a:latin typeface="Montserrat" panose="020B0604020202020204" charset="-52"/>
              </a:rPr>
              <a:t>– электромеханический протез, основанный на технологии бионики. Имеет ЭМГ датчики для управления движением 5 пальцев, дающих возможность выполнять достаточное количество функций для повседневного </a:t>
            </a:r>
            <a:r>
              <a:rPr lang="ru-RU" sz="2400" dirty="0" smtClean="0">
                <a:latin typeface="Montserrat" panose="020B0604020202020204" charset="-52"/>
              </a:rPr>
              <a:t>использования</a:t>
            </a:r>
          </a:p>
          <a:p>
            <a:r>
              <a:rPr lang="ru-RU" sz="2400" dirty="0" smtClean="0">
                <a:latin typeface="Montserrat" panose="020B0604020202020204" charset="-52"/>
              </a:rPr>
              <a:t/>
            </a:r>
            <a:br>
              <a:rPr lang="ru-RU" sz="2400" dirty="0" smtClean="0">
                <a:latin typeface="Montserrat" panose="020B0604020202020204" charset="-52"/>
              </a:rPr>
            </a:br>
            <a:r>
              <a:rPr lang="ru-RU" sz="2400" dirty="0" smtClean="0">
                <a:latin typeface="Montserrat" panose="020B0604020202020204" charset="-52"/>
              </a:rPr>
              <a:t>Сделаны</a:t>
            </a:r>
            <a:r>
              <a:rPr lang="ru-RU" sz="2400" b="1" dirty="0" smtClean="0">
                <a:latin typeface="Montserrat" panose="020B0604020202020204" charset="-52"/>
              </a:rPr>
              <a:t> договоренности о сотрудничестве </a:t>
            </a:r>
            <a:r>
              <a:rPr lang="ru-RU" sz="2400" dirty="0" smtClean="0">
                <a:latin typeface="Montserrat" panose="020B0604020202020204" charset="-52"/>
              </a:rPr>
              <a:t/>
            </a:r>
            <a:br>
              <a:rPr lang="ru-RU" sz="2400" dirty="0" smtClean="0">
                <a:latin typeface="Montserrat" panose="020B0604020202020204" charset="-52"/>
              </a:rPr>
            </a:br>
            <a:r>
              <a:rPr lang="ru-RU" sz="2400" dirty="0" smtClean="0">
                <a:latin typeface="Montserrat" panose="020B0604020202020204" charset="-52"/>
              </a:rPr>
              <a:t>с вузами Санкт-Петербурга: Политехническим</a:t>
            </a:r>
            <a:br>
              <a:rPr lang="ru-RU" sz="2400" dirty="0" smtClean="0">
                <a:latin typeface="Montserrat" panose="020B0604020202020204" charset="-52"/>
              </a:rPr>
            </a:br>
            <a:r>
              <a:rPr lang="ru-RU" sz="2400" dirty="0" smtClean="0">
                <a:latin typeface="Montserrat" panose="020B0604020202020204" charset="-52"/>
              </a:rPr>
              <a:t>университетом и </a:t>
            </a:r>
            <a:r>
              <a:rPr lang="ru-RU" sz="2400" dirty="0" err="1" smtClean="0">
                <a:latin typeface="Montserrat" panose="020B0604020202020204" charset="-52"/>
              </a:rPr>
              <a:t>ГУАПом</a:t>
            </a:r>
            <a:r>
              <a:rPr lang="ru-RU" sz="2400" dirty="0" smtClean="0">
                <a:latin typeface="Montserrat" panose="020B0604020202020204" charset="-52"/>
              </a:rPr>
              <a:t>.</a:t>
            </a:r>
            <a:endParaRPr lang="ru-RU" sz="2400" b="1" dirty="0">
              <a:latin typeface="Montserrat" panose="020B0604020202020204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22134" y="5534586"/>
            <a:ext cx="722693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Montserrat" panose="020B0604020202020204" charset="-52"/>
                <a:ea typeface="Calibri" panose="020F0502020204030204" pitchFamily="34" charset="0"/>
              </a:rPr>
              <a:t>Характеристики протеза: </a:t>
            </a:r>
            <a:r>
              <a:rPr lang="ru-RU" sz="2000" dirty="0">
                <a:latin typeface="Montserrat" panose="020B0604020202020204" charset="-52"/>
                <a:ea typeface="Calibri" panose="020F0502020204030204" pitchFamily="34" charset="0"/>
              </a:rPr>
              <a:t/>
            </a:r>
            <a:br>
              <a:rPr lang="ru-RU" sz="2000" dirty="0">
                <a:latin typeface="Montserrat" panose="020B0604020202020204" charset="-52"/>
                <a:ea typeface="Calibri" panose="020F0502020204030204" pitchFamily="34" charset="0"/>
              </a:rPr>
            </a:br>
            <a:r>
              <a:rPr lang="ru-RU" sz="2000" dirty="0">
                <a:latin typeface="Montserrat" panose="020B0604020202020204" charset="-52"/>
                <a:ea typeface="Calibri" panose="020F0502020204030204" pitchFamily="34" charset="0"/>
              </a:rPr>
              <a:t>Корпус и фаланги пальцев выполнены из ABS пластика</a:t>
            </a:r>
            <a:br>
              <a:rPr lang="ru-RU" sz="2000" dirty="0">
                <a:latin typeface="Montserrat" panose="020B0604020202020204" charset="-52"/>
                <a:ea typeface="Calibri" panose="020F0502020204030204" pitchFamily="34" charset="0"/>
              </a:rPr>
            </a:br>
            <a:r>
              <a:rPr lang="ru-RU" sz="2000" dirty="0">
                <a:latin typeface="Montserrat" panose="020B0604020202020204" charset="-52"/>
                <a:ea typeface="Calibri" panose="020F0502020204030204" pitchFamily="34" charset="0"/>
              </a:rPr>
              <a:t>Корпус редуктора выполнен из PETG </a:t>
            </a:r>
            <a:r>
              <a:rPr lang="ru-RU" sz="2000" dirty="0" smtClean="0">
                <a:latin typeface="Montserrat" panose="020B0604020202020204" charset="-52"/>
                <a:ea typeface="Calibri" panose="020F0502020204030204" pitchFamily="34" charset="0"/>
              </a:rPr>
              <a:t>пластика</a:t>
            </a:r>
            <a:r>
              <a:rPr lang="en-US" sz="2000" dirty="0">
                <a:latin typeface="Montserrat" panose="020B0604020202020204" charset="-52"/>
                <a:ea typeface="Calibri" panose="020F0502020204030204" pitchFamily="34" charset="0"/>
              </a:rPr>
              <a:t>.</a:t>
            </a:r>
            <a:r>
              <a:rPr lang="ru-RU" sz="2000" dirty="0">
                <a:latin typeface="Montserrat" panose="020B0604020202020204" charset="-52"/>
                <a:ea typeface="Calibri" panose="020F0502020204030204" pitchFamily="34" charset="0"/>
              </a:rPr>
              <a:t/>
            </a:r>
            <a:br>
              <a:rPr lang="ru-RU" sz="2000" dirty="0">
                <a:latin typeface="Montserrat" panose="020B0604020202020204" charset="-52"/>
                <a:ea typeface="Calibri" panose="020F0502020204030204" pitchFamily="34" charset="0"/>
              </a:rPr>
            </a:br>
            <a:r>
              <a:rPr lang="ru-RU" sz="2000" dirty="0">
                <a:latin typeface="Montserrat" panose="020B0604020202020204" charset="-52"/>
                <a:ea typeface="Calibri" panose="020F0502020204030204" pitchFamily="34" charset="0"/>
              </a:rPr>
              <a:t>Детали трения выполнены из </a:t>
            </a:r>
            <a:r>
              <a:rPr lang="ru-RU" sz="2000" dirty="0" smtClean="0">
                <a:latin typeface="Montserrat" panose="020B0604020202020204" charset="-52"/>
                <a:ea typeface="Calibri" panose="020F0502020204030204" pitchFamily="34" charset="0"/>
              </a:rPr>
              <a:t>полиамида</a:t>
            </a:r>
            <a:r>
              <a:rPr lang="ru-RU" sz="2000" dirty="0">
                <a:latin typeface="Montserrat" panose="020B0604020202020204" charset="-52"/>
                <a:ea typeface="Calibri" panose="020F0502020204030204" pitchFamily="34" charset="0"/>
              </a:rPr>
              <a:t>.</a:t>
            </a:r>
            <a:br>
              <a:rPr lang="ru-RU" sz="2000" dirty="0">
                <a:latin typeface="Montserrat" panose="020B0604020202020204" charset="-52"/>
                <a:ea typeface="Calibri" panose="020F0502020204030204" pitchFamily="34" charset="0"/>
              </a:rPr>
            </a:br>
            <a:r>
              <a:rPr lang="ru-RU" sz="2000" dirty="0">
                <a:latin typeface="Montserrat" panose="020B0604020202020204" charset="-52"/>
                <a:ea typeface="Calibri" panose="020F0502020204030204" pitchFamily="34" charset="0"/>
              </a:rPr>
              <a:t>Крупные детали корпуса и шестерни напечатаны на 3D принтере по технологии </a:t>
            </a:r>
            <a:r>
              <a:rPr lang="ru-RU" sz="2000" dirty="0" smtClean="0">
                <a:latin typeface="Montserrat" panose="020B0604020202020204" charset="-52"/>
                <a:ea typeface="Calibri" panose="020F0502020204030204" pitchFamily="34" charset="0"/>
              </a:rPr>
              <a:t>FDM</a:t>
            </a:r>
            <a:r>
              <a:rPr lang="ru-RU" sz="2000" dirty="0">
                <a:latin typeface="Montserrat" panose="020B0604020202020204" charset="-52"/>
                <a:ea typeface="Calibri" panose="020F0502020204030204" pitchFamily="34" charset="0"/>
              </a:rPr>
              <a:t/>
            </a:r>
            <a:br>
              <a:rPr lang="ru-RU" sz="2000" dirty="0">
                <a:latin typeface="Montserrat" panose="020B0604020202020204" charset="-52"/>
                <a:ea typeface="Calibri" panose="020F0502020204030204" pitchFamily="34" charset="0"/>
              </a:rPr>
            </a:br>
            <a:r>
              <a:rPr lang="ru-RU" sz="2000" dirty="0">
                <a:latin typeface="Montserrat" panose="020B0604020202020204" charset="-52"/>
                <a:ea typeface="Calibri" panose="020F0502020204030204" pitchFamily="34" charset="0"/>
              </a:rPr>
              <a:t>Маленькие детали напечатаны по технологии </a:t>
            </a:r>
            <a:r>
              <a:rPr lang="ru-RU" sz="2000" dirty="0" smtClean="0">
                <a:latin typeface="Montserrat" panose="020B0604020202020204" charset="-52"/>
                <a:ea typeface="Calibri" panose="020F0502020204030204" pitchFamily="34" charset="0"/>
              </a:rPr>
              <a:t>SLA.</a:t>
            </a:r>
            <a:endParaRPr lang="ru-RU" sz="2400" dirty="0">
              <a:latin typeface="Montserrat" panose="020B0604020202020204" charset="-52"/>
            </a:endParaRPr>
          </a:p>
        </p:txBody>
      </p:sp>
      <p:sp>
        <p:nvSpPr>
          <p:cNvPr id="12" name="Google Shape;67;p2"/>
          <p:cNvSpPr/>
          <p:nvPr/>
        </p:nvSpPr>
        <p:spPr>
          <a:xfrm rot="-5400000">
            <a:off x="376859" y="5625735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5840" y="3714941"/>
            <a:ext cx="5282389" cy="70431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605" y="3717451"/>
            <a:ext cx="2869411" cy="363427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383" y="7802393"/>
            <a:ext cx="3434154" cy="335631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22134" y="9256820"/>
            <a:ext cx="1005205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latin typeface="Montserrat" panose="020B0604020202020204" charset="-52"/>
                <a:ea typeface="Calibri" panose="020F0502020204030204" pitchFamily="34" charset="0"/>
              </a:rPr>
              <a:t>Проведено </a:t>
            </a:r>
            <a:r>
              <a:rPr lang="ru-RU" sz="2400" b="1" dirty="0">
                <a:latin typeface="Montserrat" panose="020B0604020202020204" charset="-52"/>
              </a:rPr>
              <a:t>тестирование</a:t>
            </a:r>
            <a:r>
              <a:rPr lang="ru-RU" sz="2400" b="1" dirty="0">
                <a:latin typeface="Montserrat" panose="020B0604020202020204" charset="-52"/>
                <a:ea typeface="Calibri" panose="020F0502020204030204" pitchFamily="34" charset="0"/>
              </a:rPr>
              <a:t> </a:t>
            </a:r>
            <a:r>
              <a:rPr lang="en-US" sz="2400" b="1" dirty="0">
                <a:latin typeface="Montserrat" panose="020B0604020202020204" charset="-52"/>
                <a:ea typeface="Calibri" panose="020F0502020204030204" pitchFamily="34" charset="0"/>
              </a:rPr>
              <a:t>MVP</a:t>
            </a:r>
            <a:r>
              <a:rPr lang="ru-RU" sz="2400" b="1" dirty="0">
                <a:latin typeface="Montserrat" panose="020B0604020202020204" charset="-52"/>
                <a:ea typeface="Calibri" panose="020F0502020204030204" pitchFamily="34" charset="0"/>
              </a:rPr>
              <a:t> </a:t>
            </a:r>
            <a:r>
              <a:rPr lang="ru-RU" sz="2400" dirty="0">
                <a:latin typeface="Montserrat" panose="020B0604020202020204" charset="-52"/>
                <a:ea typeface="Calibri" panose="020F0502020204030204" pitchFamily="34" charset="0"/>
              </a:rPr>
              <a:t>на считываемость сигналов руки датчиками, проведено тестирование выносливости.</a:t>
            </a:r>
            <a:endParaRPr lang="ru-RU" sz="2400" dirty="0">
              <a:latin typeface="Montserrat" panose="020B0604020202020204" charset="-52"/>
            </a:endParaRPr>
          </a:p>
        </p:txBody>
      </p:sp>
      <p:sp>
        <p:nvSpPr>
          <p:cNvPr id="14" name="Google Shape;67;p2"/>
          <p:cNvSpPr/>
          <p:nvPr/>
        </p:nvSpPr>
        <p:spPr>
          <a:xfrm rot="-5400000">
            <a:off x="382994" y="4307000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15" name="Google Shape;67;p2"/>
          <p:cNvSpPr/>
          <p:nvPr/>
        </p:nvSpPr>
        <p:spPr>
          <a:xfrm rot="-5400000">
            <a:off x="376859" y="9381061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9373489" y="10724575"/>
            <a:ext cx="7294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Montserrat" panose="020B0604020202020204" charset="-52"/>
              </a:rPr>
              <a:t>10</a:t>
            </a:r>
            <a:endParaRPr lang="ru-RU" sz="3200" b="1" dirty="0"/>
          </a:p>
        </p:txBody>
      </p:sp>
      <p:sp>
        <p:nvSpPr>
          <p:cNvPr id="17" name="Google Shape;67;p2"/>
          <p:cNvSpPr/>
          <p:nvPr/>
        </p:nvSpPr>
        <p:spPr>
          <a:xfrm rot="-5400000">
            <a:off x="376859" y="8452464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85043" y="8385855"/>
            <a:ext cx="72269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Montserrat" panose="020B0604020202020204" charset="-52"/>
                <a:ea typeface="Calibri" panose="020F0502020204030204" pitchFamily="34" charset="0"/>
              </a:rPr>
              <a:t>.</a:t>
            </a:r>
            <a:r>
              <a:rPr lang="ru-RU" sz="2400" dirty="0" smtClean="0">
                <a:latin typeface="Montserrat" panose="020B0604020202020204" charset="-52"/>
                <a:ea typeface="Calibri" panose="020F0502020204030204" pitchFamily="34" charset="0"/>
              </a:rPr>
              <a:t>Уровень готовности технологии – </a:t>
            </a:r>
            <a:r>
              <a:rPr lang="en-US" sz="2400" dirty="0" smtClean="0">
                <a:latin typeface="Montserrat" panose="020B0604020202020204" charset="-52"/>
                <a:ea typeface="Calibri" panose="020F0502020204030204" pitchFamily="34" charset="0"/>
              </a:rPr>
              <a:t>TRL3</a:t>
            </a:r>
            <a:r>
              <a:rPr lang="en-US" sz="2000" dirty="0" smtClean="0">
                <a:latin typeface="Montserrat" panose="020B0604020202020204" charset="-52"/>
                <a:ea typeface="Calibri" panose="020F0502020204030204" pitchFamily="34" charset="0"/>
              </a:rPr>
              <a:t>.</a:t>
            </a:r>
            <a:r>
              <a:rPr lang="ru-RU" sz="2000" dirty="0" smtClean="0">
                <a:latin typeface="Montserrat" panose="020B0604020202020204" charset="-52"/>
                <a:ea typeface="Calibri" panose="020F0502020204030204" pitchFamily="34" charset="0"/>
              </a:rPr>
              <a:t> </a:t>
            </a:r>
            <a:endParaRPr lang="ru-RU" sz="2400" dirty="0">
              <a:latin typeface="Montserrat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69408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Овал 65"/>
          <p:cNvSpPr/>
          <p:nvPr/>
        </p:nvSpPr>
        <p:spPr>
          <a:xfrm>
            <a:off x="13560987" y="7392930"/>
            <a:ext cx="699906" cy="631159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3" name="Google Shape;63;p2"/>
          <p:cNvPicPr preferRelativeResize="0"/>
          <p:nvPr/>
        </p:nvPicPr>
        <p:blipFill rotWithShape="1">
          <a:blip r:embed="rId3">
            <a:alphaModFix/>
          </a:blip>
          <a:srcRect t="85423" r="1545"/>
          <a:stretch/>
        </p:blipFill>
        <p:spPr>
          <a:xfrm>
            <a:off x="794" y="0"/>
            <a:ext cx="20104100" cy="167437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2"/>
          <p:cNvSpPr txBox="1">
            <a:spLocks noGrp="1"/>
          </p:cNvSpPr>
          <p:nvPr>
            <p:ph type="title"/>
          </p:nvPr>
        </p:nvSpPr>
        <p:spPr>
          <a:xfrm>
            <a:off x="985043" y="410085"/>
            <a:ext cx="6549000" cy="93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spAutoFit/>
          </a:bodyPr>
          <a:lstStyle/>
          <a:p>
            <a:pPr marL="12700">
              <a:lnSpc>
                <a:spcPct val="150000"/>
              </a:lnSpc>
            </a:pPr>
            <a:r>
              <a:rPr lang="ru-RU" sz="4000" dirty="0" smtClean="0">
                <a:latin typeface="Montserrat"/>
                <a:ea typeface="Montserrat"/>
                <a:cs typeface="Montserrat"/>
                <a:sym typeface="Montserrat"/>
              </a:rPr>
              <a:t>Дорожная карта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5" name="Google Shape;65;p2"/>
          <p:cNvCxnSpPr/>
          <p:nvPr/>
        </p:nvCxnSpPr>
        <p:spPr>
          <a:xfrm>
            <a:off x="1799641" y="4206875"/>
            <a:ext cx="16701719" cy="0"/>
          </a:xfrm>
          <a:prstGeom prst="straightConnector1">
            <a:avLst/>
          </a:prstGeom>
          <a:noFill/>
          <a:ln w="38100" cap="flat" cmpd="sng">
            <a:solidFill>
              <a:srgbClr val="CD99F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2AB9317-59AF-2B47-B7EA-B5BA09DABFBC}"/>
              </a:ext>
            </a:extLst>
          </p:cNvPr>
          <p:cNvSpPr txBox="1"/>
          <p:nvPr/>
        </p:nvSpPr>
        <p:spPr>
          <a:xfrm>
            <a:off x="2346430" y="363772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2451520" y="4101986"/>
            <a:ext cx="274320" cy="235397"/>
          </a:xfrm>
          <a:prstGeom prst="ellipse">
            <a:avLst/>
          </a:prstGeom>
          <a:solidFill>
            <a:srgbClr val="7505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4449020" y="4089176"/>
            <a:ext cx="274320" cy="235397"/>
          </a:xfrm>
          <a:prstGeom prst="ellipse">
            <a:avLst/>
          </a:prstGeom>
          <a:solidFill>
            <a:srgbClr val="7505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6567380" y="4088531"/>
            <a:ext cx="274320" cy="235397"/>
          </a:xfrm>
          <a:prstGeom prst="ellipse">
            <a:avLst/>
          </a:prstGeom>
          <a:solidFill>
            <a:srgbClr val="7505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3622440" y="4073279"/>
            <a:ext cx="274320" cy="235397"/>
          </a:xfrm>
          <a:prstGeom prst="ellipse">
            <a:avLst/>
          </a:prstGeom>
          <a:solidFill>
            <a:srgbClr val="7505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6061900" y="4088530"/>
            <a:ext cx="274320" cy="235397"/>
          </a:xfrm>
          <a:prstGeom prst="ellipse">
            <a:avLst/>
          </a:prstGeom>
          <a:solidFill>
            <a:srgbClr val="7505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11177480" y="4073279"/>
            <a:ext cx="274320" cy="235397"/>
          </a:xfrm>
          <a:prstGeom prst="ellipse">
            <a:avLst/>
          </a:prstGeom>
          <a:solidFill>
            <a:srgbClr val="7505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8798980" y="4073279"/>
            <a:ext cx="274320" cy="235397"/>
          </a:xfrm>
          <a:prstGeom prst="ellipse">
            <a:avLst/>
          </a:prstGeom>
          <a:solidFill>
            <a:srgbClr val="7505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18501360" y="4206228"/>
            <a:ext cx="0" cy="3520452"/>
          </a:xfrm>
          <a:prstGeom prst="straightConnector1">
            <a:avLst/>
          </a:prstGeom>
          <a:ln w="38100">
            <a:solidFill>
              <a:srgbClr val="CD99F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oogle Shape;65;p2"/>
          <p:cNvCxnSpPr/>
          <p:nvPr/>
        </p:nvCxnSpPr>
        <p:spPr>
          <a:xfrm>
            <a:off x="1799640" y="7726680"/>
            <a:ext cx="16701719" cy="0"/>
          </a:xfrm>
          <a:prstGeom prst="straightConnector1">
            <a:avLst/>
          </a:prstGeom>
          <a:noFill/>
          <a:ln w="38100" cap="flat" cmpd="sng">
            <a:solidFill>
              <a:srgbClr val="CD99F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" name="Овал 23"/>
          <p:cNvSpPr/>
          <p:nvPr/>
        </p:nvSpPr>
        <p:spPr>
          <a:xfrm>
            <a:off x="16061900" y="7608981"/>
            <a:ext cx="274320" cy="235397"/>
          </a:xfrm>
          <a:prstGeom prst="ellipse">
            <a:avLst/>
          </a:prstGeom>
          <a:solidFill>
            <a:srgbClr val="7505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13773780" y="7608980"/>
            <a:ext cx="274320" cy="235397"/>
          </a:xfrm>
          <a:prstGeom prst="ellipse">
            <a:avLst/>
          </a:prstGeom>
          <a:solidFill>
            <a:srgbClr val="7505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11178010" y="7590812"/>
            <a:ext cx="274320" cy="235397"/>
          </a:xfrm>
          <a:prstGeom prst="ellipse">
            <a:avLst/>
          </a:prstGeom>
          <a:solidFill>
            <a:srgbClr val="7505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8798980" y="7619976"/>
            <a:ext cx="274320" cy="235397"/>
          </a:xfrm>
          <a:prstGeom prst="ellipse">
            <a:avLst/>
          </a:prstGeom>
          <a:solidFill>
            <a:srgbClr val="7505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6567380" y="7619976"/>
            <a:ext cx="274320" cy="235397"/>
          </a:xfrm>
          <a:prstGeom prst="ellipse">
            <a:avLst/>
          </a:prstGeom>
          <a:solidFill>
            <a:srgbClr val="7505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4440870" y="7620000"/>
            <a:ext cx="274320" cy="235397"/>
          </a:xfrm>
          <a:prstGeom prst="ellipse">
            <a:avLst/>
          </a:prstGeom>
          <a:solidFill>
            <a:srgbClr val="7505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2451520" y="7619976"/>
            <a:ext cx="274320" cy="235397"/>
          </a:xfrm>
          <a:prstGeom prst="ellipse">
            <a:avLst/>
          </a:prstGeom>
          <a:solidFill>
            <a:srgbClr val="7505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1799640" y="7726678"/>
            <a:ext cx="0" cy="2529842"/>
          </a:xfrm>
          <a:prstGeom prst="straightConnector1">
            <a:avLst/>
          </a:prstGeom>
          <a:ln w="38100">
            <a:solidFill>
              <a:srgbClr val="CD99F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1799640" y="10256520"/>
            <a:ext cx="3564840" cy="0"/>
          </a:xfrm>
          <a:prstGeom prst="straightConnector1">
            <a:avLst/>
          </a:prstGeom>
          <a:ln w="38100">
            <a:solidFill>
              <a:srgbClr val="CD99F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1870374" y="4604807"/>
            <a:ext cx="1436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>
                <a:latin typeface="Montserrat" panose="020B0604020202020204" charset="-52"/>
                <a:ea typeface="Calibri" panose="020F0502020204030204" pitchFamily="34" charset="0"/>
              </a:rPr>
              <a:t>июнь 2022</a:t>
            </a:r>
            <a:endParaRPr lang="ru-RU" sz="1800" dirty="0">
              <a:latin typeface="Montserrat" panose="020B0604020202020204" charset="-52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952032" y="4604807"/>
            <a:ext cx="12682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smtClean="0">
                <a:latin typeface="Montserrat" panose="020B0604020202020204" charset="-52"/>
              </a:rPr>
              <a:t>май 2022</a:t>
            </a:r>
            <a:endParaRPr lang="ru-RU" sz="1800" dirty="0">
              <a:latin typeface="Montserrat" panose="020B0604020202020204" charset="-52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836576" y="4651392"/>
            <a:ext cx="1909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>
                <a:latin typeface="Montserrat" panose="020B0604020202020204" charset="-52"/>
                <a:ea typeface="Calibri" panose="020F0502020204030204" pitchFamily="34" charset="0"/>
              </a:rPr>
              <a:t>сентябрь 2022</a:t>
            </a:r>
            <a:endParaRPr lang="ru-RU" sz="1800" dirty="0">
              <a:latin typeface="Montserrat" panose="020B0604020202020204" charset="-52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8151818" y="4601090"/>
            <a:ext cx="17956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>
                <a:latin typeface="Montserrat" panose="020B0604020202020204" charset="-52"/>
                <a:ea typeface="Calibri" panose="020F0502020204030204" pitchFamily="34" charset="0"/>
              </a:rPr>
              <a:t>декабрь 2022</a:t>
            </a:r>
            <a:endParaRPr lang="ru-RU" sz="1800" dirty="0">
              <a:latin typeface="Montserrat" panose="020B0604020202020204" charset="-52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0475613" y="4601090"/>
            <a:ext cx="1824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>
                <a:latin typeface="Montserrat" panose="020B0604020202020204" charset="-52"/>
                <a:ea typeface="Calibri" panose="020F0502020204030204" pitchFamily="34" charset="0"/>
              </a:rPr>
              <a:t>февраль 2023</a:t>
            </a:r>
            <a:endParaRPr lang="ru-RU" sz="1800" dirty="0">
              <a:latin typeface="Montserrat" panose="020B0604020202020204" charset="-52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2977750" y="4601090"/>
            <a:ext cx="16578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smtClean="0">
                <a:latin typeface="Montserrat" panose="020B0604020202020204" charset="-52"/>
                <a:ea typeface="Calibri" panose="020F0502020204030204" pitchFamily="34" charset="0"/>
              </a:rPr>
              <a:t>апрель 2023</a:t>
            </a:r>
            <a:endParaRPr lang="ru-RU" sz="1800" dirty="0">
              <a:latin typeface="Montserrat" panose="020B0604020202020204" charset="-52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5596600" y="4601090"/>
            <a:ext cx="14350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>
                <a:latin typeface="Montserrat" panose="020B0604020202020204" charset="-52"/>
                <a:ea typeface="Calibri" panose="020F0502020204030204" pitchFamily="34" charset="0"/>
              </a:rPr>
              <a:t>июнь 2023</a:t>
            </a:r>
            <a:endParaRPr lang="ru-RU" sz="1800" dirty="0">
              <a:latin typeface="Montserrat" panose="020B0604020202020204" charset="-52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5486365" y="8137978"/>
            <a:ext cx="1425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>
                <a:latin typeface="Montserrat" panose="020B0604020202020204" charset="-52"/>
                <a:ea typeface="Calibri" panose="020F0502020204030204" pitchFamily="34" charset="0"/>
              </a:rPr>
              <a:t>июль 2023</a:t>
            </a:r>
            <a:endParaRPr lang="ru-RU" sz="1800" dirty="0">
              <a:latin typeface="Montserrat" panose="020B0604020202020204" charset="-52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3094152" y="8182095"/>
            <a:ext cx="19078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>
                <a:latin typeface="Montserrat" panose="020B0604020202020204" charset="-52"/>
                <a:ea typeface="Calibri" panose="020F0502020204030204" pitchFamily="34" charset="0"/>
              </a:rPr>
              <a:t>сентябрь 2023</a:t>
            </a:r>
            <a:endParaRPr lang="ru-RU" sz="1800" dirty="0">
              <a:latin typeface="Montserrat" panose="020B0604020202020204" charset="-52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544831" y="2882491"/>
            <a:ext cx="20876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smtClean="0">
                <a:latin typeface="Montserrat" panose="020B0604020202020204" charset="-52"/>
                <a:ea typeface="Calibri" panose="020F0502020204030204" pitchFamily="34" charset="0"/>
              </a:rPr>
              <a:t>Появление идеи </a:t>
            </a:r>
          </a:p>
          <a:p>
            <a:pPr algn="ctr"/>
            <a:r>
              <a:rPr lang="ru-RU" sz="1800" smtClean="0">
                <a:latin typeface="Montserrat" panose="020B0604020202020204" charset="-52"/>
                <a:ea typeface="Calibri" panose="020F0502020204030204" pitchFamily="34" charset="0"/>
              </a:rPr>
              <a:t>стартапа </a:t>
            </a:r>
            <a:endParaRPr lang="ru-RU" sz="1800" dirty="0">
              <a:latin typeface="Montserrat" panose="020B0604020202020204" charset="-52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632528" y="2617693"/>
            <a:ext cx="19186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latin typeface="Montserrat" panose="020B0604020202020204" charset="-52"/>
                <a:ea typeface="Calibri" panose="020F0502020204030204" pitchFamily="34" charset="0"/>
              </a:rPr>
              <a:t>Оценка рынка и изучение продукции конкурентов</a:t>
            </a:r>
            <a:endParaRPr lang="ru-RU" sz="1800" dirty="0">
              <a:latin typeface="Montserrat" panose="020B0604020202020204" charset="-52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5755078" y="2603490"/>
            <a:ext cx="20724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latin typeface="Montserrat" panose="020B0604020202020204" charset="-52"/>
                <a:ea typeface="Calibri" panose="020F0502020204030204" pitchFamily="34" charset="0"/>
              </a:rPr>
              <a:t>Продумывание дизайна и технических характеристик </a:t>
            </a:r>
            <a:endParaRPr lang="ru-RU" sz="1800" dirty="0">
              <a:latin typeface="Montserrat" panose="020B0604020202020204" charset="-52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8008443" y="2042005"/>
            <a:ext cx="204227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latin typeface="Montserrat" panose="020B0604020202020204" charset="-52"/>
                <a:ea typeface="Calibri" panose="020F0502020204030204" pitchFamily="34" charset="0"/>
              </a:rPr>
              <a:t>Разработка электрической </a:t>
            </a:r>
            <a:r>
              <a:rPr lang="ru-RU" sz="1800" dirty="0" smtClean="0">
                <a:latin typeface="Montserrat" panose="020B0604020202020204" charset="-52"/>
                <a:ea typeface="Calibri" panose="020F0502020204030204" pitchFamily="34" charset="0"/>
              </a:rPr>
              <a:t>части, написание кода программы</a:t>
            </a:r>
            <a:endParaRPr lang="ru-RU" sz="1800" dirty="0">
              <a:latin typeface="Montserrat" panose="020B0604020202020204" charset="-52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9947502" y="2879982"/>
            <a:ext cx="25137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latin typeface="Montserrat" panose="020B0604020202020204" charset="-52"/>
                <a:ea typeface="Calibri" panose="020F0502020204030204" pitchFamily="34" charset="0"/>
              </a:rPr>
              <a:t>Заказ необходимых компонентов </a:t>
            </a:r>
            <a:endParaRPr lang="ru-RU" sz="1800" dirty="0">
              <a:latin typeface="Montserrat" panose="020B0604020202020204" charset="-52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2437874" y="2598915"/>
            <a:ext cx="25641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 smtClean="0">
                <a:latin typeface="Montserrat" panose="020B0604020202020204" charset="-52"/>
                <a:ea typeface="Calibri" panose="020F0502020204030204" pitchFamily="34" charset="0"/>
              </a:rPr>
              <a:t>Заключение партнерства с вузами (СПб ГУАП, </a:t>
            </a:r>
            <a:r>
              <a:rPr lang="ru-RU" sz="1800" dirty="0" err="1" smtClean="0">
                <a:latin typeface="Montserrat" panose="020B0604020202020204" charset="-52"/>
                <a:ea typeface="Calibri" panose="020F0502020204030204" pitchFamily="34" charset="0"/>
              </a:rPr>
              <a:t>СПбПУ</a:t>
            </a:r>
            <a:r>
              <a:rPr lang="ru-RU" sz="1800" dirty="0">
                <a:latin typeface="Montserrat" panose="020B0604020202020204" charset="-52"/>
                <a:ea typeface="Calibri" panose="020F0502020204030204" pitchFamily="34" charset="0"/>
              </a:rPr>
              <a:t>)</a:t>
            </a:r>
            <a:endParaRPr lang="ru-RU" sz="1800" dirty="0">
              <a:latin typeface="Montserrat" panose="020B0604020202020204" charset="-52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5198630" y="3441347"/>
            <a:ext cx="19720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>
                <a:latin typeface="Montserrat" panose="020B0604020202020204" charset="-52"/>
                <a:ea typeface="Calibri" panose="020F0502020204030204" pitchFamily="34" charset="0"/>
              </a:rPr>
              <a:t>Создание </a:t>
            </a:r>
            <a:r>
              <a:rPr lang="en-US" sz="1800" dirty="0">
                <a:latin typeface="Montserrat" panose="020B0604020202020204" charset="-52"/>
                <a:ea typeface="Calibri" panose="020F0502020204030204" pitchFamily="34" charset="0"/>
              </a:rPr>
              <a:t>MVP</a:t>
            </a:r>
            <a:endParaRPr lang="ru-RU" sz="1800" dirty="0">
              <a:latin typeface="Montserrat" panose="020B0604020202020204" charset="-52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5051253" y="6944265"/>
            <a:ext cx="2569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>
                <a:latin typeface="Montserrat" panose="020B0604020202020204" charset="-52"/>
                <a:ea typeface="Calibri" panose="020F0502020204030204" pitchFamily="34" charset="0"/>
              </a:rPr>
              <a:t>Тестирование </a:t>
            </a:r>
            <a:r>
              <a:rPr lang="en-US" sz="1800" dirty="0">
                <a:latin typeface="Montserrat" panose="020B0604020202020204" charset="-52"/>
                <a:ea typeface="Calibri" panose="020F0502020204030204" pitchFamily="34" charset="0"/>
              </a:rPr>
              <a:t>MVP </a:t>
            </a:r>
            <a:endParaRPr lang="ru-RU" sz="1800" dirty="0">
              <a:latin typeface="Montserrat" panose="020B0604020202020204" charset="-52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3159310" y="6689250"/>
            <a:ext cx="16187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latin typeface="Montserrat" panose="020B0604020202020204" charset="-52"/>
                <a:ea typeface="Calibri" panose="020F0502020204030204" pitchFamily="34" charset="0"/>
              </a:rPr>
              <a:t>Доработка продукта</a:t>
            </a:r>
            <a:endParaRPr lang="ru-RU" sz="1800" dirty="0">
              <a:latin typeface="Montserrat" panose="020B0604020202020204" charset="-52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0611985" y="8182095"/>
            <a:ext cx="17940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smtClean="0">
                <a:latin typeface="Montserrat" panose="020B0604020202020204" charset="-52"/>
                <a:ea typeface="Calibri" panose="020F0502020204030204" pitchFamily="34" charset="0"/>
              </a:rPr>
              <a:t>декабрь 2023</a:t>
            </a:r>
            <a:endParaRPr lang="ru-RU" sz="1800" dirty="0">
              <a:latin typeface="Montserrat" panose="020B0604020202020204" charset="-52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0050714" y="6538766"/>
            <a:ext cx="2835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latin typeface="Montserrat" panose="020B0604020202020204" charset="-52"/>
                <a:ea typeface="Calibri" panose="020F0502020204030204" pitchFamily="34" charset="0"/>
              </a:rPr>
              <a:t>Выход на рынок (первые </a:t>
            </a:r>
            <a:r>
              <a:rPr lang="ru-RU" sz="1800" dirty="0" smtClean="0">
                <a:latin typeface="Montserrat" panose="020B0604020202020204" charset="-52"/>
                <a:ea typeface="Calibri" panose="020F0502020204030204" pitchFamily="34" charset="0"/>
              </a:rPr>
              <a:t>продажи 1-2 протеза)</a:t>
            </a:r>
            <a:endParaRPr lang="ru-RU" sz="1800" dirty="0">
              <a:latin typeface="Montserrat" panose="020B0604020202020204" charset="-52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8303519" y="8209184"/>
            <a:ext cx="18469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>
                <a:latin typeface="Montserrat" panose="020B0604020202020204" charset="-52"/>
                <a:ea typeface="Calibri" panose="020F0502020204030204" pitchFamily="34" charset="0"/>
              </a:rPr>
              <a:t>февраль 2024</a:t>
            </a:r>
            <a:endParaRPr lang="ru-RU" sz="1800" dirty="0">
              <a:latin typeface="Montserrat" panose="020B0604020202020204" charset="-52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7746073" y="6234093"/>
            <a:ext cx="25210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latin typeface="Montserrat" panose="020B0604020202020204" charset="-52"/>
                <a:ea typeface="Calibri" panose="020F0502020204030204" pitchFamily="34" charset="0"/>
              </a:rPr>
              <a:t>З</a:t>
            </a:r>
            <a:r>
              <a:rPr lang="ru-RU" sz="1800" dirty="0" smtClean="0">
                <a:latin typeface="Montserrat" panose="020B0604020202020204" charset="-52"/>
                <a:ea typeface="Calibri" panose="020F0502020204030204" pitchFamily="34" charset="0"/>
              </a:rPr>
              <a:t>аключение партнерства с 2 реабилитационными центрами </a:t>
            </a:r>
            <a:endParaRPr lang="ru-RU" sz="1800" dirty="0">
              <a:latin typeface="Montserrat" panose="020B0604020202020204" charset="-52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6029139" y="8209904"/>
            <a:ext cx="1930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 smtClean="0">
                <a:latin typeface="Montserrat" panose="020B0604020202020204" charset="-52"/>
                <a:ea typeface="Calibri" panose="020F0502020204030204" pitchFamily="34" charset="0"/>
              </a:rPr>
              <a:t>сентябрь 2024</a:t>
            </a:r>
            <a:endParaRPr lang="ru-RU" sz="1800" dirty="0">
              <a:latin typeface="Montserrat" panose="020B0604020202020204" charset="-52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5527839" y="6239428"/>
            <a:ext cx="250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 smtClean="0">
                <a:latin typeface="Montserrat" panose="020B0604020202020204" charset="-52"/>
                <a:ea typeface="Calibri" panose="020F0502020204030204" pitchFamily="34" charset="0"/>
              </a:rPr>
              <a:t>Производственная база, выпуск серийной продукции</a:t>
            </a:r>
            <a:endParaRPr lang="ru-RU" sz="1800" dirty="0">
              <a:latin typeface="Montserrat" panose="020B0604020202020204" charset="-52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259543" y="8225602"/>
            <a:ext cx="12682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>
                <a:latin typeface="Montserrat" panose="020B0604020202020204" charset="-52"/>
                <a:ea typeface="Calibri" panose="020F0502020204030204" pitchFamily="34" charset="0"/>
              </a:rPr>
              <a:t>май 2025</a:t>
            </a:r>
            <a:endParaRPr lang="ru-RU" sz="1800" dirty="0">
              <a:latin typeface="Montserrat" panose="020B0604020202020204" charset="-52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1991066" y="8246472"/>
            <a:ext cx="26318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latin typeface="Montserrat" panose="020B0604020202020204" charset="-52"/>
                <a:ea typeface="Calibri" panose="020F0502020204030204" pitchFamily="34" charset="0"/>
              </a:rPr>
              <a:t>сентябрь 2026</a:t>
            </a:r>
            <a:br>
              <a:rPr lang="ru-RU" sz="1800" dirty="0">
                <a:latin typeface="Montserrat" panose="020B0604020202020204" charset="-52"/>
                <a:ea typeface="Calibri" panose="020F0502020204030204" pitchFamily="34" charset="0"/>
              </a:rPr>
            </a:br>
            <a:endParaRPr lang="ru-RU" sz="1800" dirty="0">
              <a:latin typeface="Montserrat" panose="020B0604020202020204" charset="-52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1783819" y="6372594"/>
            <a:ext cx="17551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latin typeface="Montserrat" panose="020B0604020202020204" charset="-52"/>
                <a:ea typeface="Calibri" panose="020F0502020204030204" pitchFamily="34" charset="0"/>
              </a:rPr>
              <a:t>Масштабирование на рынке </a:t>
            </a:r>
            <a:endParaRPr lang="ru-RU" sz="1800" dirty="0">
              <a:latin typeface="Montserrat" panose="020B0604020202020204" charset="-52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3798208" y="6234094"/>
            <a:ext cx="17205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latin typeface="Montserrat" panose="020B0604020202020204" charset="-52"/>
                <a:ea typeface="Calibri" panose="020F0502020204030204" pitchFamily="34" charset="0"/>
              </a:rPr>
              <a:t>Разработка новых вариантов протезов </a:t>
            </a:r>
            <a:endParaRPr lang="ru-RU" sz="1800" dirty="0">
              <a:latin typeface="Montserrat" panose="020B0604020202020204" charset="-52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19128241" y="10418132"/>
            <a:ext cx="5052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latin typeface="Montserrat" panose="020B0604020202020204" charset="-52"/>
              </a:rPr>
              <a:t>11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2763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2"/>
          <p:cNvPicPr preferRelativeResize="0"/>
          <p:nvPr/>
        </p:nvPicPr>
        <p:blipFill rotWithShape="1">
          <a:blip r:embed="rId3">
            <a:alphaModFix/>
          </a:blip>
          <a:srcRect t="85423" r="1545"/>
          <a:stretch/>
        </p:blipFill>
        <p:spPr>
          <a:xfrm>
            <a:off x="794" y="0"/>
            <a:ext cx="20104100" cy="167437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2"/>
          <p:cNvSpPr txBox="1">
            <a:spLocks noGrp="1"/>
          </p:cNvSpPr>
          <p:nvPr>
            <p:ph type="title"/>
          </p:nvPr>
        </p:nvSpPr>
        <p:spPr>
          <a:xfrm>
            <a:off x="985043" y="410085"/>
            <a:ext cx="6549000" cy="93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spAutoFit/>
          </a:bodyPr>
          <a:lstStyle/>
          <a:p>
            <a:pPr marL="12700">
              <a:lnSpc>
                <a:spcPct val="150000"/>
              </a:lnSpc>
            </a:pPr>
            <a:r>
              <a:rPr lang="ru-RU" sz="4000" dirty="0" smtClean="0"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2"/>
          <p:cNvSpPr/>
          <p:nvPr/>
        </p:nvSpPr>
        <p:spPr>
          <a:xfrm rot="-5400000">
            <a:off x="2735144" y="3945433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 dirty="0">
              <a:solidFill>
                <a:schemeClr val="lt1"/>
              </a:solidFill>
              <a:highlight>
                <a:srgbClr val="FF00FF"/>
              </a:highlight>
            </a:endParaRPr>
          </a:p>
        </p:txBody>
      </p:sp>
      <p:sp>
        <p:nvSpPr>
          <p:cNvPr id="68" name="Google Shape;68;p2"/>
          <p:cNvSpPr/>
          <p:nvPr/>
        </p:nvSpPr>
        <p:spPr>
          <a:xfrm rot="-5400000">
            <a:off x="17383072" y="3945433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69" name="Google Shape;69;p2"/>
          <p:cNvSpPr/>
          <p:nvPr/>
        </p:nvSpPr>
        <p:spPr>
          <a:xfrm rot="-5400000">
            <a:off x="9862344" y="1662987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AB9317-59AF-2B47-B7EA-B5BA09DABFBC}"/>
              </a:ext>
            </a:extLst>
          </p:cNvPr>
          <p:cNvSpPr txBox="1"/>
          <p:nvPr/>
        </p:nvSpPr>
        <p:spPr>
          <a:xfrm>
            <a:off x="2346430" y="363772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998" y="4679354"/>
            <a:ext cx="4404029" cy="587203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9076">
            <a:off x="11171325" y="3863663"/>
            <a:ext cx="4602666" cy="690296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37" t="31321" r="34369"/>
          <a:stretch/>
        </p:blipFill>
        <p:spPr>
          <a:xfrm rot="21415331">
            <a:off x="4122145" y="3941630"/>
            <a:ext cx="4913093" cy="654938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10487140"/>
            <a:ext cx="20104894" cy="791679"/>
          </a:xfrm>
          <a:prstGeom prst="rect">
            <a:avLst/>
          </a:prstGeom>
          <a:solidFill>
            <a:srgbClr val="7505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Montserrat" panose="020B0604020202020204" charset="-52"/>
              </a:rPr>
              <a:t>Emotion</a:t>
            </a:r>
            <a:endParaRPr lang="ru-RU" sz="3200" b="1" dirty="0">
              <a:latin typeface="Montserrat" panose="020B0604020202020204" charset="-52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811657" y="1980047"/>
            <a:ext cx="851171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latin typeface="Montserrat" panose="020B0604020202020204" charset="-52"/>
                <a:ea typeface="Calibri" panose="020F0502020204030204" pitchFamily="34" charset="0"/>
              </a:rPr>
              <a:t>Таровик</a:t>
            </a:r>
            <a:r>
              <a:rPr lang="ru-RU" sz="2000" b="1" dirty="0" smtClean="0">
                <a:latin typeface="Montserrat" panose="020B0604020202020204" charset="-52"/>
                <a:ea typeface="Calibri" panose="020F0502020204030204" pitchFamily="34" charset="0"/>
              </a:rPr>
              <a:t> Кирилл</a:t>
            </a:r>
            <a:r>
              <a:rPr lang="ru-RU" sz="1800" b="1" dirty="0" smtClean="0">
                <a:latin typeface="Montserrat" panose="020B0604020202020204" charset="-52"/>
                <a:ea typeface="Calibri" panose="020F0502020204030204" pitchFamily="34" charset="0"/>
              </a:rPr>
              <a:t/>
            </a:r>
            <a:br>
              <a:rPr lang="ru-RU" sz="1800" b="1" dirty="0" smtClean="0">
                <a:latin typeface="Montserrat" panose="020B0604020202020204" charset="-52"/>
                <a:ea typeface="Calibri" panose="020F0502020204030204" pitchFamily="34" charset="0"/>
              </a:rPr>
            </a:br>
            <a:r>
              <a:rPr lang="ru-RU" sz="1800" dirty="0" smtClean="0">
                <a:latin typeface="Montserrat" panose="020B0604020202020204" charset="-52"/>
                <a:ea typeface="Calibri" panose="020F0502020204030204" pitchFamily="34" charset="0"/>
              </a:rPr>
              <a:t>Студент 1-го курса магистратуры по направлению «Биотехнические системы и технологии здравоохранения» СПб ГУАП</a:t>
            </a:r>
          </a:p>
          <a:p>
            <a:pPr algn="ctr"/>
            <a:r>
              <a:rPr lang="ru-RU" sz="1800" dirty="0" smtClean="0">
                <a:latin typeface="Montserrat" panose="020B0604020202020204" charset="-52"/>
                <a:ea typeface="Calibri" panose="020F0502020204030204" pitchFamily="34" charset="0"/>
              </a:rPr>
              <a:t/>
            </a:r>
            <a:br>
              <a:rPr lang="ru-RU" sz="1800" dirty="0" smtClean="0">
                <a:latin typeface="Montserrat" panose="020B0604020202020204" charset="-52"/>
                <a:ea typeface="Calibri" panose="020F0502020204030204" pitchFamily="34" charset="0"/>
              </a:rPr>
            </a:br>
            <a:r>
              <a:rPr lang="ru-RU" sz="1800" u="sng" dirty="0" smtClean="0">
                <a:latin typeface="Montserrat" panose="020B0604020202020204" charset="-52"/>
                <a:ea typeface="Calibri" panose="020F0502020204030204" pitchFamily="34" charset="0"/>
              </a:rPr>
              <a:t>Роль в команде</a:t>
            </a:r>
            <a:r>
              <a:rPr lang="ru-RU" sz="1800" dirty="0" smtClean="0">
                <a:latin typeface="Montserrat" panose="020B0604020202020204" charset="-52"/>
                <a:ea typeface="Calibri" panose="020F0502020204030204" pitchFamily="34" charset="0"/>
              </a:rPr>
              <a:t>: разработчик электрической части, программист</a:t>
            </a:r>
          </a:p>
          <a:p>
            <a:pPr algn="ctr"/>
            <a:r>
              <a:rPr lang="ru-RU" sz="1800" dirty="0" smtClean="0">
                <a:latin typeface="Montserrat" panose="020B0604020202020204" charset="-52"/>
                <a:ea typeface="Calibri" panose="020F0502020204030204" pitchFamily="34" charset="0"/>
              </a:rPr>
              <a:t/>
            </a:r>
            <a:br>
              <a:rPr lang="ru-RU" sz="1800" dirty="0" smtClean="0">
                <a:latin typeface="Montserrat" panose="020B0604020202020204" charset="-52"/>
                <a:ea typeface="Calibri" panose="020F0502020204030204" pitchFamily="34" charset="0"/>
              </a:rPr>
            </a:br>
            <a:r>
              <a:rPr lang="ru-RU" sz="1800" dirty="0" smtClean="0">
                <a:latin typeface="Montserrat" panose="020B0604020202020204" charset="-52"/>
                <a:ea typeface="Calibri" panose="020F0502020204030204" pitchFamily="34" charset="0"/>
              </a:rPr>
              <a:t>Работает в компании «</a:t>
            </a:r>
            <a:r>
              <a:rPr lang="ru-RU" sz="1800" dirty="0" err="1" smtClean="0">
                <a:latin typeface="Montserrat" panose="020B0604020202020204" charset="-52"/>
                <a:ea typeface="Calibri" panose="020F0502020204030204" pitchFamily="34" charset="0"/>
              </a:rPr>
              <a:t>Котлин</a:t>
            </a:r>
            <a:r>
              <a:rPr lang="ru-RU" sz="1800" dirty="0" smtClean="0">
                <a:latin typeface="Montserrat" panose="020B0604020202020204" charset="-52"/>
                <a:ea typeface="Calibri" panose="020F0502020204030204" pitchFamily="34" charset="0"/>
              </a:rPr>
              <a:t>-Новатор» инженер-программистом</a:t>
            </a:r>
            <a:endParaRPr lang="ru-RU" sz="1800" dirty="0">
              <a:latin typeface="Montserrat" panose="020B0604020202020204" charset="-52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5406715" y="4293407"/>
            <a:ext cx="402758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Montserrat" panose="020B0604020202020204" charset="-52"/>
                <a:ea typeface="Calibri" panose="020F0502020204030204" pitchFamily="34" charset="0"/>
              </a:rPr>
              <a:t>Погодаев Ростислав</a:t>
            </a:r>
            <a:r>
              <a:rPr lang="ru-RU" sz="1800" b="1" dirty="0" smtClean="0">
                <a:latin typeface="Montserrat" panose="020B0604020202020204" charset="-52"/>
                <a:ea typeface="Calibri" panose="020F0502020204030204" pitchFamily="34" charset="0"/>
              </a:rPr>
              <a:t/>
            </a:r>
            <a:br>
              <a:rPr lang="ru-RU" sz="1800" b="1" dirty="0" smtClean="0">
                <a:latin typeface="Montserrat" panose="020B0604020202020204" charset="-52"/>
                <a:ea typeface="Calibri" panose="020F0502020204030204" pitchFamily="34" charset="0"/>
              </a:rPr>
            </a:br>
            <a:r>
              <a:rPr lang="ru-RU" sz="1800" dirty="0" smtClean="0">
                <a:latin typeface="Montserrat" panose="020B0604020202020204" charset="-52"/>
                <a:ea typeface="Calibri" panose="020F0502020204030204" pitchFamily="34" charset="0"/>
              </a:rPr>
              <a:t>Студент 3-го курса направления «</a:t>
            </a:r>
            <a:r>
              <a:rPr lang="ru-RU" sz="1800" dirty="0" err="1" smtClean="0">
                <a:latin typeface="Montserrat" panose="020B0604020202020204" charset="-52"/>
                <a:ea typeface="Calibri" panose="020F0502020204030204" pitchFamily="34" charset="0"/>
              </a:rPr>
              <a:t>Мехатроника</a:t>
            </a:r>
            <a:r>
              <a:rPr lang="ru-RU" sz="1800" dirty="0" smtClean="0">
                <a:latin typeface="Montserrat" panose="020B0604020202020204" charset="-52"/>
                <a:ea typeface="Calibri" panose="020F0502020204030204" pitchFamily="34" charset="0"/>
              </a:rPr>
              <a:t> и робототехника» </a:t>
            </a:r>
            <a:r>
              <a:rPr lang="ru-RU" sz="1800" dirty="0" err="1" smtClean="0">
                <a:latin typeface="Montserrat" panose="020B0604020202020204" charset="-52"/>
                <a:ea typeface="Calibri" panose="020F0502020204030204" pitchFamily="34" charset="0"/>
              </a:rPr>
              <a:t>СПбПУ</a:t>
            </a:r>
            <a:r>
              <a:rPr lang="ru-RU" sz="1800" dirty="0" smtClean="0">
                <a:latin typeface="Montserrat" panose="020B0604020202020204" charset="-52"/>
                <a:ea typeface="Calibri" panose="020F0502020204030204" pitchFamily="34" charset="0"/>
              </a:rPr>
              <a:t> им. Петра Великого</a:t>
            </a:r>
          </a:p>
          <a:p>
            <a:pPr algn="ctr"/>
            <a:r>
              <a:rPr lang="ru-RU" sz="1800" dirty="0" smtClean="0">
                <a:latin typeface="Montserrat" panose="020B0604020202020204" charset="-52"/>
                <a:ea typeface="Calibri" panose="020F0502020204030204" pitchFamily="34" charset="0"/>
              </a:rPr>
              <a:t/>
            </a:r>
            <a:br>
              <a:rPr lang="ru-RU" sz="1800" dirty="0" smtClean="0">
                <a:latin typeface="Montserrat" panose="020B0604020202020204" charset="-52"/>
                <a:ea typeface="Calibri" panose="020F0502020204030204" pitchFamily="34" charset="0"/>
              </a:rPr>
            </a:br>
            <a:r>
              <a:rPr lang="ru-RU" sz="1800" u="sng" dirty="0" smtClean="0">
                <a:latin typeface="Montserrat" panose="020B0604020202020204" charset="-52"/>
                <a:ea typeface="Calibri" panose="020F0502020204030204" pitchFamily="34" charset="0"/>
              </a:rPr>
              <a:t>Роль в команде</a:t>
            </a:r>
            <a:r>
              <a:rPr lang="ru-RU" sz="1800" dirty="0" smtClean="0">
                <a:latin typeface="Montserrat" panose="020B0604020202020204" charset="-52"/>
                <a:ea typeface="Calibri" panose="020F0502020204030204" pitchFamily="34" charset="0"/>
              </a:rPr>
              <a:t>: разработчик механической части, дизайнер протеза</a:t>
            </a:r>
          </a:p>
          <a:p>
            <a:pPr algn="ctr"/>
            <a:r>
              <a:rPr lang="ru-RU" sz="1800" dirty="0" smtClean="0">
                <a:latin typeface="Montserrat" panose="020B0604020202020204" charset="-52"/>
                <a:ea typeface="Calibri" panose="020F0502020204030204" pitchFamily="34" charset="0"/>
              </a:rPr>
              <a:t/>
            </a:r>
            <a:br>
              <a:rPr lang="ru-RU" sz="1800" dirty="0" smtClean="0">
                <a:latin typeface="Montserrat" panose="020B0604020202020204" charset="-52"/>
                <a:ea typeface="Calibri" panose="020F0502020204030204" pitchFamily="34" charset="0"/>
              </a:rPr>
            </a:br>
            <a:r>
              <a:rPr lang="ru-RU" sz="1800" dirty="0">
                <a:latin typeface="Montserrat" panose="020B0604020202020204" charset="-52"/>
                <a:ea typeface="Calibri" panose="020F0502020204030204" pitchFamily="34" charset="0"/>
              </a:rPr>
              <a:t>Победитель соревнований “Кубок губернатора Санкт-Петербург а по робототехнике 2021” в номинации “изготовление </a:t>
            </a:r>
            <a:r>
              <a:rPr lang="ru-RU" sz="1800" dirty="0" smtClean="0">
                <a:latin typeface="Montserrat" panose="020B0604020202020204" charset="-52"/>
                <a:ea typeface="Calibri" panose="020F0502020204030204" pitchFamily="34" charset="0"/>
              </a:rPr>
              <a:t>прототипов”, преподаватель образовательного </a:t>
            </a:r>
            <a:r>
              <a:rPr lang="ru-RU" sz="1800" dirty="0">
                <a:latin typeface="Montserrat" panose="020B0604020202020204" charset="-52"/>
                <a:ea typeface="Calibri" panose="020F0502020204030204" pitchFamily="34" charset="0"/>
              </a:rPr>
              <a:t>курса по 3D печати в Центре проектной деятельности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79302" y="4300157"/>
            <a:ext cx="4345923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Montserrat" panose="020B0604020202020204" charset="-52"/>
                <a:ea typeface="Calibri" panose="020F0502020204030204" pitchFamily="34" charset="0"/>
              </a:rPr>
              <a:t>Лифанова Ольга</a:t>
            </a:r>
          </a:p>
          <a:p>
            <a:pPr algn="ctr"/>
            <a:r>
              <a:rPr lang="ru-RU" sz="1800" dirty="0" smtClean="0">
                <a:latin typeface="Montserrat" panose="020B0604020202020204" charset="-52"/>
                <a:ea typeface="Calibri" panose="020F0502020204030204" pitchFamily="34" charset="0"/>
              </a:rPr>
              <a:t>Студентка 1-го курса магистратуры по направлению «Биотехнические системы и технологии здравоохранения» СПб ГУАП</a:t>
            </a:r>
          </a:p>
          <a:p>
            <a:pPr algn="ctr"/>
            <a:r>
              <a:rPr lang="ru-RU" sz="1800" dirty="0" smtClean="0">
                <a:latin typeface="Montserrat" panose="020B0604020202020204" charset="-52"/>
                <a:ea typeface="Calibri" panose="020F0502020204030204" pitchFamily="34" charset="0"/>
              </a:rPr>
              <a:t/>
            </a:r>
            <a:br>
              <a:rPr lang="ru-RU" sz="1800" dirty="0" smtClean="0">
                <a:latin typeface="Montserrat" panose="020B0604020202020204" charset="-52"/>
                <a:ea typeface="Calibri" panose="020F0502020204030204" pitchFamily="34" charset="0"/>
              </a:rPr>
            </a:br>
            <a:r>
              <a:rPr lang="ru-RU" sz="1800" u="sng" dirty="0" smtClean="0">
                <a:latin typeface="Montserrat" panose="020B0604020202020204" charset="-52"/>
                <a:ea typeface="Calibri" panose="020F0502020204030204" pitchFamily="34" charset="0"/>
              </a:rPr>
              <a:t>Роль в команде</a:t>
            </a:r>
            <a:r>
              <a:rPr lang="ru-RU" sz="1800" dirty="0" smtClean="0">
                <a:latin typeface="Montserrat" panose="020B0604020202020204" charset="-52"/>
                <a:ea typeface="Calibri" panose="020F0502020204030204" pitchFamily="34" charset="0"/>
              </a:rPr>
              <a:t>: координатор, </a:t>
            </a:r>
            <a:r>
              <a:rPr lang="en-US" sz="1800" dirty="0" smtClean="0">
                <a:latin typeface="Montserrat" panose="020B0604020202020204" charset="-52"/>
                <a:ea typeface="Calibri" panose="020F0502020204030204" pitchFamily="34" charset="0"/>
              </a:rPr>
              <a:t>SMM-</a:t>
            </a:r>
            <a:r>
              <a:rPr lang="ru-RU" sz="1800" dirty="0" smtClean="0">
                <a:latin typeface="Montserrat" panose="020B0604020202020204" charset="-52"/>
                <a:ea typeface="Calibri" panose="020F0502020204030204" pitchFamily="34" charset="0"/>
              </a:rPr>
              <a:t>специалист, ответственный за работу с партнерами, делопроизводитель</a:t>
            </a:r>
          </a:p>
          <a:p>
            <a:pPr algn="ctr"/>
            <a:r>
              <a:rPr lang="ru-RU" sz="1800" dirty="0" smtClean="0">
                <a:latin typeface="Montserrat" panose="020B0604020202020204" charset="-52"/>
                <a:ea typeface="Calibri" panose="020F0502020204030204" pitchFamily="34" charset="0"/>
              </a:rPr>
              <a:t/>
            </a:r>
            <a:br>
              <a:rPr lang="ru-RU" sz="1800" dirty="0" smtClean="0">
                <a:latin typeface="Montserrat" panose="020B0604020202020204" charset="-52"/>
                <a:ea typeface="Calibri" panose="020F0502020204030204" pitchFamily="34" charset="0"/>
              </a:rPr>
            </a:br>
            <a:r>
              <a:rPr lang="ru-RU" sz="1800" dirty="0" smtClean="0">
                <a:latin typeface="Montserrat" panose="020B0604020202020204" charset="-52"/>
                <a:ea typeface="Calibri" panose="020F0502020204030204" pitchFamily="34" charset="0"/>
              </a:rPr>
              <a:t>Финалистка 1 и 2 сезона «Твой Ход», координатор студенческого научного сообщества на институте, состоит в </a:t>
            </a:r>
            <a:r>
              <a:rPr lang="en-US" sz="1800" dirty="0" smtClean="0">
                <a:latin typeface="Montserrat" panose="020B0604020202020204" charset="-52"/>
                <a:ea typeface="Calibri" panose="020F0502020204030204" pitchFamily="34" charset="0"/>
              </a:rPr>
              <a:t>SMM-</a:t>
            </a:r>
            <a:r>
              <a:rPr lang="ru-RU" sz="1800" dirty="0" smtClean="0">
                <a:latin typeface="Montserrat" panose="020B0604020202020204" charset="-52"/>
                <a:ea typeface="Calibri" panose="020F0502020204030204" pitchFamily="34" charset="0"/>
              </a:rPr>
              <a:t>команде института</a:t>
            </a:r>
            <a:endParaRPr lang="ru-RU" sz="1800" dirty="0">
              <a:latin typeface="Montserrat" panose="020B0604020202020204" charset="-52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9224123" y="10487140"/>
            <a:ext cx="5870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latin typeface="Montserrat" panose="020B0604020202020204" charset="-52"/>
                <a:ea typeface="Calibri" panose="020F0502020204030204" pitchFamily="34" charset="0"/>
              </a:rPr>
              <a:t>12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412519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569e6c9c33_0_16"/>
          <p:cNvSpPr txBox="1">
            <a:spLocks noGrp="1"/>
          </p:cNvSpPr>
          <p:nvPr>
            <p:ph type="ctrTitle"/>
          </p:nvPr>
        </p:nvSpPr>
        <p:spPr>
          <a:xfrm>
            <a:off x="686119" y="1637146"/>
            <a:ext cx="18733500" cy="451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endParaRPr/>
          </a:p>
        </p:txBody>
      </p:sp>
      <p:sp>
        <p:nvSpPr>
          <p:cNvPr id="77" name="Google Shape;77;g2569e6c9c33_0_16"/>
          <p:cNvSpPr txBox="1">
            <a:spLocks noGrp="1"/>
          </p:cNvSpPr>
          <p:nvPr>
            <p:ph type="subTitle" idx="1"/>
          </p:nvPr>
        </p:nvSpPr>
        <p:spPr>
          <a:xfrm>
            <a:off x="686101" y="6231576"/>
            <a:ext cx="18733500" cy="17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/>
            <a:endParaRPr/>
          </a:p>
        </p:txBody>
      </p:sp>
      <p:pic>
        <p:nvPicPr>
          <p:cNvPr id="78" name="Google Shape;78;g2569e6c9c33_0_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" y="0"/>
            <a:ext cx="20105688" cy="1130935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g2569e6c9c33_0_16"/>
          <p:cNvSpPr txBox="1"/>
          <p:nvPr/>
        </p:nvSpPr>
        <p:spPr>
          <a:xfrm>
            <a:off x="433953" y="8841339"/>
            <a:ext cx="18677400" cy="16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25" tIns="201025" rIns="201025" bIns="201025" anchor="t" anchorCtr="0">
            <a:spAutoFit/>
          </a:bodyPr>
          <a:lstStyle/>
          <a:p>
            <a:endParaRPr sz="78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" name="Google Shape;80;g2569e6c9c33_0_16"/>
          <p:cNvSpPr txBox="1"/>
          <p:nvPr/>
        </p:nvSpPr>
        <p:spPr>
          <a:xfrm>
            <a:off x="546504" y="2295015"/>
            <a:ext cx="18677400" cy="11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25" tIns="201025" rIns="201025" bIns="201025" anchor="t" anchorCtr="0">
            <a:spAutoFit/>
          </a:bodyPr>
          <a:lstStyle/>
          <a:p>
            <a:r>
              <a:rPr lang="ru-RU" sz="5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sz="50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Google Shape;80;g2569e6c9c33_0_16"/>
          <p:cNvSpPr txBox="1"/>
          <p:nvPr/>
        </p:nvSpPr>
        <p:spPr>
          <a:xfrm>
            <a:off x="433953" y="3326227"/>
            <a:ext cx="10748759" cy="139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25" tIns="201025" rIns="201025" bIns="201025" anchor="t" anchorCtr="0">
            <a:spAutoFit/>
          </a:bodyPr>
          <a:lstStyle/>
          <a:p>
            <a:r>
              <a:rPr lang="ru-RU" sz="3200" b="1" dirty="0" smtClean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Лифанова Ольга</a:t>
            </a:r>
            <a:r>
              <a:rPr lang="ru-RU" sz="3200" dirty="0" smtClean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200" dirty="0" smtClean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200" dirty="0" smtClean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Телефон: </a:t>
            </a:r>
            <a:r>
              <a:rPr lang="en-US" sz="3200" dirty="0" smtClean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r>
              <a:rPr lang="en-US" sz="3200" dirty="0" smtClean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7(927)021-73-03</a:t>
            </a:r>
            <a:endParaRPr sz="3200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Google Shape;80;g2569e6c9c33_0_16"/>
          <p:cNvSpPr txBox="1"/>
          <p:nvPr/>
        </p:nvSpPr>
        <p:spPr>
          <a:xfrm>
            <a:off x="546504" y="8749270"/>
            <a:ext cx="17271479" cy="139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25" tIns="201025" rIns="201025" bIns="201025" anchor="t" anchorCtr="0">
            <a:spAutoFit/>
          </a:bodyPr>
          <a:lstStyle/>
          <a:p>
            <a:r>
              <a:rPr lang="ru-RU" sz="3200" b="1" dirty="0" err="1" smtClean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Таровик</a:t>
            </a:r>
            <a:r>
              <a:rPr lang="ru-RU" sz="3200" b="1" dirty="0" smtClean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Кирилл</a:t>
            </a:r>
            <a:r>
              <a:rPr lang="ru-RU" sz="3200" dirty="0" smtClean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200" dirty="0" smtClean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200" dirty="0" smtClean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Телефон: +</a:t>
            </a:r>
            <a:r>
              <a:rPr lang="ru-RU" sz="3200" dirty="0" smtClean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7(921)777-55-83</a:t>
            </a:r>
            <a:endParaRPr sz="32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Google Shape;80;g2569e6c9c33_0_16"/>
          <p:cNvSpPr txBox="1"/>
          <p:nvPr/>
        </p:nvSpPr>
        <p:spPr>
          <a:xfrm>
            <a:off x="11360748" y="4727613"/>
            <a:ext cx="17271479" cy="139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25" tIns="201025" rIns="201025" bIns="201025" anchor="t" anchorCtr="0">
            <a:spAutoFit/>
          </a:bodyPr>
          <a:lstStyle/>
          <a:p>
            <a:r>
              <a:rPr lang="ru-RU" sz="3200" b="1" dirty="0" smtClean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Погодаев Ростислав </a:t>
            </a:r>
            <a:r>
              <a:rPr lang="ru-RU" sz="3200" dirty="0" smtClean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200" dirty="0" smtClean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3200" dirty="0" smtClean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Телефон: +</a:t>
            </a:r>
            <a:r>
              <a:rPr lang="ru-RU" sz="3200" dirty="0" smtClean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7(931)282-84-61</a:t>
            </a:r>
            <a:endParaRPr sz="32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466" y="4950089"/>
            <a:ext cx="3298561" cy="32985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7125</TotalTime>
  <Words>739</Words>
  <Application>Microsoft Office PowerPoint</Application>
  <PresentationFormat>Произвольный</PresentationFormat>
  <Paragraphs>218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Lato</vt:lpstr>
      <vt:lpstr>Times New Roman</vt:lpstr>
      <vt:lpstr>Montserrat</vt:lpstr>
      <vt:lpstr>Arial</vt:lpstr>
      <vt:lpstr>Calibri</vt:lpstr>
      <vt:lpstr>Office Theme</vt:lpstr>
      <vt:lpstr>Презентация PowerPoint</vt:lpstr>
      <vt:lpstr>Проблема и история компании</vt:lpstr>
      <vt:lpstr>Решение</vt:lpstr>
      <vt:lpstr>Сегменты ЦА</vt:lpstr>
      <vt:lpstr>Конкуренты</vt:lpstr>
      <vt:lpstr>Конкуренты</vt:lpstr>
      <vt:lpstr>Рынок</vt:lpstr>
      <vt:lpstr>Бизнес-модель B2B: </vt:lpstr>
      <vt:lpstr>Бизнес-модель B2C: </vt:lpstr>
      <vt:lpstr>Что уже сделано</vt:lpstr>
      <vt:lpstr>Дорожная карта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Dima Gusev</dc:creator>
  <cp:lastModifiedBy>Ольга</cp:lastModifiedBy>
  <cp:revision>81</cp:revision>
  <dcterms:created xsi:type="dcterms:W3CDTF">2022-06-08T08:32:52Z</dcterms:created>
  <dcterms:modified xsi:type="dcterms:W3CDTF">2023-08-29T19:41:07Z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2022-06-07T00:00:00Z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2022-06-08T00:00:00Z</vt:filetime>
  </property>
</Properties>
</file>