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y="5143500" cx="9144000"/>
  <p:notesSz cx="6858000" cy="9144000"/>
  <p:embeddedFontLst>
    <p:embeddedFont>
      <p:font typeface="Raleway"/>
      <p:regular r:id="rId21"/>
      <p:bold r:id="rId22"/>
      <p:italic r:id="rId23"/>
      <p:boldItalic r:id="rId24"/>
    </p:embeddedFont>
    <p:embeddedFont>
      <p:font typeface="Raleway SemiBold"/>
      <p:regular r:id="rId25"/>
      <p:bold r:id="rId26"/>
      <p:italic r:id="rId27"/>
      <p:boldItalic r:id="rId28"/>
    </p:embeddedFont>
    <p:embeddedFont>
      <p:font typeface="Raleway Medium"/>
      <p:regular r:id="rId29"/>
      <p:bold r:id="rId30"/>
      <p:italic r:id="rId31"/>
      <p:boldItalic r:id="rId32"/>
    </p:embeddedFont>
    <p:embeddedFont>
      <p:font typeface="Helvetica Neue"/>
      <p:regular r:id="rId33"/>
      <p:bold r:id="rId34"/>
      <p:italic r:id="rId35"/>
      <p:boldItalic r:id="rId36"/>
    </p:embeddedFont>
    <p:embeddedFont>
      <p:font typeface="Century Gothic"/>
      <p:regular r:id="rId37"/>
      <p:bold r:id="rId38"/>
      <p:italic r:id="rId39"/>
      <p:boldItalic r:id="rId4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BCD946A-B22C-4133-BFCE-34610B9D19C1}">
  <a:tblStyle styleId="{9BCD946A-B22C-4133-BFCE-34610B9D19C1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CenturyGothic-boldItalic.fntdata"/><Relationship Id="rId20" Type="http://schemas.openxmlformats.org/officeDocument/2006/relationships/slide" Target="slides/slide13.xml"/><Relationship Id="rId22" Type="http://schemas.openxmlformats.org/officeDocument/2006/relationships/font" Target="fonts/Raleway-bold.fntdata"/><Relationship Id="rId21" Type="http://schemas.openxmlformats.org/officeDocument/2006/relationships/font" Target="fonts/Raleway-regular.fntdata"/><Relationship Id="rId24" Type="http://schemas.openxmlformats.org/officeDocument/2006/relationships/font" Target="fonts/Raleway-boldItalic.fntdata"/><Relationship Id="rId23" Type="http://schemas.openxmlformats.org/officeDocument/2006/relationships/font" Target="fonts/Raleway-italic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bold.fntdata"/><Relationship Id="rId25" Type="http://schemas.openxmlformats.org/officeDocument/2006/relationships/font" Target="fonts/RalewaySemiBold-regular.fntdata"/><Relationship Id="rId28" Type="http://schemas.openxmlformats.org/officeDocument/2006/relationships/font" Target="fonts/RalewaySemiBold-boldItalic.fntdata"/><Relationship Id="rId27" Type="http://schemas.openxmlformats.org/officeDocument/2006/relationships/font" Target="fonts/RalewaySemiBold-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RalewayMedium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RalewayMedium-italic.fntdata"/><Relationship Id="rId30" Type="http://schemas.openxmlformats.org/officeDocument/2006/relationships/font" Target="fonts/RalewayMedium-bold.fntdata"/><Relationship Id="rId11" Type="http://schemas.openxmlformats.org/officeDocument/2006/relationships/slide" Target="slides/slide4.xml"/><Relationship Id="rId33" Type="http://schemas.openxmlformats.org/officeDocument/2006/relationships/font" Target="fonts/HelveticaNeue-regular.fntdata"/><Relationship Id="rId10" Type="http://schemas.openxmlformats.org/officeDocument/2006/relationships/slide" Target="slides/slide3.xml"/><Relationship Id="rId32" Type="http://schemas.openxmlformats.org/officeDocument/2006/relationships/font" Target="fonts/RalewayMedium-boldItalic.fntdata"/><Relationship Id="rId13" Type="http://schemas.openxmlformats.org/officeDocument/2006/relationships/slide" Target="slides/slide6.xml"/><Relationship Id="rId35" Type="http://schemas.openxmlformats.org/officeDocument/2006/relationships/font" Target="fonts/HelveticaNeue-italic.fntdata"/><Relationship Id="rId12" Type="http://schemas.openxmlformats.org/officeDocument/2006/relationships/slide" Target="slides/slide5.xml"/><Relationship Id="rId34" Type="http://schemas.openxmlformats.org/officeDocument/2006/relationships/font" Target="fonts/HelveticaNeue-bold.fntdata"/><Relationship Id="rId15" Type="http://schemas.openxmlformats.org/officeDocument/2006/relationships/slide" Target="slides/slide8.xml"/><Relationship Id="rId37" Type="http://schemas.openxmlformats.org/officeDocument/2006/relationships/font" Target="fonts/CenturyGothic-regular.fntdata"/><Relationship Id="rId14" Type="http://schemas.openxmlformats.org/officeDocument/2006/relationships/slide" Target="slides/slide7.xml"/><Relationship Id="rId36" Type="http://schemas.openxmlformats.org/officeDocument/2006/relationships/font" Target="fonts/HelveticaNeue-boldItalic.fntdata"/><Relationship Id="rId17" Type="http://schemas.openxmlformats.org/officeDocument/2006/relationships/slide" Target="slides/slide10.xml"/><Relationship Id="rId39" Type="http://schemas.openxmlformats.org/officeDocument/2006/relationships/font" Target="fonts/CenturyGothic-italic.fntdata"/><Relationship Id="rId16" Type="http://schemas.openxmlformats.org/officeDocument/2006/relationships/slide" Target="slides/slide9.xml"/><Relationship Id="rId38" Type="http://schemas.openxmlformats.org/officeDocument/2006/relationships/font" Target="fonts/CenturyGothic-bold.fntdata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26139f3a7e1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0" name="Google Shape;120;g26139f3a7e1_0_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9" name="Google Shape;149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26139f3a7e1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5" name="Google Shape;165;g26139f3a7e1_0_4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26139f3a7e1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0" name="Google Shape;180;g26139f3a7e1_0_6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0" name="Google Shape;200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26139f3a7e1_1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8" name="Google Shape;208;g26139f3a7e1_1_2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2" name="Google Shape;232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9" name="Google Shape;249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3" name="Google Shape;273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2" name="Google Shape;292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07" name="Google Shape;307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21" name="Google Shape;321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Relationship Id="rId3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Relationship Id="rId3" Type="http://schemas.openxmlformats.org/officeDocument/2006/relationships/image" Target="../media/image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5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3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png"/><Relationship Id="rId4" Type="http://schemas.openxmlformats.org/officeDocument/2006/relationships/image" Target="../media/image8.png"/><Relationship Id="rId5" Type="http://schemas.openxmlformats.org/officeDocument/2006/relationships/image" Target="../media/image4.jpg"/><Relationship Id="rId6" Type="http://schemas.openxmlformats.org/officeDocument/2006/relationships/image" Target="../media/image7.png"/><Relationship Id="rId7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0" Type="http://schemas.openxmlformats.org/officeDocument/2006/relationships/hyperlink" Target="https://www.securitylab.ru/news/541890.php#:~:text=%D0%A1%D0%BE%D0%B3%D0%BB%D0%B0%D1%81%D0%BD%D0%BE%20%D0%BD%D0%BE%D0%B2%D0%BE%D0%BC%D1%83%20%D0%B8%D1%81%D1%81%D0%BB%D0%B5%D0%B4%D0%BE%D0%B2%D0%B0%D0%BD%D0%B8%D1%8E%20%D0%BE%D1%82%20%D1%81%D0%B5%D1%80%D0%B2%D0%B8%D1%81%D0%B0,%D0%BE%D1%82%203%20%D0%B4%D0%BE%2012%20%D0%BB%D0%B5%D1%82" TargetMode="External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17.png"/><Relationship Id="rId5" Type="http://schemas.openxmlformats.org/officeDocument/2006/relationships/image" Target="../media/image14.jpg"/><Relationship Id="rId6" Type="http://schemas.openxmlformats.org/officeDocument/2006/relationships/image" Target="../media/image15.jpg"/><Relationship Id="rId7" Type="http://schemas.openxmlformats.org/officeDocument/2006/relationships/image" Target="../media/image16.jpg"/><Relationship Id="rId8" Type="http://schemas.openxmlformats.org/officeDocument/2006/relationships/image" Target="../media/image18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Relationship Id="rId4" Type="http://schemas.openxmlformats.org/officeDocument/2006/relationships/image" Target="../media/image2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png"/><Relationship Id="rId4" Type="http://schemas.openxmlformats.org/officeDocument/2006/relationships/image" Target="../media/image22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png"/><Relationship Id="rId4" Type="http://schemas.openxmlformats.org/officeDocument/2006/relationships/image" Target="../media/image32.png"/><Relationship Id="rId5" Type="http://schemas.openxmlformats.org/officeDocument/2006/relationships/image" Target="../media/image31.png"/><Relationship Id="rId6" Type="http://schemas.openxmlformats.org/officeDocument/2006/relationships/image" Target="../media/image2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rosstat.gov.ru/vpn/2020" TargetMode="External"/><Relationship Id="rId4" Type="http://schemas.openxmlformats.org/officeDocument/2006/relationships/hyperlink" Target="https://journal.tinkoff.ru/detsad-stat/" TargetMode="External"/><Relationship Id="rId5" Type="http://schemas.openxmlformats.org/officeDocument/2006/relationships/hyperlink" Target="https://www.securitylab.ru/news/541890.php#:~:text=%D0%A1%D0%BE%D0%B3%D0%BB%D0%B0%D1%81%D0%BD%D0%BE%20%D0%BD%D0%BE%D0%B2%D0%BE%D0%BC%D1%83%20%D0%B8%D1%81%D1%81%D0%BB%D0%B5%D0%B4%D0%BE%D0%B2%D0%B0%D0%BD%D0%B8%D1%8E%20%D0%BE%D1%82%20%D1%81%D0%B5%D1%80%D0%B2%D0%B8%D1%81%D0%B0,%D0%BE%D1%82%203%20%D0%B4%D0%BE%2012%20%D0%BB%D0%B5%D1%82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6.png"/><Relationship Id="rId4" Type="http://schemas.openxmlformats.org/officeDocument/2006/relationships/image" Target="../media/image33.png"/><Relationship Id="rId5" Type="http://schemas.openxmlformats.org/officeDocument/2006/relationships/image" Target="../media/image2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4.png"/><Relationship Id="rId4" Type="http://schemas.openxmlformats.org/officeDocument/2006/relationships/image" Target="../media/image23.png"/><Relationship Id="rId5" Type="http://schemas.openxmlformats.org/officeDocument/2006/relationships/image" Target="../media/image25.png"/><Relationship Id="rId6" Type="http://schemas.openxmlformats.org/officeDocument/2006/relationships/image" Target="../media/image2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9.png"/><Relationship Id="rId4" Type="http://schemas.openxmlformats.org/officeDocument/2006/relationships/image" Target="../media/image2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4.png"/><Relationship Id="rId4" Type="http://schemas.openxmlformats.org/officeDocument/2006/relationships/image" Target="../media/image37.png"/><Relationship Id="rId5" Type="http://schemas.openxmlformats.org/officeDocument/2006/relationships/image" Target="../media/image3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0.png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5" name="Google Shape;10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/>
          <p:nvPr>
            <p:ph type="title"/>
          </p:nvPr>
        </p:nvSpPr>
        <p:spPr>
          <a:xfrm>
            <a:off x="403842" y="669594"/>
            <a:ext cx="46557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chemeClr val="dk1"/>
                </a:solidFill>
              </a:rPr>
              <a:t>НАЗВАНИЕ ПРОЕКТА</a:t>
            </a:r>
            <a:endParaRPr sz="3100"/>
          </a:p>
        </p:txBody>
      </p:sp>
      <p:sp>
        <p:nvSpPr>
          <p:cNvPr id="107" name="Google Shape;107;p25"/>
          <p:cNvSpPr txBox="1"/>
          <p:nvPr>
            <p:ph idx="1" type="body"/>
          </p:nvPr>
        </p:nvSpPr>
        <p:spPr>
          <a:xfrm>
            <a:off x="-69450" y="1491825"/>
            <a:ext cx="52833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3600">
                <a:solidFill>
                  <a:schemeClr val="accent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 </a:t>
            </a:r>
            <a:r>
              <a:rPr b="1" lang="ru" sz="3000">
                <a:solidFill>
                  <a:schemeClr val="accent2"/>
                </a:solidFill>
              </a:rPr>
              <a:t>Мобильное</a:t>
            </a:r>
            <a:r>
              <a:rPr b="1" lang="ru" sz="3000">
                <a:solidFill>
                  <a:schemeClr val="accent2"/>
                </a:solidFill>
              </a:rPr>
              <a:t> приложение </a:t>
            </a:r>
            <a:endParaRPr b="1" sz="3000">
              <a:solidFill>
                <a:schemeClr val="accent2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ru" sz="3000">
                <a:solidFill>
                  <a:schemeClr val="accent2"/>
                </a:solidFill>
              </a:rPr>
              <a:t> “Воспитательница Йося”</a:t>
            </a:r>
            <a:endParaRPr b="1" sz="3200">
              <a:solidFill>
                <a:schemeClr val="accent2"/>
              </a:solidFill>
            </a:endParaRPr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683575" y="252487"/>
            <a:ext cx="1749889" cy="593675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25"/>
          <p:cNvSpPr txBox="1"/>
          <p:nvPr/>
        </p:nvSpPr>
        <p:spPr>
          <a:xfrm>
            <a:off x="-69450" y="3159825"/>
            <a:ext cx="55257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1600">
                <a:solidFill>
                  <a:srgbClr val="8F00FF"/>
                </a:solidFill>
                <a:highlight>
                  <a:srgbClr val="F2F3F5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           </a:t>
            </a:r>
            <a:r>
              <a:rPr i="1" lang="ru" sz="1600">
                <a:solidFill>
                  <a:srgbClr val="8F00FF"/>
                </a:solidFill>
                <a:highlight>
                  <a:srgbClr val="F2F3F5"/>
                </a:highlight>
                <a:latin typeface="Raleway"/>
                <a:ea typeface="Raleway"/>
                <a:cs typeface="Raleway"/>
                <a:sym typeface="Raleway"/>
              </a:rPr>
              <a:t>           “Воспитательница </a:t>
            </a:r>
            <a:r>
              <a:rPr i="1" lang="ru" sz="1600">
                <a:solidFill>
                  <a:srgbClr val="8F00FF"/>
                </a:solidFill>
                <a:highlight>
                  <a:srgbClr val="F2F3F5"/>
                </a:highlight>
                <a:latin typeface="Raleway"/>
                <a:ea typeface="Raleway"/>
                <a:cs typeface="Raleway"/>
                <a:sym typeface="Raleway"/>
              </a:rPr>
              <a:t>Йося -</a:t>
            </a:r>
            <a:endParaRPr i="1" sz="1600">
              <a:solidFill>
                <a:srgbClr val="8F00FF"/>
              </a:solidFill>
              <a:highlight>
                <a:srgbClr val="F2F3F5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1600">
                <a:solidFill>
                  <a:srgbClr val="8F00FF"/>
                </a:solidFill>
                <a:highlight>
                  <a:srgbClr val="F2F3F5"/>
                </a:highlight>
                <a:latin typeface="Raleway"/>
                <a:ea typeface="Raleway"/>
                <a:cs typeface="Raleway"/>
                <a:sym typeface="Raleway"/>
              </a:rPr>
              <a:t>           с любовью и заботой о каждом ребенке.”</a:t>
            </a:r>
            <a:endParaRPr i="1" sz="1600">
              <a:solidFill>
                <a:srgbClr val="8F00FF"/>
              </a:solidFill>
              <a:highlight>
                <a:srgbClr val="F2F3F5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600">
              <a:solidFill>
                <a:srgbClr val="8F00FF"/>
              </a:solidFill>
              <a:highlight>
                <a:srgbClr val="F2F3F5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2"/>
                </a:solidFill>
                <a:highlight>
                  <a:srgbClr val="F2F3F5"/>
                </a:highlight>
                <a:latin typeface="Raleway"/>
                <a:ea typeface="Raleway"/>
                <a:cs typeface="Raleway"/>
                <a:sym typeface="Raleway"/>
              </a:rPr>
              <a:t>  </a:t>
            </a:r>
            <a:r>
              <a:rPr i="1" lang="ru">
                <a:solidFill>
                  <a:schemeClr val="dk2"/>
                </a:solidFill>
                <a:highlight>
                  <a:srgbClr val="F2F3F5"/>
                </a:highlight>
                <a:latin typeface="Raleway"/>
                <a:ea typeface="Raleway"/>
                <a:cs typeface="Raleway"/>
                <a:sym typeface="Raleway"/>
              </a:rPr>
              <a:t>     Воспитаем подрастающее поколение вместе с Йосей!</a:t>
            </a:r>
            <a:endParaRPr i="1">
              <a:solidFill>
                <a:schemeClr val="dk2"/>
              </a:solidFill>
              <a:highlight>
                <a:srgbClr val="F2F3F5"/>
              </a:highlight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7" name="Google Shape;127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" name="Google Shape;130;p26"/>
          <p:cNvSpPr txBox="1"/>
          <p:nvPr/>
        </p:nvSpPr>
        <p:spPr>
          <a:xfrm>
            <a:off x="457200" y="859950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1" name="Google Shape;131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2" name="Google Shape;132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137" name="Google Shape;137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6588" y="1478850"/>
            <a:ext cx="721224" cy="721224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26"/>
          <p:cNvSpPr txBox="1"/>
          <p:nvPr/>
        </p:nvSpPr>
        <p:spPr>
          <a:xfrm>
            <a:off x="817800" y="1478850"/>
            <a:ext cx="3100500" cy="10482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FF2F2D"/>
                </a:solidFill>
                <a:latin typeface="Raleway"/>
                <a:ea typeface="Raleway"/>
                <a:cs typeface="Raleway"/>
                <a:sym typeface="Raleway"/>
              </a:rPr>
              <a:t>“</a:t>
            </a:r>
            <a:r>
              <a:rPr lang="ru" sz="15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Яндекс плюс” провел исследование - каждый второй ребенок </a:t>
            </a:r>
            <a:r>
              <a:rPr lang="ru" sz="15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в возрасте 5-7 лет имеет собственный</a:t>
            </a:r>
            <a:r>
              <a:rPr lang="ru" sz="15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гаджет  </a:t>
            </a:r>
            <a:endParaRPr sz="15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39" name="Google Shape;139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041175" y="1688263"/>
            <a:ext cx="1995424" cy="123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6"/>
          <p:cNvSpPr txBox="1"/>
          <p:nvPr/>
        </p:nvSpPr>
        <p:spPr>
          <a:xfrm>
            <a:off x="5711750" y="1519800"/>
            <a:ext cx="1464300" cy="9663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Активно      пользуются интернетом и приложениями</a:t>
            </a:r>
            <a:endParaRPr sz="13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41" name="Google Shape;141;p2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273900" y="2875287"/>
            <a:ext cx="979869" cy="774775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26"/>
          <p:cNvSpPr txBox="1"/>
          <p:nvPr/>
        </p:nvSpPr>
        <p:spPr>
          <a:xfrm>
            <a:off x="4296275" y="3012225"/>
            <a:ext cx="2776200" cy="7212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44 % родителей следят за тем, какой контент потребляют их дети-дошкольники</a:t>
            </a:r>
            <a:endParaRPr sz="13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43" name="Google Shape;143;p2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235975" y="3543013"/>
            <a:ext cx="1995425" cy="1438168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6"/>
          <p:cNvSpPr txBox="1"/>
          <p:nvPr/>
        </p:nvSpPr>
        <p:spPr>
          <a:xfrm>
            <a:off x="3273901" y="3827400"/>
            <a:ext cx="2851500" cy="8694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1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Родителям важно, чтобы время, проводимое в телефоне, было полезным и воспитывало в детях положительные качества.</a:t>
            </a:r>
            <a:r>
              <a:rPr lang="ru" sz="1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 </a:t>
            </a:r>
            <a:endParaRPr sz="12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45" name="Google Shape;145;p2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-2699995">
            <a:off x="2441336" y="2553706"/>
            <a:ext cx="1559077" cy="612236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6"/>
          <p:cNvSpPr txBox="1"/>
          <p:nvPr/>
        </p:nvSpPr>
        <p:spPr>
          <a:xfrm>
            <a:off x="3988550" y="4501300"/>
            <a:ext cx="31875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1000" u="sng"/>
              <a:t>Источник: </a:t>
            </a:r>
            <a:r>
              <a:rPr lang="ru" sz="1000" u="sng">
                <a:solidFill>
                  <a:schemeClr val="hlink"/>
                </a:solidFill>
                <a:hlinkClick r:id="rId10"/>
              </a:rPr>
              <a:t>https://www.securitylab.ru/news/541890.php#:~:text=Согласно%20новому%20исследованию%20от%20сервиса,от%203%20до%2012%20лет</a:t>
            </a:r>
            <a:r>
              <a:rPr lang="ru" sz="1000"/>
              <a:t> </a:t>
            </a:r>
            <a:endParaRPr sz="1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7"/>
          <p:cNvSpPr txBox="1"/>
          <p:nvPr>
            <p:ph type="title"/>
          </p:nvPr>
        </p:nvSpPr>
        <p:spPr>
          <a:xfrm>
            <a:off x="1448692" y="63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2" name="Google Shape;152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3" name="Google Shape;153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6" name="Google Shape;156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7" name="Google Shape;157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8" name="Google Shape;158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9" name="Google Shape;159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7"/>
          <p:cNvSpPr txBox="1"/>
          <p:nvPr/>
        </p:nvSpPr>
        <p:spPr>
          <a:xfrm>
            <a:off x="1199825" y="1615424"/>
            <a:ext cx="7147800" cy="309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19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родители детей в возрасте 5-7 лет </a:t>
            </a:r>
            <a:endParaRPr i="1" sz="19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21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i="1" lang="ru" sz="19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бабушки и  дедушки, занимающиеся воспитанием детей </a:t>
            </a:r>
            <a:endParaRPr i="1" sz="19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i="1" sz="21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i="1" lang="ru" sz="2100">
                <a:solidFill>
                  <a:srgbClr val="FF2F2D"/>
                </a:solidFill>
                <a:latin typeface="Raleway"/>
                <a:ea typeface="Raleway"/>
                <a:cs typeface="Raleway"/>
                <a:sym typeface="Raleway"/>
              </a:rPr>
              <a:t>воспитатели детских садов</a:t>
            </a:r>
            <a:endParaRPr i="1" sz="2100">
              <a:solidFill>
                <a:srgbClr val="FF2F2D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i="1" sz="21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i="1" lang="ru" sz="2100">
                <a:solidFill>
                  <a:srgbClr val="FF2F2D"/>
                </a:solidFill>
                <a:latin typeface="Raleway"/>
                <a:ea typeface="Raleway"/>
                <a:cs typeface="Raleway"/>
                <a:sym typeface="Raleway"/>
              </a:rPr>
              <a:t>педагоги дошкольного образования, няни</a:t>
            </a:r>
            <a:endParaRPr i="1" sz="21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i="1" sz="2000">
              <a:solidFill>
                <a:srgbClr val="FF2F2D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i="1" lang="ru" sz="2000">
                <a:solidFill>
                  <a:srgbClr val="FF2F2D"/>
                </a:solidFill>
                <a:latin typeface="Raleway"/>
                <a:ea typeface="Raleway"/>
                <a:cs typeface="Raleway"/>
                <a:sym typeface="Raleway"/>
              </a:rPr>
              <a:t>частные развивающие центры и детские сады (B2B) </a:t>
            </a:r>
            <a:endParaRPr i="1" sz="2000">
              <a:solidFill>
                <a:srgbClr val="FF2F2D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61" name="Google Shape;161;p27"/>
          <p:cNvSpPr txBox="1"/>
          <p:nvPr/>
        </p:nvSpPr>
        <p:spPr>
          <a:xfrm>
            <a:off x="5989375" y="295300"/>
            <a:ext cx="2138400" cy="974700"/>
          </a:xfrm>
          <a:prstGeom prst="rect">
            <a:avLst/>
          </a:prstGeom>
          <a:solidFill>
            <a:srgbClr val="9900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B2C - </a:t>
            </a:r>
            <a:r>
              <a:rPr lang="ru" sz="22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business</a:t>
            </a:r>
            <a:r>
              <a:rPr lang="ru" sz="22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 to customers</a:t>
            </a:r>
            <a:endParaRPr sz="22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62" name="Google Shape;162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6825" y="1556975"/>
            <a:ext cx="687900" cy="32599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8"/>
          <p:cNvSpPr txBox="1"/>
          <p:nvPr>
            <p:ph type="title"/>
          </p:nvPr>
        </p:nvSpPr>
        <p:spPr>
          <a:xfrm>
            <a:off x="1256921" y="754500"/>
            <a:ext cx="24120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68" name="Google Shape;168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9" name="Google Shape;169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2" name="Google Shape;172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" name="Google Shape;173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5" name="Google Shape;175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40326" y="1872488"/>
            <a:ext cx="4105750" cy="3448175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28"/>
          <p:cNvSpPr txBox="1"/>
          <p:nvPr/>
        </p:nvSpPr>
        <p:spPr>
          <a:xfrm>
            <a:off x="374175" y="1334088"/>
            <a:ext cx="4177500" cy="280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rgbClr val="FD493D"/>
                </a:solidFill>
                <a:latin typeface="Raleway"/>
                <a:ea typeface="Raleway"/>
                <a:cs typeface="Raleway"/>
                <a:sym typeface="Raleway"/>
              </a:rPr>
              <a:t>~</a:t>
            </a:r>
            <a:r>
              <a:rPr lang="ru" sz="2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2200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2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У родителей </a:t>
            </a:r>
            <a:r>
              <a:rPr i="1" lang="ru" sz="1800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rPr>
              <a:t>не хватает </a:t>
            </a:r>
            <a:r>
              <a:rPr lang="ru" sz="1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времени </a:t>
            </a:r>
            <a:r>
              <a:rPr lang="ru" sz="1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и компетенций для того, чтобы ежедневно заниматься образованием и воспитанием своих детей</a:t>
            </a:r>
            <a:endParaRPr sz="18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rPr>
              <a:t>~ </a:t>
            </a:r>
            <a:r>
              <a:rPr lang="ru" sz="1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На нынешнем рынке </a:t>
            </a:r>
            <a:r>
              <a:rPr i="1" lang="ru" sz="1800">
                <a:solidFill>
                  <a:srgbClr val="FD493D"/>
                </a:solidFill>
                <a:latin typeface="Raleway"/>
                <a:ea typeface="Raleway"/>
                <a:cs typeface="Raleway"/>
                <a:sym typeface="Raleway"/>
              </a:rPr>
              <a:t>отсутствуют </a:t>
            </a:r>
            <a:r>
              <a:rPr lang="ru" sz="1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приложения с целенаправленным воспитывающим контентом</a:t>
            </a:r>
            <a:endParaRPr sz="18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9"/>
          <p:cNvSpPr txBox="1"/>
          <p:nvPr>
            <p:ph type="title"/>
          </p:nvPr>
        </p:nvSpPr>
        <p:spPr>
          <a:xfrm>
            <a:off x="1295617" y="63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3" name="Google Shape;183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4" name="Google Shape;184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7" name="Google Shape;187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8" name="Google Shape;188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" name="Google Shape;189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90" name="Google Shape;190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29"/>
          <p:cNvSpPr txBox="1"/>
          <p:nvPr/>
        </p:nvSpPr>
        <p:spPr>
          <a:xfrm>
            <a:off x="264750" y="1310850"/>
            <a:ext cx="8614500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2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Мобильное приложение “Воспитательница Йося”:</a:t>
            </a:r>
            <a:endParaRPr i="1" sz="26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2" name="Google Shape;192;p29"/>
          <p:cNvSpPr txBox="1"/>
          <p:nvPr/>
        </p:nvSpPr>
        <p:spPr>
          <a:xfrm>
            <a:off x="2527875" y="2014838"/>
            <a:ext cx="5328000" cy="687900"/>
          </a:xfrm>
          <a:prstGeom prst="rect">
            <a:avLst/>
          </a:prstGeom>
          <a:solidFill>
            <a:srgbClr val="F4CCCC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    с пятью треками воспитания</a:t>
            </a:r>
            <a:endParaRPr sz="2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3" name="Google Shape;193;p29"/>
          <p:cNvSpPr txBox="1"/>
          <p:nvPr/>
        </p:nvSpPr>
        <p:spPr>
          <a:xfrm>
            <a:off x="2478375" y="2945950"/>
            <a:ext cx="5427000" cy="687900"/>
          </a:xfrm>
          <a:prstGeom prst="rect">
            <a:avLst/>
          </a:prstGeom>
          <a:solidFill>
            <a:srgbClr val="D9D2E9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     с голосовым помощником</a:t>
            </a:r>
            <a:endParaRPr sz="2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4" name="Google Shape;194;p29"/>
          <p:cNvSpPr txBox="1"/>
          <p:nvPr/>
        </p:nvSpPr>
        <p:spPr>
          <a:xfrm>
            <a:off x="2577375" y="3918925"/>
            <a:ext cx="5427000" cy="822000"/>
          </a:xfrm>
          <a:prstGeom prst="rect">
            <a:avLst/>
          </a:prstGeom>
          <a:solidFill>
            <a:srgbClr val="F9CB9C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 с анимационными роликами, играми, заданиями</a:t>
            </a:r>
            <a:endParaRPr sz="2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95" name="Google Shape;195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59438" y="1687750"/>
            <a:ext cx="1498323" cy="1085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86050" y="2803787"/>
            <a:ext cx="2245089" cy="1174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751825" y="3873150"/>
            <a:ext cx="913551" cy="9135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0"/>
          <p:cNvSpPr txBox="1"/>
          <p:nvPr>
            <p:ph type="title"/>
          </p:nvPr>
        </p:nvSpPr>
        <p:spPr>
          <a:xfrm>
            <a:off x="253049" y="247925"/>
            <a:ext cx="86379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03" name="Google Shape;203;p30"/>
          <p:cNvSpPr txBox="1"/>
          <p:nvPr/>
        </p:nvSpPr>
        <p:spPr>
          <a:xfrm>
            <a:off x="253050" y="889825"/>
            <a:ext cx="8746500" cy="39372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1" lang="ru" sz="1900" u="none" cap="none" strike="noStrike">
                <a:solidFill>
                  <a:srgbClr val="FF000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</a:t>
            </a:r>
            <a:r>
              <a:rPr i="1" lang="ru" sz="1900">
                <a:solidFill>
                  <a:srgbClr val="FF000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Ы</a:t>
            </a:r>
            <a:r>
              <a:rPr b="0" i="1" lang="ru" sz="1900" u="none" cap="none" strike="noStrike">
                <a:solidFill>
                  <a:srgbClr val="43434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, </a:t>
            </a:r>
            <a:r>
              <a:rPr i="1" lang="ru" sz="1900" u="none" cap="none" strike="noStrike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ком</a:t>
            </a:r>
            <a:r>
              <a:rPr i="1" lang="ru" sz="1900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анда мобильного приложения “Воспитательница Йося”</a:t>
            </a:r>
            <a:r>
              <a:rPr b="0" i="1" lang="ru" sz="1900" u="none" cap="none" strike="noStrike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,</a:t>
            </a:r>
            <a:endParaRPr b="0" i="1" sz="1900" u="none" cap="none" strike="noStrike">
              <a:solidFill>
                <a:srgbClr val="43434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i="1" lang="ru" sz="1900">
                <a:solidFill>
                  <a:srgbClr val="FF000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b="0" i="1" lang="ru" sz="1900" u="none" cap="none" strike="noStrike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i="1" lang="ru" sz="1900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родителям детей в возрасте 5-7 лет </a:t>
            </a:r>
            <a:r>
              <a:rPr b="0" i="1" lang="ru" sz="1900" u="none" cap="none" strike="noStrike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b="0" i="1" sz="1900" u="none" cap="none" strike="noStrike">
              <a:solidFill>
                <a:srgbClr val="43434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i="1" lang="ru" sz="1900">
                <a:solidFill>
                  <a:srgbClr val="FF000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 </a:t>
            </a:r>
            <a:r>
              <a:rPr i="1" lang="ru" sz="1900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ограниченности времени и ресурсов</a:t>
            </a:r>
            <a:endParaRPr b="0" i="1" sz="1900" u="none" cap="none" strike="noStrike">
              <a:solidFill>
                <a:srgbClr val="43434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i="1" lang="ru" sz="1900">
                <a:solidFill>
                  <a:srgbClr val="FF000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b="0" i="1" lang="ru" sz="1900" u="none" cap="none" strike="noStrike">
                <a:solidFill>
                  <a:srgbClr val="FF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i="1" lang="ru" sz="1900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нехватки воспитательного контента для их детей</a:t>
            </a:r>
            <a:endParaRPr b="0" i="1" sz="1900" u="none" cap="none" strike="noStrike">
              <a:solidFill>
                <a:srgbClr val="43434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i="1" lang="ru" sz="1900">
                <a:solidFill>
                  <a:srgbClr val="FF000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 </a:t>
            </a:r>
            <a:r>
              <a:rPr i="1" lang="ru" sz="1900" u="none" cap="none" strike="noStrike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технологии </a:t>
            </a:r>
            <a:r>
              <a:rPr i="1" lang="ru" sz="1900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доступа к широкополосным</a:t>
            </a:r>
            <a:r>
              <a:rPr i="1" lang="ru" sz="1900" u="none" cap="none" strike="noStrike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i="1" lang="ru" sz="1900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мультимедийным услугам</a:t>
            </a:r>
            <a:endParaRPr i="1" sz="1900" u="none" cap="none" strike="noStrike">
              <a:solidFill>
                <a:srgbClr val="43434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i="1" lang="ru" sz="1900">
                <a:solidFill>
                  <a:srgbClr val="FF000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b="0" i="1" lang="ru" sz="1900" u="none" cap="none" strike="noStrike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i="1" lang="ru" sz="1900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свободное время для выполнения своих дел, а также более положительный эффект воспитания.</a:t>
            </a:r>
            <a:endParaRPr b="0" i="1" sz="1900" u="none" cap="none" strike="noStrike">
              <a:solidFill>
                <a:srgbClr val="434343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4" name="Google Shape;204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5" name="Google Shape;205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31"/>
          <p:cNvSpPr/>
          <p:nvPr/>
        </p:nvSpPr>
        <p:spPr>
          <a:xfrm>
            <a:off x="401718" y="317119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31"/>
          <p:cNvSpPr txBox="1"/>
          <p:nvPr>
            <p:ph type="title"/>
          </p:nvPr>
        </p:nvSpPr>
        <p:spPr>
          <a:xfrm>
            <a:off x="401727" y="317122"/>
            <a:ext cx="5771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  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4" name="Google Shape;214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" name="Google Shape;216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7" name="Google Shape;217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8" name="Google Shape;218;p31"/>
          <p:cNvSpPr txBox="1"/>
          <p:nvPr/>
        </p:nvSpPr>
        <p:spPr>
          <a:xfrm>
            <a:off x="1970125" y="317125"/>
            <a:ext cx="1350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9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B2C</a:t>
            </a:r>
            <a:endParaRPr b="1" sz="29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9" name="Google Shape;219;p31"/>
          <p:cNvSpPr txBox="1"/>
          <p:nvPr/>
        </p:nvSpPr>
        <p:spPr>
          <a:xfrm>
            <a:off x="567325" y="4592600"/>
            <a:ext cx="27537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Raleway"/>
                <a:ea typeface="Raleway"/>
                <a:cs typeface="Raleway"/>
                <a:sym typeface="Raleway"/>
              </a:rPr>
              <a:t>*</a:t>
            </a:r>
            <a:r>
              <a:rPr lang="ru" sz="1100" u="sng">
                <a:solidFill>
                  <a:schemeClr val="hlink"/>
                </a:solidFill>
                <a:latin typeface="Raleway"/>
                <a:ea typeface="Raleway"/>
                <a:cs typeface="Raleway"/>
                <a:sym typeface="Raleway"/>
                <a:hlinkClick r:id="rId3"/>
              </a:rPr>
              <a:t>https://rosstat.gov.ru/vpn/2020</a:t>
            </a:r>
            <a:endParaRPr sz="11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**</a:t>
            </a:r>
            <a:r>
              <a:rPr i="1" lang="ru" sz="1100" u="sng">
                <a:solidFill>
                  <a:schemeClr val="accent5"/>
                </a:solidFill>
                <a:latin typeface="Raleway"/>
                <a:ea typeface="Raleway"/>
                <a:cs typeface="Raleway"/>
                <a:sym typeface="Raleway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https://journal.tinkoff.ru/detsad-stat/</a:t>
            </a:r>
            <a:r>
              <a:rPr lang="ru" sz="1100"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>
                <a:latin typeface="Raleway"/>
                <a:ea typeface="Raleway"/>
                <a:cs typeface="Raleway"/>
                <a:sym typeface="Raleway"/>
              </a:rPr>
              <a:t> 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0" name="Google Shape;220;p31"/>
          <p:cNvSpPr/>
          <p:nvPr/>
        </p:nvSpPr>
        <p:spPr>
          <a:xfrm>
            <a:off x="401725" y="1014700"/>
            <a:ext cx="1132800" cy="510600"/>
          </a:xfrm>
          <a:prstGeom prst="rect">
            <a:avLst/>
          </a:prstGeom>
          <a:solidFill>
            <a:srgbClr val="FCAF1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i="1" lang="ru" sz="3000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TAM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1" name="Google Shape;221;p31"/>
          <p:cNvSpPr txBox="1"/>
          <p:nvPr/>
        </p:nvSpPr>
        <p:spPr>
          <a:xfrm>
            <a:off x="1686650" y="896725"/>
            <a:ext cx="6899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23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около 5,2 млн (общее количество детей в возрасте 5-7 лет, у которых есть родители)*</a:t>
            </a:r>
            <a:endParaRPr i="1" sz="23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2" name="Google Shape;222;p31"/>
          <p:cNvSpPr/>
          <p:nvPr/>
        </p:nvSpPr>
        <p:spPr>
          <a:xfrm rot="-910">
            <a:off x="401725" y="1938581"/>
            <a:ext cx="1132800" cy="471300"/>
          </a:xfrm>
          <a:prstGeom prst="rect">
            <a:avLst/>
          </a:prstGeom>
          <a:solidFill>
            <a:srgbClr val="9F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i="1" lang="ru" sz="2500">
                <a:solidFill>
                  <a:srgbClr val="FCAF17"/>
                </a:solidFill>
                <a:latin typeface="Raleway"/>
                <a:ea typeface="Raleway"/>
                <a:cs typeface="Raleway"/>
                <a:sym typeface="Raleway"/>
              </a:rPr>
              <a:t>SAM</a:t>
            </a:r>
            <a:endParaRPr sz="17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3" name="Google Shape;223;p31"/>
          <p:cNvSpPr/>
          <p:nvPr/>
        </p:nvSpPr>
        <p:spPr>
          <a:xfrm>
            <a:off x="401725" y="2823150"/>
            <a:ext cx="1132800" cy="471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i="1" lang="ru" sz="2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SOM</a:t>
            </a:r>
            <a:endParaRPr b="1" i="1" sz="22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4" name="Google Shape;224;p31"/>
          <p:cNvSpPr txBox="1"/>
          <p:nvPr/>
        </p:nvSpPr>
        <p:spPr>
          <a:xfrm>
            <a:off x="1686650" y="1938413"/>
            <a:ext cx="6793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19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около 2,5 млн (количество детей в возрасте 5-7 лет, которым родители выдают персональный гаджет)**</a:t>
            </a:r>
            <a:endParaRPr i="1" sz="19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5" name="Google Shape;225;p31"/>
          <p:cNvSpPr txBox="1"/>
          <p:nvPr/>
        </p:nvSpPr>
        <p:spPr>
          <a:xfrm>
            <a:off x="1633550" y="2699363"/>
            <a:ext cx="6899700" cy="88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1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около 1,1 млн. (количество детей, родители которых предпочитают выбирать для детей качественный обучающий и воспитательный контент)***</a:t>
            </a:r>
            <a:endParaRPr i="1" sz="18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6" name="Google Shape;226;p31"/>
          <p:cNvSpPr txBox="1"/>
          <p:nvPr/>
        </p:nvSpPr>
        <p:spPr>
          <a:xfrm>
            <a:off x="3081013" y="4600250"/>
            <a:ext cx="4387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***</a:t>
            </a:r>
            <a:r>
              <a:rPr lang="ru" sz="1000" u="sng">
                <a:solidFill>
                  <a:schemeClr val="accent5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https://www.securitylab.ru/news/541890.php#:~:text=Согласно%20новому%20исследованию%20от%20сервиса,от%203%20до%2012%20лет</a:t>
            </a:r>
            <a:r>
              <a:rPr lang="ru" sz="1000">
                <a:solidFill>
                  <a:schemeClr val="dk2"/>
                </a:solidFill>
              </a:rPr>
              <a:t> </a:t>
            </a:r>
            <a:endParaRPr/>
          </a:p>
        </p:txBody>
      </p:sp>
      <p:sp>
        <p:nvSpPr>
          <p:cNvPr id="227" name="Google Shape;227;p31"/>
          <p:cNvSpPr txBox="1"/>
          <p:nvPr/>
        </p:nvSpPr>
        <p:spPr>
          <a:xfrm>
            <a:off x="183625" y="4393600"/>
            <a:ext cx="1350900" cy="31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Источники: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8" name="Google Shape;228;p31"/>
          <p:cNvSpPr txBox="1"/>
          <p:nvPr/>
        </p:nvSpPr>
        <p:spPr>
          <a:xfrm>
            <a:off x="401725" y="3805150"/>
            <a:ext cx="8078400" cy="6141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Если хотя бы 1% родителей приобретет 1 трек стоимостью 150 рублей, то мы заработаем </a:t>
            </a:r>
            <a:r>
              <a:rPr b="1" i="1" lang="ru" sz="19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1.650.000 руб.</a:t>
            </a:r>
            <a:endParaRPr b="1" i="1" sz="19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229" name="Google Shape;229;p31"/>
          <p:cNvCxnSpPr>
            <a:stCxn id="223" idx="1"/>
            <a:endCxn id="228" idx="1"/>
          </p:cNvCxnSpPr>
          <p:nvPr/>
        </p:nvCxnSpPr>
        <p:spPr>
          <a:xfrm>
            <a:off x="401725" y="3058950"/>
            <a:ext cx="600" cy="1053300"/>
          </a:xfrm>
          <a:prstGeom prst="curvedConnector3">
            <a:avLst>
              <a:gd fmla="val -39687500" name="adj1"/>
            </a:avLst>
          </a:prstGeom>
          <a:noFill/>
          <a:ln cap="flat" cmpd="sng" w="38100">
            <a:solidFill>
              <a:srgbClr val="FCAF17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32"/>
          <p:cNvSpPr/>
          <p:nvPr/>
        </p:nvSpPr>
        <p:spPr>
          <a:xfrm>
            <a:off x="514226" y="38420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32"/>
          <p:cNvSpPr txBox="1"/>
          <p:nvPr>
            <p:ph type="title"/>
          </p:nvPr>
        </p:nvSpPr>
        <p:spPr>
          <a:xfrm>
            <a:off x="569400" y="359250"/>
            <a:ext cx="30324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38" name="Google Shape;238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" name="Google Shape;240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1" name="Google Shape;241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2" name="Google Shape;242;p32"/>
          <p:cNvSpPr txBox="1"/>
          <p:nvPr/>
        </p:nvSpPr>
        <p:spPr>
          <a:xfrm>
            <a:off x="3769475" y="2850050"/>
            <a:ext cx="4898100" cy="198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 u="sng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Слабые стороны конкурентов:</a:t>
            </a:r>
            <a:endParaRPr b="1" sz="1500" u="sng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666666"/>
                </a:solidFill>
                <a:latin typeface="Raleway"/>
                <a:ea typeface="Raleway"/>
                <a:cs typeface="Raleway"/>
                <a:sym typeface="Raleway"/>
              </a:rPr>
              <a:t> - направленность на формирование знаний об окружающем мире, навыков счета, чтения, но не на формирование личности с правильными ценностными установками и социально одобряемым поведением;</a:t>
            </a:r>
            <a:endParaRPr sz="1500">
              <a:solidFill>
                <a:srgbClr val="666666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666666"/>
                </a:solidFill>
                <a:latin typeface="Raleway"/>
                <a:ea typeface="Raleway"/>
                <a:cs typeface="Raleway"/>
                <a:sym typeface="Raleway"/>
              </a:rPr>
              <a:t>- достаточно высокая стоимость (350-399 руб/мес).</a:t>
            </a:r>
            <a:endParaRPr sz="1500">
              <a:solidFill>
                <a:srgbClr val="666666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666666"/>
                </a:solidFill>
                <a:latin typeface="Raleway"/>
                <a:ea typeface="Raleway"/>
                <a:cs typeface="Raleway"/>
                <a:sym typeface="Raleway"/>
              </a:rPr>
              <a:t>  </a:t>
            </a:r>
            <a:endParaRPr sz="1500">
              <a:solidFill>
                <a:srgbClr val="666666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43" name="Google Shape;243;p32"/>
          <p:cNvPicPr preferRelativeResize="0"/>
          <p:nvPr/>
        </p:nvPicPr>
        <p:blipFill rotWithShape="1">
          <a:blip r:embed="rId3">
            <a:alphaModFix/>
          </a:blip>
          <a:srcRect b="14551" l="11463" r="10393" t="0"/>
          <a:stretch/>
        </p:blipFill>
        <p:spPr>
          <a:xfrm>
            <a:off x="514225" y="1188475"/>
            <a:ext cx="2846700" cy="15807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44" name="Google Shape;244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20434" y="1144427"/>
            <a:ext cx="2503191" cy="1668799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45" name="Google Shape;245;p32"/>
          <p:cNvPicPr preferRelativeResize="0"/>
          <p:nvPr/>
        </p:nvPicPr>
        <p:blipFill rotWithShape="1">
          <a:blip r:embed="rId5">
            <a:alphaModFix/>
          </a:blip>
          <a:srcRect b="17654" l="18654" r="16007" t="10434"/>
          <a:stretch/>
        </p:blipFill>
        <p:spPr>
          <a:xfrm>
            <a:off x="3588125" y="1144425"/>
            <a:ext cx="1967750" cy="1668799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46" name="Google Shape;246;p32"/>
          <p:cNvSpPr txBox="1"/>
          <p:nvPr/>
        </p:nvSpPr>
        <p:spPr>
          <a:xfrm>
            <a:off x="457200" y="2712050"/>
            <a:ext cx="3256800" cy="226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1500" u="sng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Сильные стороны конкурентов:</a:t>
            </a:r>
            <a:endParaRPr b="1" i="1" sz="1500" u="sng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500"/>
              <a:buFont typeface="Raleway"/>
              <a:buChar char="-"/>
            </a:pPr>
            <a:r>
              <a:rPr lang="ru" sz="1500">
                <a:solidFill>
                  <a:srgbClr val="666666"/>
                </a:solidFill>
                <a:latin typeface="Raleway"/>
                <a:ea typeface="Raleway"/>
                <a:cs typeface="Raleway"/>
                <a:sym typeface="Raleway"/>
              </a:rPr>
              <a:t>высокое качество графики;</a:t>
            </a:r>
            <a:endParaRPr sz="1500">
              <a:solidFill>
                <a:srgbClr val="666666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500"/>
              <a:buFont typeface="Raleway"/>
              <a:buChar char="-"/>
            </a:pPr>
            <a:r>
              <a:rPr lang="ru" sz="1500">
                <a:solidFill>
                  <a:srgbClr val="666666"/>
                </a:solidFill>
                <a:latin typeface="Raleway"/>
                <a:ea typeface="Raleway"/>
                <a:cs typeface="Raleway"/>
                <a:sym typeface="Raleway"/>
              </a:rPr>
              <a:t>вариативный подход к обучению;</a:t>
            </a:r>
            <a:endParaRPr sz="1500">
              <a:solidFill>
                <a:srgbClr val="666666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500"/>
              <a:buFont typeface="Raleway"/>
              <a:buChar char="-"/>
            </a:pPr>
            <a:r>
              <a:rPr lang="ru" sz="1500">
                <a:solidFill>
                  <a:srgbClr val="666666"/>
                </a:solidFill>
                <a:latin typeface="Raleway"/>
                <a:ea typeface="Raleway"/>
                <a:cs typeface="Raleway"/>
                <a:sym typeface="Raleway"/>
              </a:rPr>
              <a:t>есть возможность бесплатно попробовать приложения в использовании.</a:t>
            </a:r>
            <a:endParaRPr sz="1500">
              <a:solidFill>
                <a:srgbClr val="666666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" name="Google Shape;252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33"/>
          <p:cNvSpPr/>
          <p:nvPr/>
        </p:nvSpPr>
        <p:spPr>
          <a:xfrm>
            <a:off x="401718" y="189669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33"/>
          <p:cNvSpPr txBox="1"/>
          <p:nvPr>
            <p:ph type="title"/>
          </p:nvPr>
        </p:nvSpPr>
        <p:spPr>
          <a:xfrm>
            <a:off x="401717" y="16373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55" name="Google Shape;255;p33"/>
          <p:cNvSpPr txBox="1"/>
          <p:nvPr>
            <p:ph idx="1" type="body"/>
          </p:nvPr>
        </p:nvSpPr>
        <p:spPr>
          <a:xfrm>
            <a:off x="4766975" y="3248125"/>
            <a:ext cx="4021200" cy="1885500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6035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b="1" lang="ru" sz="1300" u="sng">
                <a:solidFill>
                  <a:schemeClr val="dk1"/>
                </a:solidFill>
              </a:rPr>
              <a:t>Дополнительно мы можем зарабатывать на сопутствующих услугах:</a:t>
            </a:r>
            <a:endParaRPr sz="13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/>
              <a:t>-продаже детских мерчей;</a:t>
            </a:r>
            <a:endParaRPr sz="13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/>
              <a:t>-продаже сертификатов о прохождении трека;</a:t>
            </a:r>
            <a:endParaRPr sz="13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/>
              <a:t>-оффлайн-мероприятиях с воспитательницей Йосей.</a:t>
            </a:r>
            <a:endParaRPr sz="1300"/>
          </a:p>
        </p:txBody>
      </p:sp>
      <p:sp>
        <p:nvSpPr>
          <p:cNvPr id="256" name="Google Shape;256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7" name="Google Shape;257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8" name="Google Shape;258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9" name="Google Shape;259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0" name="Google Shape;260;p33"/>
          <p:cNvSpPr txBox="1"/>
          <p:nvPr/>
        </p:nvSpPr>
        <p:spPr>
          <a:xfrm>
            <a:off x="124200" y="3735925"/>
            <a:ext cx="3409800" cy="90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-реклама в материнских блогах и </a:t>
            </a:r>
            <a:endParaRPr b="1" i="1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тематических сообществах (конверсия 2-3%);</a:t>
            </a:r>
            <a:endParaRPr b="1" i="1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-ведение аккаунта в соцсетях.</a:t>
            </a:r>
            <a:r>
              <a:rPr b="1" i="1" lang="ru" sz="13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b="1" i="1" sz="13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61" name="Google Shape;261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6608" y="2642100"/>
            <a:ext cx="1232425" cy="12324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62" name="Google Shape;262;p33"/>
          <p:cNvCxnSpPr/>
          <p:nvPr/>
        </p:nvCxnSpPr>
        <p:spPr>
          <a:xfrm flipH="1" rot="10800000">
            <a:off x="1519025" y="3363313"/>
            <a:ext cx="974700" cy="372600"/>
          </a:xfrm>
          <a:prstGeom prst="straightConnector1">
            <a:avLst/>
          </a:prstGeom>
          <a:noFill/>
          <a:ln cap="flat" cmpd="sng" w="38100">
            <a:solidFill>
              <a:srgbClr val="9F00FF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63" name="Google Shape;263;p33"/>
          <p:cNvSpPr txBox="1"/>
          <p:nvPr/>
        </p:nvSpPr>
        <p:spPr>
          <a:xfrm>
            <a:off x="1968500" y="2519800"/>
            <a:ext cx="2697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13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Приглашение на бесплатную часть приложения </a:t>
            </a:r>
            <a:endParaRPr b="1" i="1" sz="13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13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(трек “Моя страна - Россия”)</a:t>
            </a:r>
            <a:endParaRPr b="1" i="1" sz="13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64" name="Google Shape;264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09775" y="1429250"/>
            <a:ext cx="1159500" cy="11595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65" name="Google Shape;265;p33"/>
          <p:cNvCxnSpPr/>
          <p:nvPr/>
        </p:nvCxnSpPr>
        <p:spPr>
          <a:xfrm flipH="1" rot="10800000">
            <a:off x="3741825" y="2270550"/>
            <a:ext cx="748200" cy="301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66" name="Google Shape;266;p33"/>
          <p:cNvSpPr txBox="1"/>
          <p:nvPr/>
        </p:nvSpPr>
        <p:spPr>
          <a:xfrm>
            <a:off x="4572000" y="2007525"/>
            <a:ext cx="3097500" cy="3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Два варианта пользования приложением: покупка одного трека (150 руб) или покупка сразу четырех треков за 450 руб (112,5 руб. за трек)</a:t>
            </a:r>
            <a:endParaRPr b="1" i="1"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67" name="Google Shape;267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81522" y="260875"/>
            <a:ext cx="1085100" cy="10851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68" name="Google Shape;268;p33"/>
          <p:cNvCxnSpPr/>
          <p:nvPr/>
        </p:nvCxnSpPr>
        <p:spPr>
          <a:xfrm flipH="1" rot="10800000">
            <a:off x="6232125" y="1808100"/>
            <a:ext cx="658200" cy="280500"/>
          </a:xfrm>
          <a:prstGeom prst="straightConnector1">
            <a:avLst/>
          </a:prstGeom>
          <a:noFill/>
          <a:ln cap="flat" cmpd="sng" w="38100">
            <a:solidFill>
              <a:srgbClr val="9F00FF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69" name="Google Shape;269;p33"/>
          <p:cNvSpPr txBox="1"/>
          <p:nvPr/>
        </p:nvSpPr>
        <p:spPr>
          <a:xfrm>
            <a:off x="6962975" y="1270000"/>
            <a:ext cx="1783500" cy="46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Выбор варианта и его оплата</a:t>
            </a:r>
            <a:endParaRPr b="1" i="1"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70" name="Google Shape;270;p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864950" y="784275"/>
            <a:ext cx="1159500" cy="1159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4"/>
          <p:cNvSpPr txBox="1"/>
          <p:nvPr>
            <p:ph type="title"/>
          </p:nvPr>
        </p:nvSpPr>
        <p:spPr>
          <a:xfrm>
            <a:off x="2244142" y="135706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76" name="Google Shape;276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7" name="Google Shape;277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8" name="Google Shape;278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" name="Google Shape;279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80" name="Google Shape;280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0200" y="1936188"/>
            <a:ext cx="1271125" cy="1271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34"/>
          <p:cNvPicPr preferRelativeResize="0"/>
          <p:nvPr/>
        </p:nvPicPr>
        <p:blipFill rotWithShape="1">
          <a:blip r:embed="rId4">
            <a:alphaModFix/>
          </a:blip>
          <a:srcRect b="12259" l="19737" r="19402" t="3479"/>
          <a:stretch/>
        </p:blipFill>
        <p:spPr>
          <a:xfrm>
            <a:off x="6491950" y="736000"/>
            <a:ext cx="1483638" cy="2054100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34"/>
          <p:cNvSpPr/>
          <p:nvPr/>
        </p:nvSpPr>
        <p:spPr>
          <a:xfrm>
            <a:off x="1108350" y="802175"/>
            <a:ext cx="3585000" cy="768000"/>
          </a:xfrm>
          <a:prstGeom prst="roundRect">
            <a:avLst>
              <a:gd fmla="val 16667" name="adj"/>
            </a:avLst>
          </a:prstGeom>
          <a:solidFill>
            <a:srgbClr val="FCAF1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i="1" lang="ru" sz="2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Проработана концепция проекта</a:t>
            </a:r>
            <a:endParaRPr i="1" sz="1500"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283" name="Google Shape;283;p34"/>
          <p:cNvCxnSpPr>
            <a:stCxn id="280" idx="1"/>
            <a:endCxn id="282" idx="1"/>
          </p:cNvCxnSpPr>
          <p:nvPr/>
        </p:nvCxnSpPr>
        <p:spPr>
          <a:xfrm flipH="1" rot="10800000">
            <a:off x="360200" y="1186050"/>
            <a:ext cx="748200" cy="1385700"/>
          </a:xfrm>
          <a:prstGeom prst="curvedConnector3">
            <a:avLst>
              <a:gd fmla="val -31826" name="adj1"/>
            </a:avLst>
          </a:prstGeom>
          <a:noFill/>
          <a:ln cap="flat" cmpd="sng" w="38100">
            <a:solidFill>
              <a:srgbClr val="FCAF17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84" name="Google Shape;284;p34"/>
          <p:cNvSpPr/>
          <p:nvPr/>
        </p:nvSpPr>
        <p:spPr>
          <a:xfrm>
            <a:off x="2220575" y="2360725"/>
            <a:ext cx="3744900" cy="10851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1800">
                <a:latin typeface="Raleway"/>
                <a:ea typeface="Raleway"/>
                <a:cs typeface="Raleway"/>
                <a:sym typeface="Raleway"/>
              </a:rPr>
              <a:t>Проведено ценностное интервью с потенциальными потребителями</a:t>
            </a:r>
            <a:endParaRPr b="1" i="1" sz="1800"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285" name="Google Shape;285;p34"/>
          <p:cNvCxnSpPr>
            <a:stCxn id="280" idx="3"/>
            <a:endCxn id="284" idx="0"/>
          </p:cNvCxnSpPr>
          <p:nvPr/>
        </p:nvCxnSpPr>
        <p:spPr>
          <a:xfrm flipH="1" rot="10800000">
            <a:off x="1631325" y="2360850"/>
            <a:ext cx="2461800" cy="210900"/>
          </a:xfrm>
          <a:prstGeom prst="curvedConnector4">
            <a:avLst>
              <a:gd fmla="val 11968" name="adj1"/>
              <a:gd fmla="val 212968" name="adj2"/>
            </a:avLst>
          </a:prstGeom>
          <a:noFill/>
          <a:ln cap="flat" cmpd="sng" w="38100">
            <a:solidFill>
              <a:srgbClr val="FCAF17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86" name="Google Shape;286;p34"/>
          <p:cNvSpPr/>
          <p:nvPr/>
        </p:nvSpPr>
        <p:spPr>
          <a:xfrm>
            <a:off x="1108350" y="3992175"/>
            <a:ext cx="3744900" cy="6321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i="1" lang="ru" sz="2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Создана бизнес-модель</a:t>
            </a:r>
            <a:endParaRPr b="1" i="1" sz="2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287" name="Google Shape;287;p34"/>
          <p:cNvCxnSpPr>
            <a:stCxn id="280" idx="2"/>
            <a:endCxn id="286" idx="0"/>
          </p:cNvCxnSpPr>
          <p:nvPr/>
        </p:nvCxnSpPr>
        <p:spPr>
          <a:xfrm flipH="1" rot="-5400000">
            <a:off x="1595913" y="2607163"/>
            <a:ext cx="784800" cy="1985100"/>
          </a:xfrm>
          <a:prstGeom prst="curvedConnector3">
            <a:avLst>
              <a:gd fmla="val 50004" name="adj1"/>
            </a:avLst>
          </a:prstGeom>
          <a:noFill/>
          <a:ln cap="flat" cmpd="sng" w="38100">
            <a:solidFill>
              <a:srgbClr val="FCAF17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88" name="Google Shape;288;p34"/>
          <p:cNvSpPr/>
          <p:nvPr/>
        </p:nvSpPr>
        <p:spPr>
          <a:xfrm>
            <a:off x="5404325" y="3670050"/>
            <a:ext cx="3078900" cy="1085100"/>
          </a:xfrm>
          <a:prstGeom prst="roundRect">
            <a:avLst>
              <a:gd fmla="val 16667" name="adj"/>
            </a:avLst>
          </a:prstGeom>
          <a:solidFill>
            <a:srgbClr val="9F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i="1" lang="ru" sz="22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Получили выход к детским садам Пензы и области</a:t>
            </a:r>
            <a:endParaRPr i="1" sz="1600">
              <a:solidFill>
                <a:schemeClr val="lt1"/>
              </a:solidFill>
            </a:endParaRPr>
          </a:p>
        </p:txBody>
      </p:sp>
      <p:cxnSp>
        <p:nvCxnSpPr>
          <p:cNvPr id="289" name="Google Shape;289;p34"/>
          <p:cNvCxnSpPr>
            <a:stCxn id="281" idx="3"/>
            <a:endCxn id="288" idx="0"/>
          </p:cNvCxnSpPr>
          <p:nvPr/>
        </p:nvCxnSpPr>
        <p:spPr>
          <a:xfrm flipH="1">
            <a:off x="6943888" y="1763050"/>
            <a:ext cx="1031700" cy="1907100"/>
          </a:xfrm>
          <a:prstGeom prst="curvedConnector4">
            <a:avLst>
              <a:gd fmla="val -23081" name="adj1"/>
              <a:gd fmla="val 76924" name="adj2"/>
            </a:avLst>
          </a:prstGeom>
          <a:noFill/>
          <a:ln cap="flat" cmpd="sng" w="38100">
            <a:solidFill>
              <a:srgbClr val="9F00FF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35"/>
          <p:cNvSpPr txBox="1"/>
          <p:nvPr>
            <p:ph type="title"/>
          </p:nvPr>
        </p:nvSpPr>
        <p:spPr>
          <a:xfrm>
            <a:off x="1790167" y="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95" name="Google Shape;295;p35"/>
          <p:cNvGraphicFramePr/>
          <p:nvPr/>
        </p:nvGraphicFramePr>
        <p:xfrm>
          <a:off x="544735" y="5606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{9BCD946A-B22C-4133-BFCE-34610B9D19C1}</a:tableStyleId>
              </a:tblPr>
              <a:tblGrid>
                <a:gridCol w="2382200"/>
                <a:gridCol w="2382200"/>
                <a:gridCol w="2382200"/>
              </a:tblGrid>
              <a:tr h="366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1269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800">
                          <a:solidFill>
                            <a:schemeClr val="dk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Лисина Анастасия </a:t>
                      </a:r>
                      <a:endParaRPr b="1" sz="1900" u="none" cap="none" strike="noStrike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3226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700">
                          <a:solidFill>
                            <a:schemeClr val="dk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Мустафаева Полина </a:t>
                      </a:r>
                      <a:endParaRPr b="1" sz="1800" u="none" cap="none" strike="noStrike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099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700">
                          <a:solidFill>
                            <a:schemeClr val="dk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Василькина Марина</a:t>
                      </a:r>
                      <a:endParaRPr b="1" sz="1800" u="none" cap="none" strike="noStrike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96" name="Google Shape;296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7" name="Google Shape;297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9" name="Google Shape;299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0" name="Google Shape;300;p35"/>
          <p:cNvSpPr/>
          <p:nvPr/>
        </p:nvSpPr>
        <p:spPr>
          <a:xfrm>
            <a:off x="8788229" y="2088604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1" name="Google Shape;301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02" name="Google Shape;302;p35"/>
          <p:cNvPicPr preferRelativeResize="0"/>
          <p:nvPr/>
        </p:nvPicPr>
        <p:blipFill rotWithShape="1">
          <a:blip r:embed="rId3">
            <a:alphaModFix/>
          </a:blip>
          <a:srcRect b="26943" l="-3040" r="3040" t="21203"/>
          <a:stretch/>
        </p:blipFill>
        <p:spPr>
          <a:xfrm>
            <a:off x="5309125" y="2222674"/>
            <a:ext cx="1457254" cy="1296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35"/>
          <p:cNvPicPr preferRelativeResize="0"/>
          <p:nvPr/>
        </p:nvPicPr>
        <p:blipFill rotWithShape="1">
          <a:blip r:embed="rId4">
            <a:alphaModFix/>
          </a:blip>
          <a:srcRect b="33286" l="12506" r="15494" t="3417"/>
          <a:stretch/>
        </p:blipFill>
        <p:spPr>
          <a:xfrm>
            <a:off x="5448838" y="926825"/>
            <a:ext cx="1244169" cy="1269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35"/>
          <p:cNvPicPr preferRelativeResize="0"/>
          <p:nvPr/>
        </p:nvPicPr>
        <p:blipFill rotWithShape="1">
          <a:blip r:embed="rId5">
            <a:alphaModFix/>
          </a:blip>
          <a:srcRect b="29177" l="12167" r="5784" t="2730"/>
          <a:stretch/>
        </p:blipFill>
        <p:spPr>
          <a:xfrm>
            <a:off x="5342300" y="3545325"/>
            <a:ext cx="1457249" cy="14871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36"/>
          <p:cNvSpPr txBox="1"/>
          <p:nvPr>
            <p:ph type="title"/>
          </p:nvPr>
        </p:nvSpPr>
        <p:spPr>
          <a:xfrm>
            <a:off x="1451100" y="443275"/>
            <a:ext cx="7399500" cy="12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ПЛАНЫ РАЗВИТИЯ на месяц - </a:t>
            </a:r>
            <a:r>
              <a:rPr lang="ru" sz="1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начать разработку концепции и дизайна приложения (</a:t>
            </a:r>
            <a:r>
              <a:rPr lang="ru" sz="1800">
                <a:solidFill>
                  <a:srgbClr val="9F00FF"/>
                </a:solidFill>
                <a:latin typeface="Raleway"/>
                <a:ea typeface="Raleway"/>
                <a:cs typeface="Raleway"/>
                <a:sym typeface="Raleway"/>
              </a:rPr>
              <a:t>MVP</a:t>
            </a:r>
            <a:r>
              <a:rPr lang="ru" sz="1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).</a:t>
            </a:r>
            <a:endParaRPr sz="18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310" name="Google Shape;310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1" name="Google Shape;311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2" name="Google Shape;312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3" name="Google Shape;313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314" name="Google Shape;314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5" name="Google Shape;315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6" name="Google Shape;316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7" name="Google Shape;317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318" name="Google Shape;318;p36"/>
          <p:cNvGraphicFramePr/>
          <p:nvPr/>
        </p:nvGraphicFramePr>
        <p:xfrm>
          <a:off x="284160" y="16122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{9BCD946A-B22C-4133-BFCE-34610B9D19C1}</a:tableStyleId>
              </a:tblPr>
              <a:tblGrid>
                <a:gridCol w="4360525"/>
                <a:gridCol w="1787875"/>
                <a:gridCol w="2041675"/>
              </a:tblGrid>
              <a:tr h="4372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u="none" cap="none" strike="noStrike">
                          <a:solidFill>
                            <a:schemeClr val="dk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u="none" cap="none" strike="noStrike">
                        <a:solidFill>
                          <a:schemeClr val="dk2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u="none" cap="none" strike="noStrike">
                          <a:solidFill>
                            <a:schemeClr val="dk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u="none" cap="none" strike="noStrike">
                        <a:solidFill>
                          <a:schemeClr val="dk2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u="none" cap="none" strike="noStrike">
                          <a:solidFill>
                            <a:schemeClr val="dk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u="none" cap="none" strike="noStrike">
                        <a:solidFill>
                          <a:schemeClr val="dk2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9776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Создаем персонажа - воспитательницу Йосю и озвучиваем фрагмент его приветствия с родителями и ребенком</a:t>
                      </a:r>
                      <a:endParaRPr b="1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>
                          <a:solidFill>
                            <a:schemeClr val="dk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14.11-21.11</a:t>
                      </a:r>
                      <a:endParaRPr u="none" cap="none" strike="noStrike">
                        <a:solidFill>
                          <a:schemeClr val="dk2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>
                          <a:solidFill>
                            <a:schemeClr val="dk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Василькина М.В.</a:t>
                      </a:r>
                      <a:endParaRPr u="none" cap="none" strike="noStrike">
                        <a:solidFill>
                          <a:schemeClr val="dk2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046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Прорабатываем содержание трека “Моя страна - Россия” (какие видеоролики и игровые задания будут размещаться в треке)</a:t>
                      </a:r>
                      <a:endParaRPr b="1" u="none" cap="none" strike="noStrike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>
                          <a:solidFill>
                            <a:schemeClr val="dk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21.11-28.11</a:t>
                      </a:r>
                      <a:endParaRPr u="none" cap="none" strike="noStrike">
                        <a:solidFill>
                          <a:schemeClr val="dk2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>
                          <a:solidFill>
                            <a:schemeClr val="dk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Лисина А.Д.</a:t>
                      </a:r>
                      <a:endParaRPr u="none" cap="none" strike="noStrike">
                        <a:solidFill>
                          <a:schemeClr val="dk2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04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Разрабатываем фрагмент трека </a:t>
                      </a:r>
                      <a:endParaRPr b="1" u="none" cap="none" strike="noStrike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>
                          <a:solidFill>
                            <a:schemeClr val="dk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до конца акселерационной программы</a:t>
                      </a:r>
                      <a:endParaRPr u="none" cap="none" strike="noStrike">
                        <a:solidFill>
                          <a:schemeClr val="dk2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>
                          <a:solidFill>
                            <a:schemeClr val="dk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Мустафаева П.Э.</a:t>
                      </a:r>
                      <a:endParaRPr u="none" cap="none" strike="noStrike">
                        <a:solidFill>
                          <a:schemeClr val="dk2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37"/>
          <p:cNvSpPr txBox="1"/>
          <p:nvPr>
            <p:ph type="title"/>
          </p:nvPr>
        </p:nvSpPr>
        <p:spPr>
          <a:xfrm>
            <a:off x="1262767" y="4284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324" name="Google Shape;324;p37"/>
          <p:cNvSpPr txBox="1"/>
          <p:nvPr>
            <p:ph idx="1" type="body"/>
          </p:nvPr>
        </p:nvSpPr>
        <p:spPr>
          <a:xfrm>
            <a:off x="3547400" y="1441938"/>
            <a:ext cx="44115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i="1" lang="ru" sz="3000">
                <a:solidFill>
                  <a:srgbClr val="FCAF1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Лисина Анастасия</a:t>
            </a:r>
            <a:endParaRPr b="1" i="1" sz="3000">
              <a:solidFill>
                <a:srgbClr val="FCAF17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i="1" lang="ru" sz="3000">
                <a:solidFill>
                  <a:srgbClr val="FCAF1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+79521987738</a:t>
            </a:r>
            <a:endParaRPr b="1" i="1" sz="3000">
              <a:solidFill>
                <a:srgbClr val="FCAF17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i="1" lang="ru" sz="3000">
                <a:solidFill>
                  <a:srgbClr val="FCAF1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lisinanastasya@yandex.ru</a:t>
            </a:r>
            <a:endParaRPr b="1" i="1" sz="3200">
              <a:solidFill>
                <a:srgbClr val="FCAF17"/>
              </a:solidFill>
            </a:endParaRPr>
          </a:p>
        </p:txBody>
      </p:sp>
      <p:sp>
        <p:nvSpPr>
          <p:cNvPr id="325" name="Google Shape;325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6" name="Google Shape;326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" name="Google Shape;327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8" name="Google Shape;328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30" name="Google Shape;330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31" name="Google Shape;331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32" name="Google Shape;332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33" name="Google Shape;333;p37"/>
          <p:cNvPicPr preferRelativeResize="0"/>
          <p:nvPr/>
        </p:nvPicPr>
        <p:blipFill rotWithShape="1">
          <a:blip r:embed="rId4">
            <a:alphaModFix/>
          </a:blip>
          <a:srcRect b="29108" l="0" r="0" t="0"/>
          <a:stretch/>
        </p:blipFill>
        <p:spPr>
          <a:xfrm>
            <a:off x="530725" y="1441950"/>
            <a:ext cx="2649951" cy="2350249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37"/>
          <p:cNvSpPr txBox="1"/>
          <p:nvPr/>
        </p:nvSpPr>
        <p:spPr>
          <a:xfrm>
            <a:off x="3235963" y="3452125"/>
            <a:ext cx="5496900" cy="677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1600">
                <a:solidFill>
                  <a:schemeClr val="dk1"/>
                </a:solidFill>
                <a:highlight>
                  <a:srgbClr val="F2F3F5"/>
                </a:highlight>
                <a:latin typeface="Raleway"/>
                <a:ea typeface="Raleway"/>
                <a:cs typeface="Raleway"/>
                <a:sym typeface="Raleway"/>
              </a:rPr>
              <a:t>                      “Воспитательница Йося - </a:t>
            </a:r>
            <a:endParaRPr b="1" i="1" sz="1600">
              <a:solidFill>
                <a:schemeClr val="dk1"/>
              </a:solidFill>
              <a:highlight>
                <a:srgbClr val="F2F3F5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1600">
                <a:solidFill>
                  <a:schemeClr val="dk1"/>
                </a:solidFill>
                <a:highlight>
                  <a:srgbClr val="F2F3F5"/>
                </a:highlight>
                <a:latin typeface="Raleway"/>
                <a:ea typeface="Raleway"/>
                <a:cs typeface="Raleway"/>
                <a:sym typeface="Raleway"/>
              </a:rPr>
              <a:t>           с любовью и заботой о каждом ребенке.”</a:t>
            </a:r>
            <a:endParaRPr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35" name="Google Shape;335;p37"/>
          <p:cNvSpPr txBox="1"/>
          <p:nvPr/>
        </p:nvSpPr>
        <p:spPr>
          <a:xfrm>
            <a:off x="3360775" y="4129225"/>
            <a:ext cx="5247300" cy="43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>
                <a:solidFill>
                  <a:srgbClr val="9F00FF"/>
                </a:solidFill>
                <a:latin typeface="Raleway"/>
                <a:ea typeface="Raleway"/>
                <a:cs typeface="Raleway"/>
                <a:sym typeface="Raleway"/>
              </a:rPr>
              <a:t>Воспитаем подрастающее поколение вместе с Йосей!</a:t>
            </a:r>
            <a:endParaRPr b="1" i="1">
              <a:solidFill>
                <a:srgbClr val="9F00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