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7" r:id="rId1"/>
  </p:sldMasterIdLst>
  <p:notesMasterIdLst>
    <p:notesMasterId r:id="rId17"/>
  </p:notesMasterIdLst>
  <p:sldIdLst>
    <p:sldId id="256" r:id="rId2"/>
    <p:sldId id="257" r:id="rId3"/>
    <p:sldId id="258" r:id="rId4"/>
    <p:sldId id="270" r:id="rId5"/>
    <p:sldId id="261" r:id="rId6"/>
    <p:sldId id="262" r:id="rId7"/>
    <p:sldId id="263" r:id="rId8"/>
    <p:sldId id="269" r:id="rId9"/>
    <p:sldId id="264" r:id="rId10"/>
    <p:sldId id="259" r:id="rId11"/>
    <p:sldId id="265" r:id="rId12"/>
    <p:sldId id="271" r:id="rId13"/>
    <p:sldId id="266" r:id="rId14"/>
    <p:sldId id="267" r:id="rId15"/>
    <p:sldId id="268" r:id="rId1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3"/>
    <p:restoredTop sz="94611"/>
  </p:normalViewPr>
  <p:slideViewPr>
    <p:cSldViewPr snapToGrid="0">
      <p:cViewPr varScale="1">
        <p:scale>
          <a:sx n="89" d="100"/>
          <a:sy n="89" d="100"/>
        </p:scale>
        <p:origin x="437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9c0d7d9958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g29c0d7d9958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9c0d7d9958_1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g29c0d7d9958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9c0d7d9958_1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g29c0d7d9958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632946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9c0d7d9958_1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g29c0d7d9958_1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>
            <a:spLocks noGrp="1"/>
          </p:cNvSpPr>
          <p:nvPr>
            <p:ph type="title"/>
          </p:nvPr>
        </p:nvSpPr>
        <p:spPr>
          <a:xfrm>
            <a:off x="270288" y="2304000"/>
            <a:ext cx="5960712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  <a:defRPr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>
            <a:spLocks noGrp="1"/>
          </p:cNvSpPr>
          <p:nvPr>
            <p:ph type="pic" idx="2"/>
          </p:nvPr>
        </p:nvSpPr>
        <p:spPr>
          <a:xfrm>
            <a:off x="6770688" y="0"/>
            <a:ext cx="5421312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body" idx="1"/>
          </p:nvPr>
        </p:nvSpPr>
        <p:spPr>
          <a:xfrm>
            <a:off x="246063" y="3968750"/>
            <a:ext cx="6029325" cy="1979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>
                <a:solidFill>
                  <a:schemeClr val="accen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>
                <a:solidFill>
                  <a:schemeClr val="accen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>
                <a:solidFill>
                  <a:schemeClr val="accen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>
                <a:solidFill>
                  <a:schemeClr val="accen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Пользовательский макет">
  <p:cSld name="1_Пользовательский макет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>
            <a:spLocks noGrp="1"/>
          </p:cNvSpPr>
          <p:nvPr>
            <p:ph type="pic" idx="2"/>
          </p:nvPr>
        </p:nvSpPr>
        <p:spPr>
          <a:xfrm>
            <a:off x="6096000" y="414338"/>
            <a:ext cx="5489575" cy="28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616683" y="430470"/>
            <a:ext cx="5084575" cy="117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606425" y="1944688"/>
            <a:ext cx="5040313" cy="467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body" idx="3"/>
          </p:nvPr>
        </p:nvSpPr>
        <p:spPr>
          <a:xfrm>
            <a:off x="6096000" y="3608388"/>
            <a:ext cx="5489575" cy="301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/>
          <p:nvPr/>
        </p:nvSpPr>
        <p:spPr>
          <a:xfrm>
            <a:off x="0" y="6399000"/>
            <a:ext cx="12192000" cy="45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Пользовательский макет">
  <p:cSld name="2_Пользовательский макет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/>
          <p:nvPr/>
        </p:nvSpPr>
        <p:spPr>
          <a:xfrm>
            <a:off x="0" y="0"/>
            <a:ext cx="12192000" cy="1825625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02255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4"/>
          <p:cNvSpPr>
            <a:spLocks noGrp="1"/>
          </p:cNvSpPr>
          <p:nvPr>
            <p:ph type="pic" idx="2"/>
          </p:nvPr>
        </p:nvSpPr>
        <p:spPr>
          <a:xfrm>
            <a:off x="584051" y="593725"/>
            <a:ext cx="5489575" cy="2857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6456000" y="593725"/>
            <a:ext cx="5151949" cy="1038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6456363" y="1944688"/>
            <a:ext cx="5151437" cy="4814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3"/>
          </p:nvPr>
        </p:nvSpPr>
        <p:spPr>
          <a:xfrm>
            <a:off x="584200" y="3833813"/>
            <a:ext cx="5489575" cy="292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/>
          <p:nvPr/>
        </p:nvSpPr>
        <p:spPr>
          <a:xfrm>
            <a:off x="0" y="6399000"/>
            <a:ext cx="12192000" cy="45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/>
          <p:nvPr/>
        </p:nvSpPr>
        <p:spPr>
          <a:xfrm>
            <a:off x="0" y="0"/>
            <a:ext cx="12192000" cy="1825625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02255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/>
          <p:nvPr/>
        </p:nvSpPr>
        <p:spPr>
          <a:xfrm>
            <a:off x="0" y="6492875"/>
            <a:ext cx="12192000" cy="36512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Пользовательский макет">
  <p:cSld name="5_Пользовательский макет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"/>
          <p:cNvSpPr/>
          <p:nvPr/>
        </p:nvSpPr>
        <p:spPr>
          <a:xfrm>
            <a:off x="6110304" y="0"/>
            <a:ext cx="6081695" cy="6858000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02255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6"/>
          <p:cNvSpPr>
            <a:spLocks noGrp="1"/>
          </p:cNvSpPr>
          <p:nvPr>
            <p:ph type="pic" idx="2"/>
          </p:nvPr>
        </p:nvSpPr>
        <p:spPr>
          <a:xfrm>
            <a:off x="965999" y="548863"/>
            <a:ext cx="4552169" cy="2880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body" idx="1"/>
          </p:nvPr>
        </p:nvSpPr>
        <p:spPr>
          <a:xfrm>
            <a:off x="6410325" y="1898650"/>
            <a:ext cx="5189538" cy="4410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592122" y="3699001"/>
            <a:ext cx="5226067" cy="7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3"/>
          </p:nvPr>
        </p:nvSpPr>
        <p:spPr>
          <a:xfrm>
            <a:off x="592138" y="4733925"/>
            <a:ext cx="5226050" cy="1844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Пользовательский макет">
  <p:cSld name="3_Пользовательский макет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  <a:defRPr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Пользовательский макет">
  <p:cSld name="4_Пользовательский макет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9"/>
          <p:cNvSpPr>
            <a:spLocks noGrp="1"/>
          </p:cNvSpPr>
          <p:nvPr>
            <p:ph type="pic" idx="2"/>
          </p:nvPr>
        </p:nvSpPr>
        <p:spPr>
          <a:xfrm>
            <a:off x="592122" y="548862"/>
            <a:ext cx="5489575" cy="5760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title"/>
          </p:nvPr>
        </p:nvSpPr>
        <p:spPr>
          <a:xfrm>
            <a:off x="6411000" y="548862"/>
            <a:ext cx="5188878" cy="1038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body" idx="1"/>
          </p:nvPr>
        </p:nvSpPr>
        <p:spPr>
          <a:xfrm>
            <a:off x="6410325" y="1898650"/>
            <a:ext cx="5189538" cy="4410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9"/>
          <p:cNvSpPr/>
          <p:nvPr/>
        </p:nvSpPr>
        <p:spPr>
          <a:xfrm>
            <a:off x="0" y="6399000"/>
            <a:ext cx="12192000" cy="45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90" name="Google Shape;90;p1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1" name="Google Shape;91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7" name="Google Shape;97;p1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8" name="Google Shape;98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4" name="Google Shape;104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Пустой слайд">
  <p:cSld name="1_Пустой слайд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9"/>
          <p:cNvSpPr>
            <a:spLocks noGrp="1"/>
          </p:cNvSpPr>
          <p:nvPr>
            <p:ph type="pic" idx="2"/>
          </p:nvPr>
        </p:nvSpPr>
        <p:spPr>
          <a:xfrm>
            <a:off x="0" y="1719263"/>
            <a:ext cx="12192000" cy="5138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Пустой слайд">
  <p:cSld name="2_Пустой слайд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0"/>
          <p:cNvSpPr txBox="1">
            <a:spLocks noGrp="1"/>
          </p:cNvSpPr>
          <p:nvPr>
            <p:ph type="title"/>
          </p:nvPr>
        </p:nvSpPr>
        <p:spPr>
          <a:xfrm>
            <a:off x="0" y="189000"/>
            <a:ext cx="11946000" cy="1141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0"/>
          <p:cNvSpPr>
            <a:spLocks noGrp="1"/>
          </p:cNvSpPr>
          <p:nvPr>
            <p:ph type="pic" idx="2"/>
          </p:nvPr>
        </p:nvSpPr>
        <p:spPr>
          <a:xfrm>
            <a:off x="6726000" y="2079000"/>
            <a:ext cx="5220000" cy="42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hyperlink" Target="https://presentation-creation.ru/" TargetMode="Externa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1" name="Google Shape;11;p1">
            <a:hlinkClick r:id="rId21"/>
          </p:cNvPr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-1194000" y="367393"/>
            <a:ext cx="757762" cy="757762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1"/>
          <p:cNvSpPr/>
          <p:nvPr/>
        </p:nvSpPr>
        <p:spPr>
          <a:xfrm>
            <a:off x="0" y="0"/>
            <a:ext cx="679054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3" name="Google Shape;123;p21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23660" r="23659"/>
          <a:stretch/>
        </p:blipFill>
        <p:spPr>
          <a:xfrm>
            <a:off x="6770688" y="0"/>
            <a:ext cx="54213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1"/>
          <p:cNvSpPr/>
          <p:nvPr/>
        </p:nvSpPr>
        <p:spPr>
          <a:xfrm>
            <a:off x="0" y="2439000"/>
            <a:ext cx="6803375" cy="234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21"/>
          <p:cNvSpPr txBox="1">
            <a:spLocks noGrp="1"/>
          </p:cNvSpPr>
          <p:nvPr>
            <p:ph type="title"/>
          </p:nvPr>
        </p:nvSpPr>
        <p:spPr>
          <a:xfrm>
            <a:off x="12875" y="2946225"/>
            <a:ext cx="6790500" cy="132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alibri"/>
              <a:buNone/>
            </a:pPr>
            <a:r>
              <a:rPr lang="en-US" sz="4400" dirty="0">
                <a:effectLst/>
                <a:latin typeface="Swis721 Ex BT" panose="020B0605020202020204" pitchFamily="34" charset="0"/>
                <a:ea typeface="Times New Roman" panose="02020603050405020304" pitchFamily="18" charset="0"/>
              </a:rPr>
              <a:t>Design Tech Energy</a:t>
            </a:r>
            <a:endParaRPr sz="3300" dirty="0">
              <a:solidFill>
                <a:schemeClr val="tx1"/>
              </a:solidFill>
            </a:endParaRPr>
          </a:p>
        </p:txBody>
      </p:sp>
      <p:sp>
        <p:nvSpPr>
          <p:cNvPr id="126" name="Google Shape;126;p21"/>
          <p:cNvSpPr/>
          <p:nvPr/>
        </p:nvSpPr>
        <p:spPr>
          <a:xfrm>
            <a:off x="6790544" y="2124000"/>
            <a:ext cx="430456" cy="314999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21"/>
          <p:cNvSpPr/>
          <p:nvPr/>
        </p:nvSpPr>
        <p:spPr>
          <a:xfrm rot="5400000">
            <a:off x="6787267" y="4775725"/>
            <a:ext cx="430455" cy="437008"/>
          </a:xfrm>
          <a:prstGeom prst="rtTriangle">
            <a:avLst/>
          </a:prstGeom>
          <a:solidFill>
            <a:srgbClr val="C68E0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8" name="Google Shape;12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77000" y="0"/>
            <a:ext cx="1707001" cy="1493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1493200" cy="1493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1"/>
          <p:cNvSpPr/>
          <p:nvPr/>
        </p:nvSpPr>
        <p:spPr>
          <a:xfrm>
            <a:off x="0" y="5716825"/>
            <a:ext cx="6790500" cy="846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21"/>
          <p:cNvSpPr txBox="1"/>
          <p:nvPr/>
        </p:nvSpPr>
        <p:spPr>
          <a:xfrm>
            <a:off x="25" y="5823450"/>
            <a:ext cx="6790500" cy="638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50" b="1" dirty="0">
                <a:solidFill>
                  <a:schemeClr val="tx1"/>
                </a:solidFill>
              </a:rPr>
              <a:t>КАПАНИНА-ГАМИНА АЛЕКСАНДРА</a:t>
            </a:r>
            <a:endParaRPr sz="1150" b="1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50" b="1" dirty="0">
                <a:solidFill>
                  <a:schemeClr val="tx1"/>
                </a:solidFill>
              </a:rPr>
              <a:t>ИГЭУ им В.И. ЛЕНИНА,</a:t>
            </a:r>
            <a:r>
              <a:rPr lang="en-US" sz="1150" b="1" dirty="0">
                <a:solidFill>
                  <a:schemeClr val="tx1"/>
                </a:solidFill>
              </a:rPr>
              <a:t> </a:t>
            </a:r>
            <a:r>
              <a:rPr lang="ru-RU" sz="1150" b="1" dirty="0">
                <a:solidFill>
                  <a:schemeClr val="tx1"/>
                </a:solidFill>
              </a:rPr>
              <a:t>3 КУРС, ЭЭФ, </a:t>
            </a:r>
            <a:r>
              <a:rPr lang="en-US" sz="1150" b="1" dirty="0">
                <a:solidFill>
                  <a:schemeClr val="tx1"/>
                </a:solidFill>
              </a:rPr>
              <a:t>РЫНОК НТИ (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EnergyNET</a:t>
            </a:r>
            <a:r>
              <a:rPr lang="en-US" sz="1150" b="1" dirty="0">
                <a:solidFill>
                  <a:schemeClr val="tx1"/>
                </a:solidFill>
              </a:rPr>
              <a:t>)</a:t>
            </a:r>
            <a:endParaRPr sz="2800" b="1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131;p21">
            <a:extLst>
              <a:ext uri="{FF2B5EF4-FFF2-40B4-BE49-F238E27FC236}">
                <a16:creationId xmlns:a16="http://schemas.microsoft.com/office/drawing/2014/main" id="{B5E438EB-768D-B92D-D8DC-AEDB3E112451}"/>
              </a:ext>
            </a:extLst>
          </p:cNvPr>
          <p:cNvSpPr txBox="1"/>
          <p:nvPr/>
        </p:nvSpPr>
        <p:spPr>
          <a:xfrm>
            <a:off x="12875" y="4928609"/>
            <a:ext cx="6790500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Веб-сервис для моделирования и проектирования электроэнергетических объектов. </a:t>
            </a:r>
            <a:endParaRPr sz="1600" b="1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лок-схема: альтернативный процесс 2">
            <a:extLst>
              <a:ext uri="{FF2B5EF4-FFF2-40B4-BE49-F238E27FC236}">
                <a16:creationId xmlns:a16="http://schemas.microsoft.com/office/drawing/2014/main" id="{06F6271C-02B4-9A17-C1E9-DAD6F16E70F4}"/>
              </a:ext>
            </a:extLst>
          </p:cNvPr>
          <p:cNvSpPr/>
          <p:nvPr/>
        </p:nvSpPr>
        <p:spPr>
          <a:xfrm>
            <a:off x="572032" y="3335893"/>
            <a:ext cx="3567659" cy="1173875"/>
          </a:xfrm>
          <a:prstGeom prst="flowChartAlternate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7" name="Google Shape;137;p22"/>
          <p:cNvSpPr txBox="1">
            <a:spLocks noGrp="1"/>
          </p:cNvSpPr>
          <p:nvPr>
            <p:ph type="title"/>
          </p:nvPr>
        </p:nvSpPr>
        <p:spPr>
          <a:xfrm>
            <a:off x="616683" y="430470"/>
            <a:ext cx="5084575" cy="117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959"/>
              <a:buFont typeface="Calibri"/>
              <a:buNone/>
            </a:pPr>
            <a:r>
              <a:rPr lang="en-US" sz="3959" b="1">
                <a:solidFill>
                  <a:schemeClr val="accent1"/>
                </a:solidFill>
              </a:rPr>
              <a:t>АКТУАЛЬНОСТЬ</a:t>
            </a:r>
            <a:endParaRPr/>
          </a:p>
        </p:txBody>
      </p:sp>
      <p:sp>
        <p:nvSpPr>
          <p:cNvPr id="139" name="Google Shape;139;p22"/>
          <p:cNvSpPr txBox="1">
            <a:spLocks noGrp="1"/>
          </p:cNvSpPr>
          <p:nvPr>
            <p:ph type="body" idx="3"/>
          </p:nvPr>
        </p:nvSpPr>
        <p:spPr>
          <a:xfrm>
            <a:off x="794295" y="3459025"/>
            <a:ext cx="3123132" cy="1016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ru-RU" sz="2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ИНЖИНИРИНГ В ЭЛЕКТРОЭНЕРГЕТИКЕ 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8B26512-E73D-4FE4-BC92-46BF2FFEBE12}"/>
              </a:ext>
            </a:extLst>
          </p:cNvPr>
          <p:cNvSpPr/>
          <p:nvPr/>
        </p:nvSpPr>
        <p:spPr>
          <a:xfrm>
            <a:off x="0" y="6330462"/>
            <a:ext cx="12192000" cy="52753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E45BF7A-E680-7C54-61F5-5F2539D104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1571" y="1520804"/>
            <a:ext cx="2897110" cy="19688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302593A-F449-65EA-4122-70DC4026F59E}"/>
              </a:ext>
            </a:extLst>
          </p:cNvPr>
          <p:cNvSpPr/>
          <p:nvPr/>
        </p:nvSpPr>
        <p:spPr>
          <a:xfrm>
            <a:off x="5204999" y="1905928"/>
            <a:ext cx="3582649" cy="83980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Подбор оптимального оборудования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64141F0-E5CC-8623-FCB0-DE1B3A33B666}"/>
              </a:ext>
            </a:extLst>
          </p:cNvPr>
          <p:cNvSpPr/>
          <p:nvPr/>
        </p:nvSpPr>
        <p:spPr>
          <a:xfrm>
            <a:off x="5204997" y="3489634"/>
            <a:ext cx="3582649" cy="83980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Предложения нестандартных решений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B30CD21-60F2-5BA1-B842-19862F76AF17}"/>
              </a:ext>
            </a:extLst>
          </p:cNvPr>
          <p:cNvSpPr/>
          <p:nvPr/>
        </p:nvSpPr>
        <p:spPr>
          <a:xfrm>
            <a:off x="5204997" y="5073340"/>
            <a:ext cx="3582649" cy="83980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Увеличение доходов и оптимизация работы </a:t>
            </a:r>
            <a:endParaRPr lang="ru-RU" sz="2400" dirty="0">
              <a:solidFill>
                <a:schemeClr val="tx1"/>
              </a:solidFill>
            </a:endParaRPr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A1B1CAC9-EC72-E05F-BED1-EE29804CF2E8}"/>
              </a:ext>
            </a:extLst>
          </p:cNvPr>
          <p:cNvCxnSpPr/>
          <p:nvPr/>
        </p:nvCxnSpPr>
        <p:spPr>
          <a:xfrm flipV="1">
            <a:off x="4139691" y="2572860"/>
            <a:ext cx="897004" cy="7630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8DA3D82C-F82A-17FA-064E-666629D800B2}"/>
              </a:ext>
            </a:extLst>
          </p:cNvPr>
          <p:cNvCxnSpPr>
            <a:cxnSpLocks/>
          </p:cNvCxnSpPr>
          <p:nvPr/>
        </p:nvCxnSpPr>
        <p:spPr>
          <a:xfrm>
            <a:off x="4212554" y="3956225"/>
            <a:ext cx="56930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58F36A7F-A292-C478-3A83-96B664B6B376}"/>
              </a:ext>
            </a:extLst>
          </p:cNvPr>
          <p:cNvCxnSpPr>
            <a:cxnSpLocks/>
          </p:cNvCxnSpPr>
          <p:nvPr/>
        </p:nvCxnSpPr>
        <p:spPr>
          <a:xfrm>
            <a:off x="4139690" y="4457176"/>
            <a:ext cx="897004" cy="6637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579F2F8-A06A-073E-29B5-FE19964852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1572" y="3956225"/>
            <a:ext cx="2897110" cy="17723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>
            <a:spLocks noGrp="1"/>
          </p:cNvSpPr>
          <p:nvPr>
            <p:ph type="title"/>
          </p:nvPr>
        </p:nvSpPr>
        <p:spPr>
          <a:xfrm>
            <a:off x="6456000" y="593725"/>
            <a:ext cx="5151949" cy="1038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59"/>
              <a:buFont typeface="Calibri"/>
              <a:buNone/>
            </a:pPr>
            <a:r>
              <a:rPr lang="en-US" sz="3959"/>
              <a:t>ПРОБЛЕМА </a:t>
            </a:r>
            <a:endParaRPr sz="3959"/>
          </a:p>
        </p:txBody>
      </p:sp>
      <p:sp>
        <p:nvSpPr>
          <p:cNvPr id="146" name="Google Shape;146;p23"/>
          <p:cNvSpPr txBox="1">
            <a:spLocks noGrp="1"/>
          </p:cNvSpPr>
          <p:nvPr>
            <p:ph type="body" idx="1"/>
          </p:nvPr>
        </p:nvSpPr>
        <p:spPr>
          <a:xfrm>
            <a:off x="6456363" y="1944688"/>
            <a:ext cx="5151437" cy="4814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87375" indent="-5715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ольшие и долгие расчеты параметров линий, токов короткого замыкания, трансформаторов;</a:t>
            </a:r>
          </a:p>
          <a:p>
            <a:pPr marL="587375" indent="-5715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одбор защиты, компенсаторов;</a:t>
            </a:r>
          </a:p>
          <a:p>
            <a:pPr marL="587375" indent="-5715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атрата финансов на оплату труда; </a:t>
            </a:r>
          </a:p>
          <a:p>
            <a:pPr marL="587375" indent="-5715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шибки в расчетах и подборах нужной аппаратуры.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200" dirty="0"/>
          </a:p>
        </p:txBody>
      </p:sp>
      <p:sp>
        <p:nvSpPr>
          <p:cNvPr id="147" name="Google Shape;147;p23"/>
          <p:cNvSpPr txBox="1">
            <a:spLocks noGrp="1"/>
          </p:cNvSpPr>
          <p:nvPr>
            <p:ph type="body" idx="3"/>
          </p:nvPr>
        </p:nvSpPr>
        <p:spPr>
          <a:xfrm>
            <a:off x="584200" y="3833813"/>
            <a:ext cx="5489575" cy="292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Компании при проектировании встречаются с такими проблемами как:</a:t>
            </a:r>
            <a:endParaRPr sz="3600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008FE89-F02D-D5E6-8EEB-01A7931162F5}"/>
              </a:ext>
            </a:extLst>
          </p:cNvPr>
          <p:cNvSpPr/>
          <p:nvPr/>
        </p:nvSpPr>
        <p:spPr>
          <a:xfrm>
            <a:off x="-1" y="6353908"/>
            <a:ext cx="12309231" cy="50409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7370B81-CC2D-0D71-9AB0-045EDAC0F8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0573" y="1813822"/>
            <a:ext cx="6681977" cy="446356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2F4E54F-C983-A044-8CB2-A317E00353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02973" y="1966222"/>
            <a:ext cx="6681977" cy="446356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263769B-551F-29E5-156D-585FA8131B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55373" y="2118622"/>
            <a:ext cx="6681977" cy="446356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463C69D-E778-6E7A-E679-DFCE44701B8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4"/>
          <a:srcRect t="11031" b="11031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id="{F43D643F-4E5B-5A2B-CE02-AD666E96399D}"/>
              </a:ext>
            </a:extLst>
          </p:cNvPr>
          <p:cNvSpPr>
            <a:spLocks noGrp="1"/>
          </p:cNvSpPr>
          <p:nvPr>
            <p:ph type="pic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C15F3021-71FD-3A47-FED2-3DC048595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Недостатки существующих сервисов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542C2D8F-E3DD-A60C-DE40-6227242D51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30225" indent="-514350"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Отсутствие каталога, с большим разнообразием выбора электроэнергетических установок и УРЗА </a:t>
            </a:r>
          </a:p>
          <a:p>
            <a:pPr marL="530225" indent="-514350">
              <a:buAutoNum type="arabicPeriod"/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Невозможность о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существления проектной документации внутри сервиса</a:t>
            </a:r>
          </a:p>
          <a:p>
            <a:pPr marL="530225" indent="-514350">
              <a:buAutoNum type="arabicPeriod"/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Нет в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озможности выполнения расчета и выбора решения в одном месте. </a:t>
            </a:r>
          </a:p>
          <a:p>
            <a:pPr marL="530225" indent="-514350"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Недостаток решений аналогичных ручному расчёту или Excel</a:t>
            </a:r>
          </a:p>
          <a:p>
            <a:pPr marL="530225" indent="-514350">
              <a:buAutoNum type="arabicPeriod"/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Дефицит оптимизации работы сотрудников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3C9EC51-F90B-F119-7D36-90D78A9236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651" y="3929194"/>
            <a:ext cx="3819712" cy="234164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0F0B9A5-4437-3DD1-D8CA-A52AF95273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171" y="2155102"/>
            <a:ext cx="3561640" cy="241345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38FB7C9-94C7-F1A8-3E37-74DE3AAAAA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651" y="381009"/>
            <a:ext cx="3556893" cy="241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764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3600" dirty="0">
                <a:effectLst/>
                <a:latin typeface="+mj-lt"/>
                <a:ea typeface="Times New Roman" panose="02020603050405020304" pitchFamily="18" charset="0"/>
              </a:rPr>
              <a:t>ПРЕДЛАГАЕМОЕ РЕШЕНИЕ ПРОБЛЕМЫ</a:t>
            </a:r>
          </a:p>
        </p:txBody>
      </p:sp>
      <p:sp>
        <p:nvSpPr>
          <p:cNvPr id="165" name="Google Shape;165;p26"/>
          <p:cNvSpPr txBox="1">
            <a:spLocks noGrp="1"/>
          </p:cNvSpPr>
          <p:nvPr>
            <p:ph type="body" idx="1"/>
          </p:nvPr>
        </p:nvSpPr>
        <p:spPr>
          <a:xfrm>
            <a:off x="838200" y="206057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Сервис автоматического расчета по уточненным методикам.</a:t>
            </a:r>
          </a:p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Концепция: </a:t>
            </a:r>
          </a:p>
          <a:p>
            <a:pPr marL="57150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AutoNum type="arabicPeriod"/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Web-сервис, с помощью которого можно автоматически выполнить расчеты. </a:t>
            </a:r>
          </a:p>
          <a:p>
            <a:pPr marL="57150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AutoNum type="arabicPeriod"/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Расчеты выполняются без упрощений.</a:t>
            </a:r>
          </a:p>
          <a:p>
            <a:pPr marL="57150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AutoNum type="arabicPeriod"/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 расчета – автоматически сформированный отчет, который можно направить проверяющим. </a:t>
            </a:r>
          </a:p>
          <a:p>
            <a:pPr marL="57150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AutoNum type="arabicPeriod"/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Плата за пользование – по подписке.</a:t>
            </a:r>
            <a:endParaRPr sz="2400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B5250C5-431B-D14A-BD92-B6A431133CFC}"/>
              </a:ext>
            </a:extLst>
          </p:cNvPr>
          <p:cNvSpPr/>
          <p:nvPr/>
        </p:nvSpPr>
        <p:spPr>
          <a:xfrm>
            <a:off x="0" y="6411775"/>
            <a:ext cx="12192000" cy="4462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7"/>
          <p:cNvSpPr txBox="1">
            <a:spLocks noGrp="1"/>
          </p:cNvSpPr>
          <p:nvPr>
            <p:ph type="body" idx="1"/>
          </p:nvPr>
        </p:nvSpPr>
        <p:spPr>
          <a:xfrm>
            <a:off x="6668255" y="1079608"/>
            <a:ext cx="4949999" cy="67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lnSpc>
                <a:spcPct val="70000"/>
              </a:lnSpc>
              <a:buSzPts val="1750"/>
            </a:pPr>
            <a:r>
              <a:rPr lang="ru-RU" sz="1750" dirty="0"/>
              <a:t>246 млн. рублей/год</a:t>
            </a:r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</a:pPr>
            <a:endParaRPr sz="1750" dirty="0"/>
          </a:p>
        </p:txBody>
      </p:sp>
      <p:sp>
        <p:nvSpPr>
          <p:cNvPr id="172" name="Google Shape;172;p27"/>
          <p:cNvSpPr txBox="1">
            <a:spLocks noGrp="1"/>
          </p:cNvSpPr>
          <p:nvPr>
            <p:ph type="title"/>
          </p:nvPr>
        </p:nvSpPr>
        <p:spPr>
          <a:xfrm>
            <a:off x="447118" y="449433"/>
            <a:ext cx="5226067" cy="7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959"/>
              <a:buFont typeface="Calibri"/>
              <a:buNone/>
            </a:pPr>
            <a:r>
              <a:rPr lang="en-US" sz="3959" b="1" dirty="0" err="1">
                <a:solidFill>
                  <a:schemeClr val="accent1"/>
                </a:solidFill>
              </a:rPr>
              <a:t>Оценка</a:t>
            </a:r>
            <a:br>
              <a:rPr lang="en-US" sz="3959" b="1" dirty="0">
                <a:solidFill>
                  <a:schemeClr val="accent1"/>
                </a:solidFill>
              </a:rPr>
            </a:br>
            <a:r>
              <a:rPr lang="en-US" sz="3959" b="1" dirty="0" err="1">
                <a:solidFill>
                  <a:srgbClr val="002060"/>
                </a:solidFill>
              </a:rPr>
              <a:t>Потенциала</a:t>
            </a:r>
            <a:r>
              <a:rPr lang="en-US" sz="3959" b="1" dirty="0">
                <a:solidFill>
                  <a:srgbClr val="002060"/>
                </a:solidFill>
              </a:rPr>
              <a:t> </a:t>
            </a:r>
            <a:r>
              <a:rPr lang="en-US" sz="3959" b="1" dirty="0" err="1">
                <a:solidFill>
                  <a:srgbClr val="002060"/>
                </a:solidFill>
              </a:rPr>
              <a:t>рынка</a:t>
            </a:r>
            <a:endParaRPr sz="3959" dirty="0">
              <a:solidFill>
                <a:srgbClr val="002060"/>
              </a:solidFill>
            </a:endParaRPr>
          </a:p>
        </p:txBody>
      </p:sp>
      <p:sp>
        <p:nvSpPr>
          <p:cNvPr id="174" name="Google Shape;174;p27"/>
          <p:cNvSpPr/>
          <p:nvPr/>
        </p:nvSpPr>
        <p:spPr>
          <a:xfrm>
            <a:off x="5800657" y="695662"/>
            <a:ext cx="648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27"/>
          <p:cNvSpPr txBox="1"/>
          <p:nvPr/>
        </p:nvSpPr>
        <p:spPr>
          <a:xfrm>
            <a:off x="6649879" y="584258"/>
            <a:ext cx="3136121" cy="49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PAM</a:t>
            </a:r>
            <a:endParaRPr sz="24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27"/>
          <p:cNvSpPr txBox="1"/>
          <p:nvPr/>
        </p:nvSpPr>
        <p:spPr>
          <a:xfrm>
            <a:off x="5928129" y="727275"/>
            <a:ext cx="393056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7"/>
          <p:cNvSpPr txBox="1"/>
          <p:nvPr/>
        </p:nvSpPr>
        <p:spPr>
          <a:xfrm>
            <a:off x="6668254" y="2549575"/>
            <a:ext cx="4949999" cy="67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70000"/>
              </a:lnSpc>
              <a:spcBef>
                <a:spcPts val="1000"/>
              </a:spcBef>
              <a:buClr>
                <a:schemeClr val="lt1"/>
              </a:buClr>
              <a:buSzPts val="1750"/>
            </a:pPr>
            <a:r>
              <a:rPr lang="ru-RU" sz="1750" b="0" u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192 </a:t>
            </a:r>
            <a:r>
              <a:rPr lang="ru-RU" sz="17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млн. рублей/год</a:t>
            </a:r>
          </a:p>
          <a:p>
            <a:pPr marL="0" marR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None/>
            </a:pPr>
            <a:endParaRPr sz="1750" b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7"/>
          <p:cNvSpPr/>
          <p:nvPr/>
        </p:nvSpPr>
        <p:spPr>
          <a:xfrm>
            <a:off x="5800657" y="2215526"/>
            <a:ext cx="648000" cy="64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27"/>
          <p:cNvSpPr txBox="1"/>
          <p:nvPr/>
        </p:nvSpPr>
        <p:spPr>
          <a:xfrm>
            <a:off x="6649879" y="2104122"/>
            <a:ext cx="3136121" cy="49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TAM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27"/>
          <p:cNvSpPr txBox="1"/>
          <p:nvPr/>
        </p:nvSpPr>
        <p:spPr>
          <a:xfrm>
            <a:off x="5800657" y="2156565"/>
            <a:ext cx="648000" cy="76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7"/>
          <p:cNvSpPr txBox="1"/>
          <p:nvPr/>
        </p:nvSpPr>
        <p:spPr>
          <a:xfrm>
            <a:off x="6701686" y="4113786"/>
            <a:ext cx="4949999" cy="67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70000"/>
              </a:lnSpc>
              <a:buClr>
                <a:schemeClr val="lt1"/>
              </a:buClr>
              <a:buSzPts val="1750"/>
            </a:pPr>
            <a:r>
              <a:rPr lang="ru-RU" sz="1750" b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146 </a:t>
            </a:r>
            <a:r>
              <a:rPr lang="ru-RU" sz="17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млн. рублей/год</a:t>
            </a:r>
          </a:p>
          <a:p>
            <a: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None/>
            </a:pPr>
            <a:endParaRPr sz="1750" b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None/>
            </a:pPr>
            <a:endParaRPr sz="1750" b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27"/>
          <p:cNvSpPr/>
          <p:nvPr/>
        </p:nvSpPr>
        <p:spPr>
          <a:xfrm>
            <a:off x="5834088" y="3729840"/>
            <a:ext cx="648000" cy="64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27"/>
          <p:cNvSpPr txBox="1"/>
          <p:nvPr/>
        </p:nvSpPr>
        <p:spPr>
          <a:xfrm>
            <a:off x="6683310" y="3618436"/>
            <a:ext cx="3136121" cy="49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SAM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27"/>
          <p:cNvSpPr txBox="1"/>
          <p:nvPr/>
        </p:nvSpPr>
        <p:spPr>
          <a:xfrm>
            <a:off x="5822366" y="3674668"/>
            <a:ext cx="663898" cy="7594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27"/>
          <p:cNvSpPr txBox="1"/>
          <p:nvPr/>
        </p:nvSpPr>
        <p:spPr>
          <a:xfrm>
            <a:off x="6701686" y="5633650"/>
            <a:ext cx="4949999" cy="67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70000"/>
              </a:lnSpc>
              <a:buClr>
                <a:schemeClr val="lt1"/>
              </a:buClr>
              <a:buSzPts val="1750"/>
            </a:pPr>
            <a:r>
              <a:rPr lang="ru-RU" sz="1750" b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47 </a:t>
            </a:r>
            <a:r>
              <a:rPr lang="ru-RU" sz="17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млн. рублей/год</a:t>
            </a:r>
          </a:p>
          <a:p>
            <a: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None/>
            </a:pPr>
            <a:endParaRPr sz="1750" b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None/>
            </a:pPr>
            <a:endParaRPr sz="1750" b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27"/>
          <p:cNvSpPr/>
          <p:nvPr/>
        </p:nvSpPr>
        <p:spPr>
          <a:xfrm>
            <a:off x="5834088" y="5249704"/>
            <a:ext cx="648000" cy="64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27"/>
          <p:cNvSpPr txBox="1"/>
          <p:nvPr/>
        </p:nvSpPr>
        <p:spPr>
          <a:xfrm>
            <a:off x="6683310" y="5138300"/>
            <a:ext cx="3136121" cy="49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SOM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27"/>
          <p:cNvSpPr txBox="1"/>
          <p:nvPr/>
        </p:nvSpPr>
        <p:spPr>
          <a:xfrm>
            <a:off x="5706616" y="5241437"/>
            <a:ext cx="775472" cy="675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A323D10F-7314-5300-F476-79597224B4D3}"/>
              </a:ext>
            </a:extLst>
          </p:cNvPr>
          <p:cNvSpPr/>
          <p:nvPr/>
        </p:nvSpPr>
        <p:spPr>
          <a:xfrm>
            <a:off x="789346" y="1536675"/>
            <a:ext cx="4307310" cy="4772325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872E413-DD44-9CEB-6D54-391DEF551B5F}"/>
              </a:ext>
            </a:extLst>
          </p:cNvPr>
          <p:cNvSpPr/>
          <p:nvPr/>
        </p:nvSpPr>
        <p:spPr>
          <a:xfrm>
            <a:off x="1303934" y="2579307"/>
            <a:ext cx="3278133" cy="370952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CA1D7DAE-7E1D-BAD3-8B2E-26CD5026B652}"/>
              </a:ext>
            </a:extLst>
          </p:cNvPr>
          <p:cNvSpPr/>
          <p:nvPr/>
        </p:nvSpPr>
        <p:spPr>
          <a:xfrm>
            <a:off x="1803747" y="3628519"/>
            <a:ext cx="2278505" cy="2690564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4A6101F7-AFAA-42DA-4EFC-97A26DBC9ECE}"/>
              </a:ext>
            </a:extLst>
          </p:cNvPr>
          <p:cNvSpPr/>
          <p:nvPr/>
        </p:nvSpPr>
        <p:spPr>
          <a:xfrm>
            <a:off x="2282282" y="4819384"/>
            <a:ext cx="1296054" cy="149969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Google Shape;177;p27">
            <a:extLst>
              <a:ext uri="{FF2B5EF4-FFF2-40B4-BE49-F238E27FC236}">
                <a16:creationId xmlns:a16="http://schemas.microsoft.com/office/drawing/2014/main" id="{21C9C15C-6839-7F83-EEBC-B0A4F07EFB8F}"/>
              </a:ext>
            </a:extLst>
          </p:cNvPr>
          <p:cNvSpPr txBox="1"/>
          <p:nvPr/>
        </p:nvSpPr>
        <p:spPr>
          <a:xfrm>
            <a:off x="1966432" y="2599472"/>
            <a:ext cx="1985660" cy="67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lnSpc>
                <a:spcPct val="70000"/>
              </a:lnSpc>
              <a:spcBef>
                <a:spcPts val="1000"/>
              </a:spcBef>
              <a:buClr>
                <a:schemeClr val="lt1"/>
              </a:buClr>
              <a:buSzPts val="1750"/>
            </a:pPr>
            <a:r>
              <a:rPr lang="en-US" sz="1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TAM</a:t>
            </a:r>
            <a:endParaRPr lang="ru-RU" sz="1750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lnSpc>
                <a:spcPct val="70000"/>
              </a:lnSpc>
              <a:spcBef>
                <a:spcPts val="1000"/>
              </a:spcBef>
              <a:buClr>
                <a:schemeClr val="lt1"/>
              </a:buClr>
              <a:buSzPts val="1750"/>
            </a:pPr>
            <a:r>
              <a:rPr lang="ru-RU" sz="1750" b="0" u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192 </a:t>
            </a:r>
            <a:r>
              <a:rPr lang="ru-RU" sz="17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млн. рублей/год</a:t>
            </a:r>
          </a:p>
          <a:p>
            <a:pPr marL="0" marR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None/>
            </a:pPr>
            <a:endParaRPr sz="1750" b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177;p27">
            <a:extLst>
              <a:ext uri="{FF2B5EF4-FFF2-40B4-BE49-F238E27FC236}">
                <a16:creationId xmlns:a16="http://schemas.microsoft.com/office/drawing/2014/main" id="{1CC9C63A-E8A5-59C3-CBC7-83B24672A1BC}"/>
              </a:ext>
            </a:extLst>
          </p:cNvPr>
          <p:cNvSpPr txBox="1"/>
          <p:nvPr/>
        </p:nvSpPr>
        <p:spPr>
          <a:xfrm>
            <a:off x="1937479" y="1628627"/>
            <a:ext cx="1985660" cy="67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1800" b="1" dirty="0">
                <a:solidFill>
                  <a:schemeClr val="lt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PAM</a:t>
            </a:r>
            <a:endParaRPr lang="en-US" sz="1800" b="1" i="0" u="none" strike="noStrike" cap="none" dirty="0">
              <a:solidFill>
                <a:schemeClr val="lt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marL="0" indent="0" algn="ctr">
              <a:lnSpc>
                <a:spcPct val="70000"/>
              </a:lnSpc>
              <a:buSzPts val="1750"/>
            </a:pPr>
            <a:r>
              <a:rPr lang="ru-RU" sz="17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246 млн. рублей/год</a:t>
            </a:r>
          </a:p>
          <a:p>
            <a:pPr marL="0" marR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None/>
            </a:pPr>
            <a:endParaRPr sz="1750" b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77;p27">
            <a:extLst>
              <a:ext uri="{FF2B5EF4-FFF2-40B4-BE49-F238E27FC236}">
                <a16:creationId xmlns:a16="http://schemas.microsoft.com/office/drawing/2014/main" id="{05C84693-D9C7-51F2-C815-11E1CE6E2009}"/>
              </a:ext>
            </a:extLst>
          </p:cNvPr>
          <p:cNvSpPr txBox="1"/>
          <p:nvPr/>
        </p:nvSpPr>
        <p:spPr>
          <a:xfrm>
            <a:off x="1983522" y="3729840"/>
            <a:ext cx="1985660" cy="67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1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SAM</a:t>
            </a:r>
            <a:endParaRPr lang="en-US" sz="18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lnSpc>
                <a:spcPct val="70000"/>
              </a:lnSpc>
              <a:spcBef>
                <a:spcPts val="1000"/>
              </a:spcBef>
              <a:buClr>
                <a:schemeClr val="lt1"/>
              </a:buClr>
              <a:buSzPts val="1750"/>
            </a:pPr>
            <a:r>
              <a:rPr lang="ru-RU" sz="1750" b="0" u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146 </a:t>
            </a:r>
            <a:r>
              <a:rPr lang="ru-RU" sz="17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млн. рублей/год</a:t>
            </a:r>
          </a:p>
          <a:p>
            <a:pPr marL="0" marR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None/>
            </a:pPr>
            <a:endParaRPr sz="1750" b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77;p27">
            <a:extLst>
              <a:ext uri="{FF2B5EF4-FFF2-40B4-BE49-F238E27FC236}">
                <a16:creationId xmlns:a16="http://schemas.microsoft.com/office/drawing/2014/main" id="{8BD2AE6E-87F9-92FB-0419-5D67A284588A}"/>
              </a:ext>
            </a:extLst>
          </p:cNvPr>
          <p:cNvSpPr txBox="1"/>
          <p:nvPr/>
        </p:nvSpPr>
        <p:spPr>
          <a:xfrm>
            <a:off x="1966432" y="4989196"/>
            <a:ext cx="1985660" cy="67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1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SOM</a:t>
            </a:r>
            <a:endParaRPr lang="en-US" sz="18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lnSpc>
                <a:spcPct val="70000"/>
              </a:lnSpc>
              <a:spcBef>
                <a:spcPts val="1000"/>
              </a:spcBef>
              <a:buClr>
                <a:schemeClr val="lt1"/>
              </a:buClr>
              <a:buSzPts val="1750"/>
            </a:pPr>
            <a:r>
              <a:rPr lang="ru-RU" sz="175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47</a:t>
            </a:r>
            <a:r>
              <a:rPr lang="ru-RU" sz="1750" b="0" u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7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млн. рублей/год</a:t>
            </a:r>
          </a:p>
          <a:p>
            <a:pPr marL="0" marR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None/>
            </a:pPr>
            <a:endParaRPr sz="1750" b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8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690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b="1" dirty="0" err="1">
                <a:solidFill>
                  <a:schemeClr val="bg1"/>
                </a:solidFill>
              </a:rPr>
              <a:t>Бизнес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Модель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sz="3800" b="1" dirty="0">
                <a:solidFill>
                  <a:schemeClr val="bg1"/>
                </a:solidFill>
              </a:rPr>
              <a:t>(Lean Canvas)</a:t>
            </a:r>
            <a:endParaRPr sz="3800" dirty="0">
              <a:solidFill>
                <a:schemeClr val="bg1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9239476-1B10-9712-9582-9D3A2150E7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9" y="1282939"/>
            <a:ext cx="10515599" cy="53975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ru-RU" b="1" dirty="0">
                <a:solidFill>
                  <a:schemeClr val="bg1"/>
                </a:solidFill>
              </a:rPr>
              <a:t>Экономика проекта</a:t>
            </a:r>
            <a:endParaRPr sz="3800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099D68E-C265-0CDB-3910-98ED33971BB9}"/>
              </a:ext>
            </a:extLst>
          </p:cNvPr>
          <p:cNvSpPr/>
          <p:nvPr/>
        </p:nvSpPr>
        <p:spPr>
          <a:xfrm>
            <a:off x="-58615" y="6424246"/>
            <a:ext cx="12274062" cy="43375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4B2F80A-84EB-1858-27EF-C7777B489A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0496" y="1926798"/>
            <a:ext cx="7596274" cy="142049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4BAE0EC-7D64-CCCC-E85E-65FE89C5AE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0496" y="3347290"/>
            <a:ext cx="4962574" cy="142049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62CB1BF-D322-DE94-37E5-B3E3A7EC66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2087" y="3347289"/>
            <a:ext cx="2432515" cy="142049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5E1E989-62B3-FD55-AF88-AED3D98598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29268" y="4816909"/>
            <a:ext cx="2432515" cy="142049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071577E-ADA5-BA53-D569-68CEA294C8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51292" y="4816910"/>
            <a:ext cx="2432515" cy="142049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7CC422C-04DF-AAAB-F63F-1FB40204D3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22088" y="4816911"/>
            <a:ext cx="2432515" cy="142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062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14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14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b="1" dirty="0">
                <a:solidFill>
                  <a:schemeClr val="bg1"/>
                </a:solidFill>
              </a:rPr>
              <a:t>КОНКУРЕНТЫ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01" name="Google Shape;201;p29"/>
          <p:cNvSpPr/>
          <p:nvPr/>
        </p:nvSpPr>
        <p:spPr>
          <a:xfrm>
            <a:off x="921000" y="2100552"/>
            <a:ext cx="2250000" cy="76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2413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29"/>
          <p:cNvSpPr/>
          <p:nvPr/>
        </p:nvSpPr>
        <p:spPr>
          <a:xfrm>
            <a:off x="3523019" y="2146424"/>
            <a:ext cx="2250000" cy="765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2413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29"/>
          <p:cNvSpPr txBox="1"/>
          <p:nvPr/>
        </p:nvSpPr>
        <p:spPr>
          <a:xfrm>
            <a:off x="1002669" y="2123323"/>
            <a:ext cx="20151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EasyEDA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sz="1600" dirty="0"/>
          </a:p>
        </p:txBody>
      </p:sp>
      <p:sp>
        <p:nvSpPr>
          <p:cNvPr id="218" name="Google Shape;218;p29"/>
          <p:cNvSpPr txBox="1"/>
          <p:nvPr/>
        </p:nvSpPr>
        <p:spPr>
          <a:xfrm>
            <a:off x="3587456" y="2111112"/>
            <a:ext cx="2112600" cy="193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6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MathLab</a:t>
            </a:r>
            <a:endParaRPr sz="3600" b="1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29"/>
          <p:cNvSpPr txBox="1"/>
          <p:nvPr/>
        </p:nvSpPr>
        <p:spPr>
          <a:xfrm>
            <a:off x="9082500" y="2206842"/>
            <a:ext cx="2271300" cy="801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6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TinaCloud</a:t>
            </a:r>
            <a:endParaRPr sz="36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9" name="Google Shape;219;p29"/>
          <p:cNvSpPr txBox="1"/>
          <p:nvPr/>
        </p:nvSpPr>
        <p:spPr>
          <a:xfrm>
            <a:off x="6190156" y="2183754"/>
            <a:ext cx="2203800" cy="801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EnergyCS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sz="3600" dirty="0">
              <a:solidFill>
                <a:sysClr val="windowText" lastClr="000000"/>
              </a:solidFill>
            </a:endParaRPr>
          </a:p>
        </p:txBody>
      </p:sp>
      <p:sp>
        <p:nvSpPr>
          <p:cNvPr id="222" name="Google Shape;222;p29"/>
          <p:cNvSpPr txBox="1"/>
          <p:nvPr/>
        </p:nvSpPr>
        <p:spPr>
          <a:xfrm>
            <a:off x="1931372" y="4397032"/>
            <a:ext cx="1939257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46CA260-01FD-3F0C-2023-4BD4CD91C40C}"/>
              </a:ext>
            </a:extLst>
          </p:cNvPr>
          <p:cNvSpPr/>
          <p:nvPr/>
        </p:nvSpPr>
        <p:spPr>
          <a:xfrm flipV="1">
            <a:off x="0" y="6492874"/>
            <a:ext cx="12192000" cy="38157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ED410AF-27B6-6F23-316B-8DD26AEDAE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669" y="3477691"/>
            <a:ext cx="2015100" cy="197651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2477AEA-036B-19A9-EE52-3ECC9934A1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1991" y="3556325"/>
            <a:ext cx="2343531" cy="181924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180E2BE-8F3D-E017-A57D-9E474A1766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6383" y="3556325"/>
            <a:ext cx="2311346" cy="181966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5696CFA-6722-1DD1-0C14-BC6ACD544B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34136" y="3530031"/>
            <a:ext cx="2658852" cy="18718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ru-RU" b="1" dirty="0">
                <a:solidFill>
                  <a:schemeClr val="bg1"/>
                </a:solidFill>
                <a:latin typeface="+mj-lt"/>
              </a:rPr>
              <a:t>ВОЗМОЖНОСТИ И ПРЕИМУЩЕСТВА </a:t>
            </a:r>
            <a:r>
              <a:rPr lang="en-US" b="1" dirty="0">
                <a:solidFill>
                  <a:schemeClr val="bg1"/>
                </a:solidFill>
                <a:latin typeface="+mj-lt"/>
              </a:rPr>
              <a:t>WEB-</a:t>
            </a:r>
            <a:r>
              <a:rPr lang="ru-RU" b="1" dirty="0">
                <a:solidFill>
                  <a:schemeClr val="bg1"/>
                </a:solidFill>
                <a:latin typeface="+mj-lt"/>
              </a:rPr>
              <a:t>СЕРВИСА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3" name="Google Shape;153;p24"/>
          <p:cNvSpPr txBox="1">
            <a:spLocks noGrp="1"/>
          </p:cNvSpPr>
          <p:nvPr>
            <p:ph type="body" idx="1"/>
          </p:nvPr>
        </p:nvSpPr>
        <p:spPr>
          <a:xfrm>
            <a:off x="838200" y="206057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58825" indent="-742950">
              <a:buFont typeface="+mj-lt"/>
              <a:buAutoNum type="arabicPeriod"/>
            </a:pPr>
            <a:r>
              <a:rPr lang="ru-RU" sz="2400" dirty="0"/>
              <a:t>Услуга по выполнению </a:t>
            </a:r>
            <a:r>
              <a:rPr lang="ru-RU" sz="2400" dirty="0" err="1"/>
              <a:t>аутсорс</a:t>
            </a:r>
            <a:r>
              <a:rPr lang="ru-RU" sz="2400" dirty="0"/>
              <a:t> – инжиниринга;</a:t>
            </a:r>
          </a:p>
          <a:p>
            <a:pPr marL="758825" indent="-742950">
              <a:buFont typeface="+mj-lt"/>
              <a:buAutoNum type="arabicPeriod"/>
            </a:pPr>
            <a:r>
              <a:rPr lang="ru-RU" sz="2400" dirty="0"/>
              <a:t>Эксклюзивное размещение каталогов производителей различного оборудования;</a:t>
            </a:r>
          </a:p>
          <a:p>
            <a:pPr marL="758825" indent="-742950">
              <a:buFont typeface="+mj-lt"/>
              <a:buAutoNum type="arabicPeriod"/>
            </a:pPr>
            <a:r>
              <a:rPr lang="ru-RU" sz="2400" dirty="0">
                <a:effectLst/>
                <a:ea typeface="Times New Roman" panose="02020603050405020304" pitchFamily="18" charset="0"/>
              </a:rPr>
              <a:t>Уникальные технологии расчета по новой методике;</a:t>
            </a:r>
          </a:p>
          <a:p>
            <a:pPr marL="758825" indent="-742950">
              <a:buFont typeface="+mj-lt"/>
              <a:buAutoNum type="arabicPeriod"/>
            </a:pPr>
            <a:r>
              <a:rPr lang="ru-RU" sz="2400" dirty="0">
                <a:effectLst/>
                <a:ea typeface="Times New Roman" panose="02020603050405020304" pitchFamily="18" charset="0"/>
              </a:rPr>
              <a:t>Наличия каталога, с большим разнообразием выбора электроэнергетических установок и УРЗА;</a:t>
            </a:r>
          </a:p>
          <a:p>
            <a:pPr marL="758825" indent="-742950">
              <a:buFont typeface="+mj-lt"/>
              <a:buAutoNum type="arabicPeriod"/>
            </a:pPr>
            <a:r>
              <a:rPr lang="ru-RU" sz="2400" dirty="0">
                <a:effectLst/>
                <a:ea typeface="Times New Roman" panose="02020603050405020304" pitchFamily="18" charset="0"/>
              </a:rPr>
              <a:t>Новаторский подход к выполнению проектной документации;</a:t>
            </a:r>
          </a:p>
          <a:p>
            <a:pPr marL="758825" indent="-742950">
              <a:buFont typeface="+mj-lt"/>
              <a:buAutoNum type="arabicPeriod"/>
            </a:pPr>
            <a:r>
              <a:rPr lang="ru-RU" sz="2400" dirty="0">
                <a:effectLst/>
                <a:ea typeface="Times New Roman" panose="02020603050405020304" pitchFamily="18" charset="0"/>
              </a:rPr>
              <a:t>Сокращение фонда оплаты труда;</a:t>
            </a:r>
          </a:p>
          <a:p>
            <a:pPr marL="758825" indent="-742950">
              <a:buFont typeface="+mj-lt"/>
              <a:buAutoNum type="arabicPeriod"/>
            </a:pPr>
            <a:r>
              <a:rPr lang="ru-RU" sz="2400" dirty="0">
                <a:effectLst/>
                <a:ea typeface="Times New Roman" panose="02020603050405020304" pitchFamily="18" charset="0"/>
              </a:rPr>
              <a:t>Возможность выполнения расчета и выбора решения в одном месте.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E6235D2-E766-F3BD-FF13-A4AFDADEF6C7}"/>
              </a:ext>
            </a:extLst>
          </p:cNvPr>
          <p:cNvSpPr/>
          <p:nvPr/>
        </p:nvSpPr>
        <p:spPr>
          <a:xfrm>
            <a:off x="0" y="6411912"/>
            <a:ext cx="12192000" cy="44608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0"/>
          <p:cNvSpPr txBox="1">
            <a:spLocks noGrp="1"/>
          </p:cNvSpPr>
          <p:nvPr>
            <p:ph type="title"/>
          </p:nvPr>
        </p:nvSpPr>
        <p:spPr>
          <a:xfrm>
            <a:off x="565266" y="593725"/>
            <a:ext cx="11042684" cy="1038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b="1" dirty="0" err="1">
                <a:solidFill>
                  <a:schemeClr val="bg1"/>
                </a:solidFill>
              </a:rPr>
              <a:t>Текущее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состояние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проекта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34" name="Google Shape;234;p30"/>
          <p:cNvSpPr txBox="1">
            <a:spLocks noGrp="1"/>
          </p:cNvSpPr>
          <p:nvPr>
            <p:ph type="body" idx="1"/>
          </p:nvPr>
        </p:nvSpPr>
        <p:spPr>
          <a:xfrm>
            <a:off x="7215446" y="1945178"/>
            <a:ext cx="4392353" cy="4814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rgbClr val="1A1A1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Сайт в рабочем состоянии.</a:t>
            </a:r>
          </a:p>
          <a:p>
            <a:pPr marL="2286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rgbClr val="1A1A1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На данный момент происходит наполнение каталога электроэнергетических объектов.</a:t>
            </a:r>
          </a:p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3400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BCD30A0-6F20-4E7E-835A-0C3381EC927E}"/>
              </a:ext>
            </a:extLst>
          </p:cNvPr>
          <p:cNvSpPr/>
          <p:nvPr/>
        </p:nvSpPr>
        <p:spPr>
          <a:xfrm>
            <a:off x="1" y="6286500"/>
            <a:ext cx="12192000" cy="5715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162569B-6F93-7930-FA22-CC3CED6595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09" y="2530578"/>
            <a:ext cx="6649201" cy="28579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5824F97-0CAE-0F8C-014E-07C0F5106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74" y="188990"/>
            <a:ext cx="11197652" cy="1038875"/>
          </a:xfrm>
        </p:spPr>
        <p:txBody>
          <a:bodyPr/>
          <a:lstStyle/>
          <a:p>
            <a:pPr algn="ctr"/>
            <a:r>
              <a:rPr lang="ru-RU" dirty="0"/>
              <a:t>Письма </a:t>
            </a:r>
            <a:r>
              <a:rPr lang="ru-RU"/>
              <a:t>о заинтересованности </a:t>
            </a: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FDBA754-A1B9-16CE-92FE-0293B1C915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1587" y="1035982"/>
            <a:ext cx="4154773" cy="582201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F9D2069-573E-A8CE-9DD9-C9C4667347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0774" y="1035982"/>
            <a:ext cx="4068241" cy="582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633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b="1"/>
              <a:t>План развития проекта</a:t>
            </a:r>
            <a:endParaRPr/>
          </a:p>
        </p:txBody>
      </p:sp>
      <p:sp>
        <p:nvSpPr>
          <p:cNvPr id="240" name="Google Shape;240;p31"/>
          <p:cNvSpPr/>
          <p:nvPr/>
        </p:nvSpPr>
        <p:spPr>
          <a:xfrm>
            <a:off x="8381563" y="1727068"/>
            <a:ext cx="2745000" cy="14850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31"/>
          <p:cNvSpPr/>
          <p:nvPr/>
        </p:nvSpPr>
        <p:spPr>
          <a:xfrm>
            <a:off x="6669250" y="2106294"/>
            <a:ext cx="1690500" cy="7404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31"/>
          <p:cNvSpPr/>
          <p:nvPr/>
        </p:nvSpPr>
        <p:spPr>
          <a:xfrm>
            <a:off x="4963768" y="2099363"/>
            <a:ext cx="1690500" cy="7404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31"/>
          <p:cNvSpPr/>
          <p:nvPr/>
        </p:nvSpPr>
        <p:spPr>
          <a:xfrm>
            <a:off x="3258286" y="2099363"/>
            <a:ext cx="1690500" cy="7404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31"/>
          <p:cNvSpPr/>
          <p:nvPr/>
        </p:nvSpPr>
        <p:spPr>
          <a:xfrm>
            <a:off x="1319872" y="2102539"/>
            <a:ext cx="1923433" cy="7404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31"/>
          <p:cNvSpPr txBox="1"/>
          <p:nvPr/>
        </p:nvSpPr>
        <p:spPr>
          <a:xfrm>
            <a:off x="8717477" y="2138326"/>
            <a:ext cx="112082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2027</a:t>
            </a:r>
            <a:endParaRPr sz="36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31"/>
          <p:cNvSpPr txBox="1"/>
          <p:nvPr/>
        </p:nvSpPr>
        <p:spPr>
          <a:xfrm>
            <a:off x="6954090" y="2138325"/>
            <a:ext cx="112082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2026</a:t>
            </a:r>
            <a:endParaRPr sz="36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31"/>
          <p:cNvSpPr txBox="1"/>
          <p:nvPr/>
        </p:nvSpPr>
        <p:spPr>
          <a:xfrm>
            <a:off x="5284425" y="2146402"/>
            <a:ext cx="112082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2025</a:t>
            </a:r>
            <a:endParaRPr sz="36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31"/>
          <p:cNvSpPr txBox="1"/>
          <p:nvPr/>
        </p:nvSpPr>
        <p:spPr>
          <a:xfrm>
            <a:off x="3546542" y="2109682"/>
            <a:ext cx="112082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2024</a:t>
            </a:r>
            <a:endParaRPr sz="36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31"/>
          <p:cNvSpPr txBox="1"/>
          <p:nvPr/>
        </p:nvSpPr>
        <p:spPr>
          <a:xfrm>
            <a:off x="1686587" y="2166911"/>
            <a:ext cx="112082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2023</a:t>
            </a:r>
            <a:endParaRPr sz="36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31"/>
          <p:cNvSpPr/>
          <p:nvPr/>
        </p:nvSpPr>
        <p:spPr>
          <a:xfrm>
            <a:off x="1319872" y="2932444"/>
            <a:ext cx="1857583" cy="456000"/>
          </a:xfrm>
          <a:prstGeom prst="roundRect">
            <a:avLst>
              <a:gd name="adj" fmla="val 15755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 </a:t>
            </a:r>
            <a:r>
              <a:rPr lang="en-US" sz="1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Рублей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31"/>
          <p:cNvSpPr/>
          <p:nvPr/>
        </p:nvSpPr>
        <p:spPr>
          <a:xfrm>
            <a:off x="3210307" y="2932444"/>
            <a:ext cx="1773300" cy="456000"/>
          </a:xfrm>
          <a:prstGeom prst="roundRect">
            <a:avLst>
              <a:gd name="adj" fmla="val 18919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 Рублей</a:t>
            </a:r>
          </a:p>
        </p:txBody>
      </p:sp>
      <p:sp>
        <p:nvSpPr>
          <p:cNvPr id="252" name="Google Shape;252;p31"/>
          <p:cNvSpPr/>
          <p:nvPr/>
        </p:nvSpPr>
        <p:spPr>
          <a:xfrm>
            <a:off x="5029618" y="2931629"/>
            <a:ext cx="1558800" cy="456000"/>
          </a:xfrm>
          <a:prstGeom prst="roundRect">
            <a:avLst>
              <a:gd name="adj" fmla="val 17012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1 860 000 </a:t>
            </a:r>
            <a:r>
              <a:rPr lang="en-US" sz="1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Рублей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31"/>
          <p:cNvSpPr/>
          <p:nvPr/>
        </p:nvSpPr>
        <p:spPr>
          <a:xfrm>
            <a:off x="6685467" y="2931629"/>
            <a:ext cx="1648848" cy="456000"/>
          </a:xfrm>
          <a:prstGeom prst="roundRect">
            <a:avLst>
              <a:gd name="adj" fmla="val 18185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2 600 000 Рублей</a:t>
            </a:r>
          </a:p>
        </p:txBody>
      </p:sp>
      <p:sp>
        <p:nvSpPr>
          <p:cNvPr id="254" name="Google Shape;254;p31"/>
          <p:cNvSpPr/>
          <p:nvPr/>
        </p:nvSpPr>
        <p:spPr>
          <a:xfrm>
            <a:off x="8511616" y="2925210"/>
            <a:ext cx="1610249" cy="462419"/>
          </a:xfrm>
          <a:prstGeom prst="roundRect">
            <a:avLst>
              <a:gd name="adj" fmla="val 16645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4 200 000</a:t>
            </a: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Рублей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31"/>
          <p:cNvSpPr/>
          <p:nvPr/>
        </p:nvSpPr>
        <p:spPr>
          <a:xfrm>
            <a:off x="1318205" y="3407815"/>
            <a:ext cx="1888811" cy="26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</a:t>
            </a:r>
            <a:r>
              <a:rPr lang="ru-RU" sz="16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азвитие проекта в плане разработки MVP, создание юридического лица для поддержания темпов разработки и внедрения его в текущую инфраструктуру</a:t>
            </a:r>
            <a:endParaRPr sz="1600" dirty="0"/>
          </a:p>
        </p:txBody>
      </p:sp>
      <p:sp>
        <p:nvSpPr>
          <p:cNvPr id="256" name="Google Shape;256;p31"/>
          <p:cNvSpPr/>
          <p:nvPr/>
        </p:nvSpPr>
        <p:spPr>
          <a:xfrm>
            <a:off x="3130073" y="3514656"/>
            <a:ext cx="1989600" cy="2493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Участие в проектах Фонда Содействия Инновациям. Подготовка базового состава электронного каталога.</a:t>
            </a:r>
            <a:endParaRPr sz="1600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31"/>
          <p:cNvSpPr/>
          <p:nvPr/>
        </p:nvSpPr>
        <p:spPr>
          <a:xfrm>
            <a:off x="4983607" y="3563978"/>
            <a:ext cx="1773451" cy="2493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Демонстрация 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MVP </a:t>
            </a:r>
            <a:r>
              <a:rPr lang="ru-RU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потенциальным потребителям и получение первичной обратной связи.</a:t>
            </a:r>
            <a:endParaRPr sz="1600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31"/>
          <p:cNvSpPr/>
          <p:nvPr/>
        </p:nvSpPr>
        <p:spPr>
          <a:xfrm>
            <a:off x="6657915" y="3570909"/>
            <a:ext cx="1773450" cy="1981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Обращения к производителям оборудования по поводу сотрудничества. </a:t>
            </a:r>
            <a:r>
              <a:rPr lang="en-US" sz="16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259" name="Google Shape;259;p31"/>
          <p:cNvSpPr/>
          <p:nvPr/>
        </p:nvSpPr>
        <p:spPr>
          <a:xfrm>
            <a:off x="8295299" y="3527507"/>
            <a:ext cx="2162111" cy="2493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Развитие проекта с последующим внедрением дополнительных систем поддержки принятия решения.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93C4FD4-3C8E-16DC-1EE3-1062478250D5}"/>
              </a:ext>
            </a:extLst>
          </p:cNvPr>
          <p:cNvSpPr/>
          <p:nvPr/>
        </p:nvSpPr>
        <p:spPr>
          <a:xfrm>
            <a:off x="0" y="6429375"/>
            <a:ext cx="12192000" cy="4286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alibri"/>
              <a:buNone/>
            </a:pPr>
            <a:r>
              <a:rPr lang="en-US" sz="5400" b="1"/>
              <a:t>КОМАНДА</a:t>
            </a:r>
            <a:endParaRPr sz="5400"/>
          </a:p>
        </p:txBody>
      </p:sp>
      <p:sp>
        <p:nvSpPr>
          <p:cNvPr id="265" name="Google Shape;265;p32"/>
          <p:cNvSpPr txBox="1">
            <a:spLocks noGrp="1"/>
          </p:cNvSpPr>
          <p:nvPr>
            <p:ph type="body" idx="1"/>
          </p:nvPr>
        </p:nvSpPr>
        <p:spPr>
          <a:xfrm>
            <a:off x="223758" y="1988999"/>
            <a:ext cx="11813071" cy="4187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endParaRPr lang="ru-RU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endParaRPr lang="ru-RU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endParaRPr lang="ru-RU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endParaRPr lang="ru-RU" dirty="0"/>
          </a:p>
          <a:p>
            <a:pPr marL="0" indent="0">
              <a:buSzPts val="2800"/>
              <a:buNone/>
            </a:pPr>
            <a:endParaRPr lang="ru-RU" dirty="0"/>
          </a:p>
          <a:p>
            <a:pPr marL="0" indent="0">
              <a:buSzPts val="2800"/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Капанина-Гамина               Титков Данила             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Тычкин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Андрей                Петров Алексей          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Панащатенко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Антон</a:t>
            </a:r>
          </a:p>
          <a:p>
            <a:pPr marL="0" indent="0">
              <a:buSzPts val="2800"/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Александра</a:t>
            </a:r>
          </a:p>
          <a:p>
            <a:pPr marL="0" indent="0">
              <a:buSzPts val="2800"/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Интегратор                            Лидер                         Администратор                   Разработчик                   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Разработчик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A788062-CB22-D38D-3038-ADF8ABF5775F}"/>
              </a:ext>
            </a:extLst>
          </p:cNvPr>
          <p:cNvSpPr/>
          <p:nvPr/>
        </p:nvSpPr>
        <p:spPr>
          <a:xfrm>
            <a:off x="0" y="6415088"/>
            <a:ext cx="12191998" cy="44291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C5CA7F0-4D0B-31CE-1CCD-9699E0CFBF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4050"/>
          <a:stretch/>
        </p:blipFill>
        <p:spPr>
          <a:xfrm>
            <a:off x="223758" y="2487845"/>
            <a:ext cx="1905211" cy="188231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3FC05EA-4C88-E69E-E2A8-A73BD631C23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027" t="17744" r="17942" b="51677"/>
          <a:stretch/>
        </p:blipFill>
        <p:spPr>
          <a:xfrm>
            <a:off x="2677611" y="2431261"/>
            <a:ext cx="1952559" cy="189204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C8A139B-36A4-B333-AB9B-C10A2A7585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78812" y="2419375"/>
            <a:ext cx="1854120" cy="191581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B15E0A3-B14E-9E1E-2165-8AC45477F4C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6036" t="6566" r="8924"/>
          <a:stretch/>
        </p:blipFill>
        <p:spPr>
          <a:xfrm>
            <a:off x="7454595" y="2351854"/>
            <a:ext cx="2059794" cy="197145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400DCFF-269D-8947-C425-EBFAE833846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035" r="9348" b="22625"/>
          <a:stretch/>
        </p:blipFill>
        <p:spPr>
          <a:xfrm>
            <a:off x="9936053" y="2375966"/>
            <a:ext cx="1938086" cy="19639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3"/>
          <p:cNvSpPr txBox="1"/>
          <p:nvPr/>
        </p:nvSpPr>
        <p:spPr>
          <a:xfrm>
            <a:off x="5479291" y="264822"/>
            <a:ext cx="8451300" cy="11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Calibri"/>
              <a:buNone/>
            </a:pPr>
            <a:r>
              <a:rPr lang="en-US" sz="5100" b="1" dirty="0">
                <a:solidFill>
                  <a:schemeClr val="lt1"/>
                </a:solidFill>
                <a:latin typeface="Calibri"/>
                <a:cs typeface="Calibri"/>
                <a:sym typeface="Calibri"/>
              </a:rPr>
              <a:t>QR </a:t>
            </a:r>
            <a:r>
              <a:rPr lang="ru-RU" sz="5100" b="1" dirty="0">
                <a:solidFill>
                  <a:schemeClr val="lt1"/>
                </a:solidFill>
                <a:latin typeface="Calibri"/>
                <a:cs typeface="Calibri"/>
                <a:sym typeface="Calibri"/>
              </a:rPr>
              <a:t>КОД САЙТА</a:t>
            </a:r>
            <a:endParaRPr sz="4500" dirty="0"/>
          </a:p>
        </p:txBody>
      </p:sp>
      <p:sp>
        <p:nvSpPr>
          <p:cNvPr id="272" name="Google Shape;272;p33"/>
          <p:cNvSpPr txBox="1"/>
          <p:nvPr/>
        </p:nvSpPr>
        <p:spPr>
          <a:xfrm>
            <a:off x="1023060" y="1662406"/>
            <a:ext cx="6975002" cy="1705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ru-RU" sz="2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Развивай будущее вместе с нами!</a:t>
            </a:r>
            <a:endParaRPr sz="2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33"/>
          <p:cNvSpPr txBox="1"/>
          <p:nvPr/>
        </p:nvSpPr>
        <p:spPr>
          <a:xfrm>
            <a:off x="390900" y="4018772"/>
            <a:ext cx="11410200" cy="1424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274320" algn="l"/>
              </a:tabLst>
            </a:pPr>
            <a:r>
              <a:rPr lang="en-US" sz="2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КОНТАКТЫ ЛИДЕРА</a:t>
            </a:r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Calibri"/>
                <a:sym typeface="Calibri"/>
              </a:rPr>
              <a:t>:   ФИО 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Титков Данила Романович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274320" algn="l"/>
              </a:tabLst>
            </a:pP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    </a:t>
            </a:r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ТЕЛ 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+79159698598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    EMAIL </a:t>
            </a:r>
            <a:r>
              <a:rPr lang="ru-RU" sz="1800" kern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den</a:t>
            </a:r>
            <a:r>
              <a:rPr lang="ru-RU" sz="1800" kern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en-US" sz="1800" kern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tikov</a:t>
            </a:r>
            <a:r>
              <a:rPr lang="ru-RU" sz="1800" kern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@</a:t>
            </a:r>
            <a:r>
              <a:rPr lang="en-US" sz="1800" kern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mail</a:t>
            </a:r>
            <a:r>
              <a:rPr lang="ru-RU" sz="1800" kern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en-US" sz="1800" kern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ru</a:t>
            </a:r>
            <a:endParaRPr sz="2800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60EA21C-54DF-B15A-582F-EB9DFC9B37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1440" y="1365071"/>
            <a:ext cx="4172763" cy="48535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амопрезентаци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33473"/>
      </a:accent1>
      <a:accent2>
        <a:srgbClr val="034873"/>
      </a:accent2>
      <a:accent3>
        <a:srgbClr val="FBB812"/>
      </a:accent3>
      <a:accent4>
        <a:srgbClr val="F2B84B"/>
      </a:accent4>
      <a:accent5>
        <a:srgbClr val="F2F2F2"/>
      </a:accent5>
      <a:accent6>
        <a:srgbClr val="FFFFF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463</Words>
  <Application>Microsoft Office PowerPoint</Application>
  <PresentationFormat>Широкоэкранный</PresentationFormat>
  <Paragraphs>98</Paragraphs>
  <Slides>15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Swis721 Ex BT</vt:lpstr>
      <vt:lpstr>Times New Roman</vt:lpstr>
      <vt:lpstr>Тема Office</vt:lpstr>
      <vt:lpstr>Design Tech Energy</vt:lpstr>
      <vt:lpstr>АКТУАЛЬНОСТЬ</vt:lpstr>
      <vt:lpstr>ПРОБЛЕМА </vt:lpstr>
      <vt:lpstr>Недостатки существующих сервисов</vt:lpstr>
      <vt:lpstr>ПРЕДЛАГАЕМОЕ РЕШЕНИЕ ПРОБЛЕМЫ</vt:lpstr>
      <vt:lpstr>Оценка Потенциала рынка</vt:lpstr>
      <vt:lpstr>Бизнес Модель (Lean Canvas)</vt:lpstr>
      <vt:lpstr>Экономика проекта</vt:lpstr>
      <vt:lpstr>  КОНКУРЕНТЫ</vt:lpstr>
      <vt:lpstr>ВОЗМОЖНОСТИ И ПРЕИМУЩЕСТВА WEB-СЕРВИСА</vt:lpstr>
      <vt:lpstr>Текущее состояние проекта</vt:lpstr>
      <vt:lpstr>Письма о заинтересованности </vt:lpstr>
      <vt:lpstr>План развития проекта</vt:lpstr>
      <vt:lpstr>КОМАНДА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Alexandra</dc:creator>
  <cp:lastModifiedBy>Сергей Обух</cp:lastModifiedBy>
  <cp:revision>2</cp:revision>
  <dcterms:modified xsi:type="dcterms:W3CDTF">2023-12-25T11:50:59Z</dcterms:modified>
</cp:coreProperties>
</file>