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y="5143500" cx="9144000"/>
  <p:notesSz cx="6858000" cy="9144000"/>
  <p:embeddedFontLst>
    <p:embeddedFont>
      <p:font typeface="Raleway"/>
      <p:regular r:id="rId28"/>
      <p:bold r:id="rId29"/>
      <p:italic r:id="rId30"/>
      <p:boldItalic r:id="rId31"/>
    </p:embeddedFont>
    <p:embeddedFont>
      <p:font typeface="Raleway SemiBold"/>
      <p:regular r:id="rId32"/>
      <p:bold r:id="rId33"/>
      <p:italic r:id="rId34"/>
      <p:boldItalic r:id="rId35"/>
    </p:embeddedFont>
    <p:embeddedFont>
      <p:font typeface="Raleway Medium"/>
      <p:regular r:id="rId36"/>
      <p:bold r:id="rId37"/>
      <p:italic r:id="rId38"/>
      <p:boldItalic r:id="rId39"/>
    </p:embeddedFont>
    <p:embeddedFont>
      <p:font typeface="Helvetica Neue"/>
      <p:regular r:id="rId40"/>
      <p:bold r:id="rId41"/>
      <p:italic r:id="rId42"/>
      <p:boldItalic r:id="rId43"/>
    </p:embeddedFont>
    <p:embeddedFont>
      <p:font typeface="Century Gothic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187E02D-5157-4181-BFE1-C36832AB8318}">
  <a:tblStyle styleId="{D187E02D-5157-4181-BFE1-C36832AB831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1E5B71D8-9621-4A75-819E-FB52936080B1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regular.fntdata"/><Relationship Id="rId20" Type="http://schemas.openxmlformats.org/officeDocument/2006/relationships/slide" Target="slides/slide13.xml"/><Relationship Id="rId42" Type="http://schemas.openxmlformats.org/officeDocument/2006/relationships/font" Target="fonts/HelveticaNeue-italic.fntdata"/><Relationship Id="rId41" Type="http://schemas.openxmlformats.org/officeDocument/2006/relationships/font" Target="fonts/HelveticaNeue-bold.fntdata"/><Relationship Id="rId22" Type="http://schemas.openxmlformats.org/officeDocument/2006/relationships/slide" Target="slides/slide15.xml"/><Relationship Id="rId44" Type="http://schemas.openxmlformats.org/officeDocument/2006/relationships/font" Target="fonts/CenturyGothic-regular.fntdata"/><Relationship Id="rId21" Type="http://schemas.openxmlformats.org/officeDocument/2006/relationships/slide" Target="slides/slide14.xml"/><Relationship Id="rId43" Type="http://schemas.openxmlformats.org/officeDocument/2006/relationships/font" Target="fonts/HelveticaNeue-boldItalic.fntdata"/><Relationship Id="rId24" Type="http://schemas.openxmlformats.org/officeDocument/2006/relationships/slide" Target="slides/slide17.xml"/><Relationship Id="rId46" Type="http://schemas.openxmlformats.org/officeDocument/2006/relationships/font" Target="fonts/CenturyGothic-italic.fntdata"/><Relationship Id="rId23" Type="http://schemas.openxmlformats.org/officeDocument/2006/relationships/slide" Target="slides/slide16.xml"/><Relationship Id="rId45" Type="http://schemas.openxmlformats.org/officeDocument/2006/relationships/font" Target="fonts/CenturyGothic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47" Type="http://schemas.openxmlformats.org/officeDocument/2006/relationships/font" Target="fonts/CenturyGothic-boldItalic.fntdata"/><Relationship Id="rId28" Type="http://schemas.openxmlformats.org/officeDocument/2006/relationships/font" Target="fonts/Raleway-regular.fntdata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-boldItalic.fntdata"/><Relationship Id="rId30" Type="http://schemas.openxmlformats.org/officeDocument/2006/relationships/font" Target="fonts/Raleway-italic.fntdata"/><Relationship Id="rId11" Type="http://schemas.openxmlformats.org/officeDocument/2006/relationships/slide" Target="slides/slide4.xml"/><Relationship Id="rId33" Type="http://schemas.openxmlformats.org/officeDocument/2006/relationships/font" Target="fonts/RalewaySemiBold-bold.fntdata"/><Relationship Id="rId10" Type="http://schemas.openxmlformats.org/officeDocument/2006/relationships/slide" Target="slides/slide3.xml"/><Relationship Id="rId32" Type="http://schemas.openxmlformats.org/officeDocument/2006/relationships/font" Target="fonts/RalewaySemiBold-regular.fntdata"/><Relationship Id="rId13" Type="http://schemas.openxmlformats.org/officeDocument/2006/relationships/slide" Target="slides/slide6.xml"/><Relationship Id="rId35" Type="http://schemas.openxmlformats.org/officeDocument/2006/relationships/font" Target="fonts/RalewaySemiBold-boldItalic.fntdata"/><Relationship Id="rId12" Type="http://schemas.openxmlformats.org/officeDocument/2006/relationships/slide" Target="slides/slide5.xml"/><Relationship Id="rId34" Type="http://schemas.openxmlformats.org/officeDocument/2006/relationships/font" Target="fonts/RalewaySemiBold-italic.fntdata"/><Relationship Id="rId15" Type="http://schemas.openxmlformats.org/officeDocument/2006/relationships/slide" Target="slides/slide8.xml"/><Relationship Id="rId37" Type="http://schemas.openxmlformats.org/officeDocument/2006/relationships/font" Target="fonts/RalewayMedium-bold.fntdata"/><Relationship Id="rId14" Type="http://schemas.openxmlformats.org/officeDocument/2006/relationships/slide" Target="slides/slide7.xml"/><Relationship Id="rId36" Type="http://schemas.openxmlformats.org/officeDocument/2006/relationships/font" Target="fonts/RalewayMedium-regular.fntdata"/><Relationship Id="rId17" Type="http://schemas.openxmlformats.org/officeDocument/2006/relationships/slide" Target="slides/slide10.xml"/><Relationship Id="rId39" Type="http://schemas.openxmlformats.org/officeDocument/2006/relationships/font" Target="fonts/RalewayMedium-boldItalic.fntdata"/><Relationship Id="rId16" Type="http://schemas.openxmlformats.org/officeDocument/2006/relationships/slide" Target="slides/slide9.xml"/><Relationship Id="rId38" Type="http://schemas.openxmlformats.org/officeDocument/2006/relationships/font" Target="fonts/RalewayMedium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Здравствуйте, меня зовут Андрющенко Максим, Представитель и ледер комманда Пром заряд рад вас всех сегодня здесь поприветствовать</a:t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Актульность нашего проектра откладывается от трех основных тенденцийБ выражаемых в сфере промышленного оборудования и техники. их вы можете видеть на слайде.</a:t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9e5ac33d31_7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В доказательства одной из таких тенденций пприводим вам графики снижение цены на литиевые элементы и график роста спроса на литий непосредственно</a:t>
            </a:r>
            <a:endParaRPr/>
          </a:p>
        </p:txBody>
      </p:sp>
      <p:sp>
        <p:nvSpPr>
          <p:cNvPr id="146" name="Google Shape;146;g29e5ac33d31_7_61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Наша целевая аудитория, горнодобывающая промышленность, в первую очередь купная расположенная в регионах с климатов тк именно при таких условиях наиболее раскрываются ключевые преимущества нашего проекта</a:t>
            </a:r>
            <a:endParaRPr/>
          </a:p>
        </p:txBody>
      </p:sp>
      <p:sp>
        <p:nvSpPr>
          <p:cNvPr id="167" name="Google Shape;167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7" name="Google Shape;22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a6a8af402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9" name="Google Shape;259;g2a6a8af4026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a6a8af4026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8" name="Google Shape;278;g2a6a8af4026_0_5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a6a8af4026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8" name="Google Shape;298;g2a6a8af4026_0_7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a1e23003c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3" name="Google Shape;323;g2a1e23003c0_0_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7" name="Google Shape;337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6" name="Google Shape;34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a58f5d1759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9" name="Google Shape;359;g2a58f5d1759_0_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a658ae2344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6" name="Google Shape;376;g2a658ae2344_0_2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a658ae234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9" name="Google Shape;389;g2a658ae2344_0_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3" name="Google Shape;40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5" name="Google Shape;41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2" name="Google Shape;43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67" name="Google Shape;467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8.jp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Relationship Id="rId5" Type="http://schemas.openxmlformats.org/officeDocument/2006/relationships/image" Target="../media/image13.png"/><Relationship Id="rId6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Relationship Id="rId4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24.png"/><Relationship Id="rId5" Type="http://schemas.openxmlformats.org/officeDocument/2006/relationships/image" Target="../media/image27.png"/><Relationship Id="rId6" Type="http://schemas.openxmlformats.org/officeDocument/2006/relationships/image" Target="../media/image20.png"/><Relationship Id="rId7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3.jpg"/><Relationship Id="rId4" Type="http://schemas.openxmlformats.org/officeDocument/2006/relationships/image" Target="../media/image30.jpg"/><Relationship Id="rId5" Type="http://schemas.openxmlformats.org/officeDocument/2006/relationships/image" Target="../media/image32.jpg"/><Relationship Id="rId6" Type="http://schemas.openxmlformats.org/officeDocument/2006/relationships/image" Target="../media/image31.png"/><Relationship Id="rId7" Type="http://schemas.openxmlformats.org/officeDocument/2006/relationships/image" Target="../media/image29.jpg"/><Relationship Id="rId8" Type="http://schemas.openxmlformats.org/officeDocument/2006/relationships/image" Target="../media/image3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png"/><Relationship Id="rId4" Type="http://schemas.openxmlformats.org/officeDocument/2006/relationships/image" Target="../media/image33.jpg"/><Relationship Id="rId5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243850" y="1803147"/>
            <a:ext cx="4557300" cy="217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2900"/>
              <a:t>Система персонального позиционирования и освещения</a:t>
            </a:r>
            <a:endParaRPr sz="4100"/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609900" y="1510825"/>
            <a:ext cx="44061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40">
                <a:solidFill>
                  <a:schemeClr val="dk1"/>
                </a:solidFill>
                <a:highlight>
                  <a:schemeClr val="lt1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Выраженная тенденция к использованию вторичных ХИТ на основе лития типа </a:t>
            </a:r>
            <a:r>
              <a:rPr lang="ru" sz="1240">
                <a:solidFill>
                  <a:schemeClr val="dk1"/>
                </a:solidFill>
                <a:highlight>
                  <a:schemeClr val="lt1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LTO</a:t>
            </a:r>
            <a:endParaRPr sz="1240">
              <a:solidFill>
                <a:schemeClr val="dk1"/>
              </a:solidFill>
              <a:highlight>
                <a:schemeClr val="lt1"/>
              </a:highlight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457200" y="891913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7" name="Google Shape;137;p26"/>
          <p:cNvSpPr/>
          <p:nvPr/>
        </p:nvSpPr>
        <p:spPr>
          <a:xfrm>
            <a:off x="218375" y="1627188"/>
            <a:ext cx="435600" cy="489000"/>
          </a:xfrm>
          <a:prstGeom prst="chevron">
            <a:avLst>
              <a:gd fmla="val 46970" name="adj"/>
            </a:avLst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6"/>
          <p:cNvSpPr/>
          <p:nvPr/>
        </p:nvSpPr>
        <p:spPr>
          <a:xfrm>
            <a:off x="653963" y="2345325"/>
            <a:ext cx="435600" cy="489000"/>
          </a:xfrm>
          <a:prstGeom prst="chevron">
            <a:avLst>
              <a:gd fmla="val 49813" name="adj"/>
            </a:avLst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6"/>
          <p:cNvSpPr txBox="1"/>
          <p:nvPr/>
        </p:nvSpPr>
        <p:spPr>
          <a:xfrm>
            <a:off x="1149875" y="2366225"/>
            <a:ext cx="41979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540">
                <a:solidFill>
                  <a:schemeClr val="dk1"/>
                </a:solidFill>
                <a:highlight>
                  <a:schemeClr val="lt1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Увеличение</a:t>
            </a:r>
            <a:r>
              <a:rPr lang="ru" sz="1540">
                <a:solidFill>
                  <a:schemeClr val="dk1"/>
                </a:solidFill>
                <a:highlight>
                  <a:schemeClr val="lt1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 использования светодиодов  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40" name="Google Shape;140;p26"/>
          <p:cNvSpPr txBox="1"/>
          <p:nvPr/>
        </p:nvSpPr>
        <p:spPr>
          <a:xfrm>
            <a:off x="1525175" y="2986425"/>
            <a:ext cx="49278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540">
                <a:solidFill>
                  <a:schemeClr val="dk1"/>
                </a:solidFill>
                <a:highlight>
                  <a:schemeClr val="lt1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Тенденция к использованию систем интеллектуального ведения бизнеса  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41" name="Google Shape;141;p26"/>
          <p:cNvSpPr/>
          <p:nvPr/>
        </p:nvSpPr>
        <p:spPr>
          <a:xfrm>
            <a:off x="1089563" y="3071325"/>
            <a:ext cx="435600" cy="489000"/>
          </a:xfrm>
          <a:prstGeom prst="chevron">
            <a:avLst>
              <a:gd fmla="val 46714" name="adj"/>
            </a:avLst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6"/>
          <p:cNvSpPr txBox="1"/>
          <p:nvPr/>
        </p:nvSpPr>
        <p:spPr>
          <a:xfrm>
            <a:off x="1881000" y="3877213"/>
            <a:ext cx="30000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540">
                <a:solidFill>
                  <a:schemeClr val="dk1"/>
                </a:solidFill>
                <a:highlight>
                  <a:schemeClr val="lt1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Промышленный IoT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43" name="Google Shape;143;p26"/>
          <p:cNvSpPr/>
          <p:nvPr/>
        </p:nvSpPr>
        <p:spPr>
          <a:xfrm>
            <a:off x="1423788" y="3843613"/>
            <a:ext cx="435600" cy="489000"/>
          </a:xfrm>
          <a:prstGeom prst="chevron">
            <a:avLst>
              <a:gd fmla="val 46714" name="adj"/>
            </a:avLst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7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27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57" name="Google Shape;157;p27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58" name="Google Shape;158;p2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" name="Google Shape;159;p2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" name="Google Shape;160;p2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" name="Google Shape;161;p2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" name="Google Shape;162;p2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63" name="Google Shape;16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5143" y="1979418"/>
            <a:ext cx="3375600" cy="1937400"/>
          </a:xfrm>
          <a:prstGeom prst="rect">
            <a:avLst/>
          </a:prstGeom>
          <a:noFill/>
          <a:ln cap="flat" cmpd="sng" w="28575">
            <a:solidFill>
              <a:srgbClr val="FD493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4" name="Google Shape;164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5975" y="1670127"/>
            <a:ext cx="3697850" cy="2773375"/>
          </a:xfrm>
          <a:prstGeom prst="rect">
            <a:avLst/>
          </a:prstGeom>
          <a:noFill/>
          <a:ln cap="flat" cmpd="sng" w="2857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/>
          <p:nvPr>
            <p:ph type="title"/>
          </p:nvPr>
        </p:nvSpPr>
        <p:spPr>
          <a:xfrm>
            <a:off x="457192" y="12702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1229" y="125975"/>
            <a:ext cx="2583650" cy="258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8"/>
          <p:cNvSpPr txBox="1"/>
          <p:nvPr>
            <p:ph idx="1" type="body"/>
          </p:nvPr>
        </p:nvSpPr>
        <p:spPr>
          <a:xfrm>
            <a:off x="351825" y="2048525"/>
            <a:ext cx="8173800" cy="24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Горнодобывающая промышленность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Персональное</a:t>
            </a:r>
            <a:r>
              <a:rPr lang="ru" sz="1600">
                <a:solidFill>
                  <a:srgbClr val="132C40"/>
                </a:solidFill>
              </a:rPr>
              <a:t> осветительное оборудование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В планах переоснащение 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Организация и разработка новых месторождений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Шахтный способ добычи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Резко континентальный</a:t>
            </a:r>
            <a:r>
              <a:rPr lang="ru" sz="1600">
                <a:solidFill>
                  <a:srgbClr val="132C40"/>
                </a:solidFill>
              </a:rPr>
              <a:t> климат или северный полярный </a:t>
            </a:r>
            <a:r>
              <a:rPr lang="ru" sz="1600">
                <a:solidFill>
                  <a:srgbClr val="132C40"/>
                </a:solidFill>
              </a:rPr>
              <a:t>круг</a:t>
            </a:r>
            <a:r>
              <a:rPr lang="ru" sz="1600">
                <a:solidFill>
                  <a:srgbClr val="132C40"/>
                </a:solidFill>
              </a:rPr>
              <a:t> </a:t>
            </a:r>
            <a:endParaRPr sz="1600">
              <a:solidFill>
                <a:srgbClr val="132C40"/>
              </a:solidFill>
            </a:endParaRPr>
          </a:p>
          <a:p>
            <a:pPr indent="-2921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600"/>
              <a:buChar char="●"/>
            </a:pPr>
            <a:r>
              <a:rPr lang="ru" sz="1600">
                <a:solidFill>
                  <a:srgbClr val="132C40"/>
                </a:solidFill>
              </a:rPr>
              <a:t>Средние и крупные </a:t>
            </a:r>
            <a:r>
              <a:rPr lang="ru" sz="1600">
                <a:solidFill>
                  <a:srgbClr val="132C40"/>
                </a:solidFill>
              </a:rPr>
              <a:t>шахты</a:t>
            </a:r>
            <a:r>
              <a:rPr lang="ru" sz="1600">
                <a:solidFill>
                  <a:srgbClr val="132C40"/>
                </a:solidFill>
              </a:rPr>
              <a:t> (</a:t>
            </a:r>
            <a:r>
              <a:rPr lang="ru" sz="1600">
                <a:solidFill>
                  <a:srgbClr val="132C40"/>
                </a:solidFill>
              </a:rPr>
              <a:t>предположительно</a:t>
            </a:r>
            <a:r>
              <a:rPr lang="ru" sz="1600">
                <a:solidFill>
                  <a:srgbClr val="132C40"/>
                </a:solidFill>
              </a:rPr>
              <a:t> 100+ человек в смену)</a:t>
            </a:r>
            <a:endParaRPr sz="16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accent3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80" name="Google Shape;180;p28"/>
          <p:cNvSpPr txBox="1"/>
          <p:nvPr/>
        </p:nvSpPr>
        <p:spPr>
          <a:xfrm>
            <a:off x="591100" y="4666400"/>
            <a:ext cx="7600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*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Применение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только для B2B (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промышленная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эксплуатация), бытовая эксплуатация не 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предполагается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/>
          <p:nvPr>
            <p:ph type="title"/>
          </p:nvPr>
        </p:nvSpPr>
        <p:spPr>
          <a:xfrm>
            <a:off x="401721" y="1398913"/>
            <a:ext cx="23373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3" name="Google Shape;19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/>
          <p:cNvSpPr/>
          <p:nvPr/>
        </p:nvSpPr>
        <p:spPr>
          <a:xfrm>
            <a:off x="456825" y="2088600"/>
            <a:ext cx="2683800" cy="1085100"/>
          </a:xfrm>
          <a:prstGeom prst="rect">
            <a:avLst/>
          </a:prstGeom>
          <a:noFill/>
          <a:ln cap="flat" cmpd="sng" w="38100">
            <a:solidFill>
              <a:srgbClr val="FD49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29"/>
          <p:cNvSpPr txBox="1"/>
          <p:nvPr/>
        </p:nvSpPr>
        <p:spPr>
          <a:xfrm>
            <a:off x="228475" y="1882925"/>
            <a:ext cx="26838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Низкое допустимое количество циклов заряд-разряд 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6" name="Google Shape;196;p29"/>
          <p:cNvSpPr/>
          <p:nvPr/>
        </p:nvSpPr>
        <p:spPr>
          <a:xfrm>
            <a:off x="1349225" y="3348050"/>
            <a:ext cx="2683800" cy="1085100"/>
          </a:xfrm>
          <a:prstGeom prst="rect">
            <a:avLst/>
          </a:prstGeom>
          <a:noFill/>
          <a:ln cap="flat" cmpd="sng" w="38100">
            <a:solidFill>
              <a:srgbClr val="FD49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7" name="Google Shape;197;p29"/>
          <p:cNvSpPr txBox="1"/>
          <p:nvPr/>
        </p:nvSpPr>
        <p:spPr>
          <a:xfrm>
            <a:off x="1428750" y="3105200"/>
            <a:ext cx="24846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(Не LED) </a:t>
            </a:r>
            <a:endParaRPr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</a:t>
            </a: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изкая светоотдача, следовательно низкая эффективности по массе</a:t>
            </a:r>
            <a:endParaRPr b="1"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8" name="Google Shape;198;p29"/>
          <p:cNvSpPr txBox="1"/>
          <p:nvPr/>
        </p:nvSpPr>
        <p:spPr>
          <a:xfrm>
            <a:off x="2539575" y="2175175"/>
            <a:ext cx="850200" cy="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900"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 b="1" sz="4900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29"/>
          <p:cNvSpPr txBox="1"/>
          <p:nvPr/>
        </p:nvSpPr>
        <p:spPr>
          <a:xfrm>
            <a:off x="3473975" y="3215688"/>
            <a:ext cx="850200" cy="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900"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endParaRPr b="1" sz="4900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29"/>
          <p:cNvSpPr/>
          <p:nvPr/>
        </p:nvSpPr>
        <p:spPr>
          <a:xfrm>
            <a:off x="3296125" y="2088600"/>
            <a:ext cx="2484600" cy="1085100"/>
          </a:xfrm>
          <a:prstGeom prst="rect">
            <a:avLst/>
          </a:prstGeom>
          <a:noFill/>
          <a:ln cap="flat" cmpd="sng" w="38100">
            <a:solidFill>
              <a:srgbClr val="FD49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1" name="Google Shape;201;p29"/>
          <p:cNvSpPr txBox="1"/>
          <p:nvPr/>
        </p:nvSpPr>
        <p:spPr>
          <a:xfrm>
            <a:off x="3264525" y="2149675"/>
            <a:ext cx="22308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 работают при отрицательных температурах (NiMH и другой литий)</a:t>
            </a:r>
            <a:endParaRPr b="1" sz="1200"/>
          </a:p>
        </p:txBody>
      </p:sp>
      <p:sp>
        <p:nvSpPr>
          <p:cNvPr id="202" name="Google Shape;202;p29"/>
          <p:cNvSpPr txBox="1"/>
          <p:nvPr/>
        </p:nvSpPr>
        <p:spPr>
          <a:xfrm>
            <a:off x="5266750" y="2164050"/>
            <a:ext cx="850200" cy="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900"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 b="1" sz="4900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29"/>
          <p:cNvSpPr/>
          <p:nvPr/>
        </p:nvSpPr>
        <p:spPr>
          <a:xfrm>
            <a:off x="4152688" y="3348050"/>
            <a:ext cx="2484600" cy="1085100"/>
          </a:xfrm>
          <a:prstGeom prst="rect">
            <a:avLst/>
          </a:prstGeom>
          <a:noFill/>
          <a:ln cap="flat" cmpd="sng" w="38100">
            <a:solidFill>
              <a:srgbClr val="FD49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4" name="Google Shape;204;p29"/>
          <p:cNvSpPr txBox="1"/>
          <p:nvPr/>
        </p:nvSpPr>
        <p:spPr>
          <a:xfrm>
            <a:off x="4033013" y="3452000"/>
            <a:ext cx="2230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Пожароопасны (другой литий INR NMC)</a:t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5" name="Google Shape;205;p29"/>
          <p:cNvSpPr txBox="1"/>
          <p:nvPr/>
        </p:nvSpPr>
        <p:spPr>
          <a:xfrm>
            <a:off x="6050913" y="3348050"/>
            <a:ext cx="850200" cy="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900"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endParaRPr b="1" sz="4900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29"/>
          <p:cNvSpPr/>
          <p:nvPr/>
        </p:nvSpPr>
        <p:spPr>
          <a:xfrm>
            <a:off x="5923838" y="2088600"/>
            <a:ext cx="2484600" cy="1085100"/>
          </a:xfrm>
          <a:prstGeom prst="rect">
            <a:avLst/>
          </a:prstGeom>
          <a:noFill/>
          <a:ln cap="flat" cmpd="sng" w="38100">
            <a:solidFill>
              <a:srgbClr val="FD49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29"/>
          <p:cNvSpPr txBox="1"/>
          <p:nvPr/>
        </p:nvSpPr>
        <p:spPr>
          <a:xfrm>
            <a:off x="5951300" y="2107800"/>
            <a:ext cx="2081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 работают при высоких температурах </a:t>
            </a:r>
            <a:endParaRPr b="1"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 +45 - +55</a:t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29"/>
          <p:cNvSpPr txBox="1"/>
          <p:nvPr/>
        </p:nvSpPr>
        <p:spPr>
          <a:xfrm>
            <a:off x="7894463" y="2164050"/>
            <a:ext cx="850200" cy="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900"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</a:t>
            </a:r>
            <a:endParaRPr b="1" sz="4900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0"/>
          <p:cNvSpPr/>
          <p:nvPr/>
        </p:nvSpPr>
        <p:spPr>
          <a:xfrm>
            <a:off x="457201" y="36597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0"/>
          <p:cNvSpPr txBox="1"/>
          <p:nvPr>
            <p:ph type="title"/>
          </p:nvPr>
        </p:nvSpPr>
        <p:spPr>
          <a:xfrm>
            <a:off x="457200" y="33147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7" name="Google Shape;217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1" name="Google Shape;22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0738" y="943975"/>
            <a:ext cx="2436175" cy="2255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0"/>
          <p:cNvSpPr txBox="1"/>
          <p:nvPr/>
        </p:nvSpPr>
        <p:spPr>
          <a:xfrm>
            <a:off x="520550" y="3154225"/>
            <a:ext cx="40365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СГД-5 (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аккумулятор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доливной)</a:t>
            </a:r>
            <a:b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Подтекает</a:t>
            </a:r>
            <a:b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 работает в низких температурах (при температуре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меньше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0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емкость падает в 4-7 раз) 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Всего 200 циклов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23" name="Google Shape;22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6250" y="911075"/>
            <a:ext cx="2281123" cy="219107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0"/>
          <p:cNvSpPr txBox="1"/>
          <p:nvPr/>
        </p:nvSpPr>
        <p:spPr>
          <a:xfrm>
            <a:off x="4753450" y="3102150"/>
            <a:ext cx="38694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СГГ-5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(аккумулятор доливной)</a:t>
            </a:r>
            <a:b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Подтекает</a:t>
            </a:r>
            <a:b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 работает в низких температурах (при температуре меньше </a:t>
            </a: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0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емкость падает в 4-7 раз)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Критичен к перезаряду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1"/>
          <p:cNvSpPr txBox="1"/>
          <p:nvPr>
            <p:ph type="title"/>
          </p:nvPr>
        </p:nvSpPr>
        <p:spPr>
          <a:xfrm>
            <a:off x="1144717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30" name="Google Shape;230;p31"/>
          <p:cNvSpPr/>
          <p:nvPr/>
        </p:nvSpPr>
        <p:spPr>
          <a:xfrm>
            <a:off x="-5084" y="4469379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1"/>
          <p:cNvSpPr txBox="1"/>
          <p:nvPr>
            <p:ph idx="1" type="body"/>
          </p:nvPr>
        </p:nvSpPr>
        <p:spPr>
          <a:xfrm>
            <a:off x="5555124" y="1929675"/>
            <a:ext cx="2019900" cy="23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7200"/>
              <a:buFont typeface="Arial"/>
              <a:buNone/>
            </a:pPr>
            <a:r>
              <a:rPr b="1" lang="ru" sz="1300">
                <a:highlight>
                  <a:schemeClr val="lt1"/>
                </a:highlight>
              </a:rPr>
              <a:t>Точный и тонкий контроль местоположения рабочих, с возможностью персонального и общего информирования, благодаря технологии DecaWawe</a:t>
            </a:r>
            <a:endParaRPr b="1" sz="1400">
              <a:solidFill>
                <a:srgbClr val="132C40"/>
              </a:solidFill>
            </a:endParaRPr>
          </a:p>
        </p:txBody>
      </p:sp>
      <p:sp>
        <p:nvSpPr>
          <p:cNvPr id="232" name="Google Shape;232;p31"/>
          <p:cNvSpPr txBox="1"/>
          <p:nvPr/>
        </p:nvSpPr>
        <p:spPr>
          <a:xfrm>
            <a:off x="-5081" y="458470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8" name="Google Shape;23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1"/>
          <p:cNvSpPr/>
          <p:nvPr/>
        </p:nvSpPr>
        <p:spPr>
          <a:xfrm>
            <a:off x="842675" y="1909225"/>
            <a:ext cx="2175600" cy="822000"/>
          </a:xfrm>
          <a:prstGeom prst="rect">
            <a:avLst/>
          </a:prstGeom>
          <a:noFill/>
          <a:ln cap="flat" cmpd="sng" w="38100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0" name="Google Shape;240;p31"/>
          <p:cNvSpPr txBox="1"/>
          <p:nvPr/>
        </p:nvSpPr>
        <p:spPr>
          <a:xfrm>
            <a:off x="920525" y="1534825"/>
            <a:ext cx="20199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7200"/>
              <a:buFont typeface="Arial"/>
              <a:buNone/>
            </a:pPr>
            <a:r>
              <a:rPr b="1"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Применение вторичных ХИТ с химией типа LTO</a:t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1" name="Google Shape;241;p31"/>
          <p:cNvSpPr/>
          <p:nvPr/>
        </p:nvSpPr>
        <p:spPr>
          <a:xfrm>
            <a:off x="3159975" y="1916875"/>
            <a:ext cx="2175600" cy="1718700"/>
          </a:xfrm>
          <a:prstGeom prst="rect">
            <a:avLst/>
          </a:prstGeom>
          <a:noFill/>
          <a:ln cap="flat" cmpd="sng" w="38100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p31"/>
          <p:cNvSpPr txBox="1"/>
          <p:nvPr/>
        </p:nvSpPr>
        <p:spPr>
          <a:xfrm>
            <a:off x="3179175" y="1909225"/>
            <a:ext cx="2137200" cy="17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ru" sz="13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Лучшие (в сравнении с конкурентами) массогабаритные характеристики (ввиду большей удельной энергетической плотности)</a:t>
            </a:r>
            <a:endParaRPr b="1" sz="15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p31"/>
          <p:cNvSpPr/>
          <p:nvPr/>
        </p:nvSpPr>
        <p:spPr>
          <a:xfrm>
            <a:off x="1092875" y="2825873"/>
            <a:ext cx="1675200" cy="687900"/>
          </a:xfrm>
          <a:prstGeom prst="rect">
            <a:avLst/>
          </a:prstGeom>
          <a:noFill/>
          <a:ln cap="flat" cmpd="sng" w="38100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p31"/>
          <p:cNvSpPr txBox="1"/>
          <p:nvPr/>
        </p:nvSpPr>
        <p:spPr>
          <a:xfrm>
            <a:off x="1053125" y="2839813"/>
            <a:ext cx="1754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Количество циклов заряд-разряд в 10-100 раз больше</a:t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45" name="Google Shape;245;p31"/>
          <p:cNvSpPr/>
          <p:nvPr/>
        </p:nvSpPr>
        <p:spPr>
          <a:xfrm rot="5400000">
            <a:off x="1885475" y="2754325"/>
            <a:ext cx="90000" cy="43800"/>
          </a:xfrm>
          <a:prstGeom prst="rect">
            <a:avLst/>
          </a:prstGeom>
          <a:solidFill>
            <a:srgbClr val="9F00FF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6" name="Google Shape;246;p31"/>
          <p:cNvSpPr/>
          <p:nvPr/>
        </p:nvSpPr>
        <p:spPr>
          <a:xfrm>
            <a:off x="1092875" y="3625975"/>
            <a:ext cx="1675200" cy="646800"/>
          </a:xfrm>
          <a:prstGeom prst="rect">
            <a:avLst/>
          </a:prstGeom>
          <a:noFill/>
          <a:ln cap="flat" cmpd="sng" w="38100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7" name="Google Shape;247;p31"/>
          <p:cNvSpPr txBox="1"/>
          <p:nvPr/>
        </p:nvSpPr>
        <p:spPr>
          <a:xfrm>
            <a:off x="1092875" y="3612400"/>
            <a:ext cx="1675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Возможность нормальной работы -55 до +110 С</a:t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48" name="Google Shape;248;p31"/>
          <p:cNvSpPr/>
          <p:nvPr/>
        </p:nvSpPr>
        <p:spPr>
          <a:xfrm>
            <a:off x="5555125" y="1916875"/>
            <a:ext cx="2019900" cy="2388900"/>
          </a:xfrm>
          <a:prstGeom prst="rect">
            <a:avLst/>
          </a:prstGeom>
          <a:noFill/>
          <a:ln cap="flat" cmpd="sng" w="38100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9" name="Google Shape;249;p31"/>
          <p:cNvSpPr/>
          <p:nvPr/>
        </p:nvSpPr>
        <p:spPr>
          <a:xfrm rot="5400000">
            <a:off x="1874375" y="3547975"/>
            <a:ext cx="112200" cy="43800"/>
          </a:xfrm>
          <a:prstGeom prst="rect">
            <a:avLst/>
          </a:prstGeom>
          <a:solidFill>
            <a:srgbClr val="9F00FF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0" name="Google Shape;250;p31"/>
          <p:cNvSpPr txBox="1"/>
          <p:nvPr/>
        </p:nvSpPr>
        <p:spPr>
          <a:xfrm>
            <a:off x="2583250" y="1218400"/>
            <a:ext cx="850200" cy="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 b="1" sz="4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1"/>
          <p:cNvSpPr txBox="1"/>
          <p:nvPr/>
        </p:nvSpPr>
        <p:spPr>
          <a:xfrm>
            <a:off x="4704925" y="1218400"/>
            <a:ext cx="850200" cy="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4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 b="1" sz="4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1"/>
          <p:cNvSpPr txBox="1"/>
          <p:nvPr/>
        </p:nvSpPr>
        <p:spPr>
          <a:xfrm>
            <a:off x="7101675" y="1216000"/>
            <a:ext cx="30000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</a:t>
            </a:r>
            <a:endParaRPr/>
          </a:p>
        </p:txBody>
      </p:sp>
      <p:sp>
        <p:nvSpPr>
          <p:cNvPr id="253" name="Google Shape;253;p31"/>
          <p:cNvSpPr txBox="1"/>
          <p:nvPr/>
        </p:nvSpPr>
        <p:spPr>
          <a:xfrm>
            <a:off x="3018275" y="4428075"/>
            <a:ext cx="53151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Решение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соответствует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требованиям ГОСТ Р 59499— 2021 и др.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4" name="Google Shape;254;p31"/>
          <p:cNvSpPr txBox="1"/>
          <p:nvPr/>
        </p:nvSpPr>
        <p:spPr>
          <a:xfrm>
            <a:off x="1093875" y="4320025"/>
            <a:ext cx="1675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Заряд за 15 минут</a:t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55" name="Google Shape;255;p31"/>
          <p:cNvSpPr/>
          <p:nvPr/>
        </p:nvSpPr>
        <p:spPr>
          <a:xfrm>
            <a:off x="1092875" y="4384975"/>
            <a:ext cx="1675200" cy="283800"/>
          </a:xfrm>
          <a:prstGeom prst="rect">
            <a:avLst/>
          </a:prstGeom>
          <a:noFill/>
          <a:ln cap="flat" cmpd="sng" w="38100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6" name="Google Shape;256;p31"/>
          <p:cNvSpPr/>
          <p:nvPr/>
        </p:nvSpPr>
        <p:spPr>
          <a:xfrm rot="5400000">
            <a:off x="1886475" y="4306975"/>
            <a:ext cx="90000" cy="43800"/>
          </a:xfrm>
          <a:prstGeom prst="rect">
            <a:avLst/>
          </a:prstGeom>
          <a:solidFill>
            <a:srgbClr val="9F00FF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2"/>
          <p:cNvSpPr/>
          <p:nvPr/>
        </p:nvSpPr>
        <p:spPr>
          <a:xfrm>
            <a:off x="457206" y="197975"/>
            <a:ext cx="226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2"/>
          <p:cNvSpPr txBox="1"/>
          <p:nvPr>
            <p:ph type="title"/>
          </p:nvPr>
        </p:nvSpPr>
        <p:spPr>
          <a:xfrm>
            <a:off x="505654" y="210575"/>
            <a:ext cx="2167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500">
                <a:solidFill>
                  <a:schemeClr val="lt1"/>
                </a:solidFill>
              </a:rPr>
              <a:t>KPI Клиента</a:t>
            </a:r>
            <a:endParaRPr sz="2500">
              <a:solidFill>
                <a:schemeClr val="lt1"/>
              </a:solidFill>
            </a:endParaRPr>
          </a:p>
        </p:txBody>
      </p:sp>
      <p:sp>
        <p:nvSpPr>
          <p:cNvPr id="265" name="Google Shape;265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9" name="Google Shape;269;p32"/>
          <p:cNvGrpSpPr/>
          <p:nvPr/>
        </p:nvGrpSpPr>
        <p:grpSpPr>
          <a:xfrm>
            <a:off x="1673300" y="1347300"/>
            <a:ext cx="2417400" cy="2448900"/>
            <a:chOff x="1889775" y="1570300"/>
            <a:chExt cx="2417400" cy="2448900"/>
          </a:xfrm>
        </p:grpSpPr>
        <p:sp>
          <p:nvSpPr>
            <p:cNvPr id="270" name="Google Shape;270;p32"/>
            <p:cNvSpPr/>
            <p:nvPr/>
          </p:nvSpPr>
          <p:spPr>
            <a:xfrm>
              <a:off x="1889775" y="1570300"/>
              <a:ext cx="2417400" cy="24489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71" name="Google Shape;271;p32"/>
            <p:cNvSpPr txBox="1"/>
            <p:nvPr/>
          </p:nvSpPr>
          <p:spPr>
            <a:xfrm>
              <a:off x="2428204" y="2488164"/>
              <a:ext cx="1340400" cy="61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8.5 руб</a:t>
              </a:r>
              <a:endParaRPr sz="2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72" name="Google Shape;272;p32"/>
          <p:cNvSpPr/>
          <p:nvPr/>
        </p:nvSpPr>
        <p:spPr>
          <a:xfrm>
            <a:off x="5590254" y="1992002"/>
            <a:ext cx="1158600" cy="1159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3" name="Google Shape;273;p32"/>
          <p:cNvSpPr txBox="1"/>
          <p:nvPr/>
        </p:nvSpPr>
        <p:spPr>
          <a:xfrm>
            <a:off x="5436650" y="2301742"/>
            <a:ext cx="14658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0</a:t>
            </a:r>
            <a:r>
              <a:rPr lang="ru" sz="2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.35 руб</a:t>
            </a:r>
            <a:endParaRPr sz="2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4" name="Google Shape;274;p32"/>
          <p:cNvSpPr txBox="1"/>
          <p:nvPr/>
        </p:nvSpPr>
        <p:spPr>
          <a:xfrm>
            <a:off x="1760675" y="3954325"/>
            <a:ext cx="21144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Традиционные СПО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5" name="Google Shape;275;p32"/>
          <p:cNvSpPr txBox="1"/>
          <p:nvPr/>
        </p:nvSpPr>
        <p:spPr>
          <a:xfrm>
            <a:off x="5738375" y="3954325"/>
            <a:ext cx="9309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СППиО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3"/>
          <p:cNvSpPr/>
          <p:nvPr/>
        </p:nvSpPr>
        <p:spPr>
          <a:xfrm>
            <a:off x="457206" y="197975"/>
            <a:ext cx="226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3"/>
          <p:cNvSpPr txBox="1"/>
          <p:nvPr>
            <p:ph type="title"/>
          </p:nvPr>
        </p:nvSpPr>
        <p:spPr>
          <a:xfrm>
            <a:off x="505654" y="210575"/>
            <a:ext cx="2167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500">
                <a:solidFill>
                  <a:schemeClr val="lt1"/>
                </a:solidFill>
              </a:rPr>
              <a:t>KPI Клиента</a:t>
            </a:r>
            <a:endParaRPr sz="2500">
              <a:solidFill>
                <a:schemeClr val="lt1"/>
              </a:solidFill>
            </a:endParaRPr>
          </a:p>
        </p:txBody>
      </p:sp>
      <p:sp>
        <p:nvSpPr>
          <p:cNvPr id="284" name="Google Shape;28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88" name="Google Shape;288;p33"/>
          <p:cNvGrpSpPr/>
          <p:nvPr/>
        </p:nvGrpSpPr>
        <p:grpSpPr>
          <a:xfrm>
            <a:off x="1673300" y="1347300"/>
            <a:ext cx="2417400" cy="2448900"/>
            <a:chOff x="1889775" y="1570300"/>
            <a:chExt cx="2417400" cy="2448900"/>
          </a:xfrm>
        </p:grpSpPr>
        <p:sp>
          <p:nvSpPr>
            <p:cNvPr id="289" name="Google Shape;289;p33"/>
            <p:cNvSpPr/>
            <p:nvPr/>
          </p:nvSpPr>
          <p:spPr>
            <a:xfrm>
              <a:off x="1889775" y="1570300"/>
              <a:ext cx="2417400" cy="24489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90" name="Google Shape;290;p33"/>
            <p:cNvSpPr txBox="1"/>
            <p:nvPr/>
          </p:nvSpPr>
          <p:spPr>
            <a:xfrm>
              <a:off x="2070225" y="1734300"/>
              <a:ext cx="2056500" cy="82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2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1.2</a:t>
              </a:r>
              <a:r>
                <a:rPr lang="ru" sz="26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endParaRPr sz="2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СПО на человека</a:t>
              </a:r>
              <a:endParaRPr sz="2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291" name="Google Shape;291;p33"/>
          <p:cNvGrpSpPr/>
          <p:nvPr/>
        </p:nvGrpSpPr>
        <p:grpSpPr>
          <a:xfrm>
            <a:off x="5282075" y="1696207"/>
            <a:ext cx="1717211" cy="1808218"/>
            <a:chOff x="5282075" y="1696207"/>
            <a:chExt cx="1717211" cy="1808218"/>
          </a:xfrm>
        </p:grpSpPr>
        <p:sp>
          <p:nvSpPr>
            <p:cNvPr id="292" name="Google Shape;292;p33"/>
            <p:cNvSpPr/>
            <p:nvPr/>
          </p:nvSpPr>
          <p:spPr>
            <a:xfrm>
              <a:off x="5282086" y="1696207"/>
              <a:ext cx="1717200" cy="17511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93" name="Google Shape;293;p33"/>
            <p:cNvSpPr txBox="1"/>
            <p:nvPr/>
          </p:nvSpPr>
          <p:spPr>
            <a:xfrm>
              <a:off x="5282075" y="1832225"/>
              <a:ext cx="1717200" cy="167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2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0.4</a:t>
              </a:r>
              <a:r>
                <a:rPr lang="ru" sz="22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 СППиО на человека</a:t>
              </a:r>
              <a:endParaRPr sz="2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94" name="Google Shape;294;p33"/>
          <p:cNvSpPr txBox="1"/>
          <p:nvPr/>
        </p:nvSpPr>
        <p:spPr>
          <a:xfrm>
            <a:off x="1760675" y="3954325"/>
            <a:ext cx="21144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Традиционные СПО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5" name="Google Shape;295;p33"/>
          <p:cNvSpPr txBox="1"/>
          <p:nvPr/>
        </p:nvSpPr>
        <p:spPr>
          <a:xfrm>
            <a:off x="5738375" y="3954325"/>
            <a:ext cx="9309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СППиО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34"/>
          <p:cNvSpPr/>
          <p:nvPr/>
        </p:nvSpPr>
        <p:spPr>
          <a:xfrm>
            <a:off x="457206" y="197975"/>
            <a:ext cx="226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4"/>
          <p:cNvSpPr txBox="1"/>
          <p:nvPr>
            <p:ph type="title"/>
          </p:nvPr>
        </p:nvSpPr>
        <p:spPr>
          <a:xfrm>
            <a:off x="505654" y="210575"/>
            <a:ext cx="2167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500">
                <a:solidFill>
                  <a:schemeClr val="lt1"/>
                </a:solidFill>
              </a:rPr>
              <a:t>KPI Клиента</a:t>
            </a:r>
            <a:endParaRPr sz="2500">
              <a:solidFill>
                <a:schemeClr val="lt1"/>
              </a:solidFill>
            </a:endParaRPr>
          </a:p>
        </p:txBody>
      </p:sp>
      <p:sp>
        <p:nvSpPr>
          <p:cNvPr id="304" name="Google Shape;30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34"/>
          <p:cNvSpPr/>
          <p:nvPr/>
        </p:nvSpPr>
        <p:spPr>
          <a:xfrm>
            <a:off x="457200" y="1053550"/>
            <a:ext cx="2688900" cy="4329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9" name="Google Shape;309;p34"/>
          <p:cNvSpPr/>
          <p:nvPr/>
        </p:nvSpPr>
        <p:spPr>
          <a:xfrm>
            <a:off x="457200" y="1655675"/>
            <a:ext cx="2955900" cy="4329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0" name="Google Shape;310;p34"/>
          <p:cNvSpPr/>
          <p:nvPr/>
        </p:nvSpPr>
        <p:spPr>
          <a:xfrm>
            <a:off x="457200" y="2882350"/>
            <a:ext cx="2357100" cy="4329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1" name="Google Shape;311;p34"/>
          <p:cNvSpPr/>
          <p:nvPr/>
        </p:nvSpPr>
        <p:spPr>
          <a:xfrm>
            <a:off x="457200" y="2272750"/>
            <a:ext cx="1180800" cy="432900"/>
          </a:xfrm>
          <a:prstGeom prst="rect">
            <a:avLst/>
          </a:prstGeom>
          <a:solidFill>
            <a:srgbClr val="CC00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2" name="Google Shape;312;p34"/>
          <p:cNvSpPr/>
          <p:nvPr/>
        </p:nvSpPr>
        <p:spPr>
          <a:xfrm>
            <a:off x="457200" y="4198425"/>
            <a:ext cx="1823100" cy="4329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3" name="Google Shape;313;p34"/>
          <p:cNvSpPr/>
          <p:nvPr/>
        </p:nvSpPr>
        <p:spPr>
          <a:xfrm>
            <a:off x="457200" y="3491950"/>
            <a:ext cx="2862000" cy="4329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4" name="Google Shape;314;p34"/>
          <p:cNvSpPr txBox="1"/>
          <p:nvPr/>
        </p:nvSpPr>
        <p:spPr>
          <a:xfrm>
            <a:off x="3369825" y="1060750"/>
            <a:ext cx="10101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95%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5" name="Google Shape;315;p34"/>
          <p:cNvSpPr txBox="1"/>
          <p:nvPr/>
        </p:nvSpPr>
        <p:spPr>
          <a:xfrm>
            <a:off x="3666550" y="1664375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100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  <a:endParaRPr/>
          </a:p>
        </p:txBody>
      </p:sp>
      <p:sp>
        <p:nvSpPr>
          <p:cNvPr id="316" name="Google Shape;316;p34"/>
          <p:cNvSpPr txBox="1"/>
          <p:nvPr/>
        </p:nvSpPr>
        <p:spPr>
          <a:xfrm>
            <a:off x="1892300" y="2273363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60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  <a:endParaRPr/>
          </a:p>
        </p:txBody>
      </p:sp>
      <p:sp>
        <p:nvSpPr>
          <p:cNvPr id="317" name="Google Shape;317;p34"/>
          <p:cNvSpPr txBox="1"/>
          <p:nvPr/>
        </p:nvSpPr>
        <p:spPr>
          <a:xfrm>
            <a:off x="3011650" y="289105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88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  <a:endParaRPr/>
          </a:p>
        </p:txBody>
      </p:sp>
      <p:sp>
        <p:nvSpPr>
          <p:cNvPr id="318" name="Google Shape;318;p34"/>
          <p:cNvSpPr txBox="1"/>
          <p:nvPr/>
        </p:nvSpPr>
        <p:spPr>
          <a:xfrm>
            <a:off x="3413100" y="350065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98%</a:t>
            </a:r>
            <a:endParaRPr/>
          </a:p>
        </p:txBody>
      </p:sp>
      <p:sp>
        <p:nvSpPr>
          <p:cNvPr id="319" name="Google Shape;319;p34"/>
          <p:cNvSpPr txBox="1"/>
          <p:nvPr/>
        </p:nvSpPr>
        <p:spPr>
          <a:xfrm>
            <a:off x="2501025" y="4207125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70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  <a:endParaRPr/>
          </a:p>
        </p:txBody>
      </p:sp>
      <p:sp>
        <p:nvSpPr>
          <p:cNvPr id="320" name="Google Shape;320;p34"/>
          <p:cNvSpPr txBox="1"/>
          <p:nvPr/>
        </p:nvSpPr>
        <p:spPr>
          <a:xfrm>
            <a:off x="5146600" y="1060750"/>
            <a:ext cx="3124500" cy="14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Постоянный </a:t>
            </a:r>
            <a:r>
              <a:rPr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мониторинг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характеристик оборудование, автоматическое отслеживание ошибок и </a:t>
            </a:r>
            <a:r>
              <a:rPr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снижения эффективной емкости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5"/>
          <p:cNvSpPr txBox="1"/>
          <p:nvPr>
            <p:ph type="title"/>
          </p:nvPr>
        </p:nvSpPr>
        <p:spPr>
          <a:xfrm>
            <a:off x="1144730" y="754500"/>
            <a:ext cx="7502100" cy="5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500">
                <a:solidFill>
                  <a:schemeClr val="dk1"/>
                </a:solidFill>
              </a:rPr>
              <a:t>Интерфейс системы контроля-выдачи СППиО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326" name="Google Shape;326;p35"/>
          <p:cNvSpPr txBox="1"/>
          <p:nvPr/>
        </p:nvSpPr>
        <p:spPr>
          <a:xfrm>
            <a:off x="-5081" y="458470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9" name="Google Shape;329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0" name="Google Shape;330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1" name="Google Shape;331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32" name="Google Shape;33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430" y="1329425"/>
            <a:ext cx="6063494" cy="354335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34" name="Google Shape;334;p35"/>
          <p:cNvSpPr txBox="1"/>
          <p:nvPr/>
        </p:nvSpPr>
        <p:spPr>
          <a:xfrm>
            <a:off x="6686550" y="1417100"/>
            <a:ext cx="2027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2F2D"/>
                </a:solidFill>
                <a:highlight>
                  <a:schemeClr val="lt1"/>
                </a:highlight>
              </a:rPr>
              <a:t>Вайрфрейм</a:t>
            </a:r>
            <a:r>
              <a:rPr lang="ru" sz="1200">
                <a:solidFill>
                  <a:schemeClr val="lt2"/>
                </a:solidFill>
                <a:highlight>
                  <a:schemeClr val="lt1"/>
                </a:highlight>
              </a:rPr>
              <a:t> </a:t>
            </a:r>
            <a:r>
              <a:rPr lang="ru" sz="1200">
                <a:solidFill>
                  <a:schemeClr val="lt2"/>
                </a:solidFill>
              </a:rPr>
              <a:t>описывает структуру страницы или мобильного приложения.</a:t>
            </a:r>
            <a:endParaRPr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6"/>
          <p:cNvSpPr txBox="1"/>
          <p:nvPr>
            <p:ph type="title"/>
          </p:nvPr>
        </p:nvSpPr>
        <p:spPr>
          <a:xfrm>
            <a:off x="401732" y="43978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40" name="Google Shape;340;p36"/>
          <p:cNvSpPr txBox="1"/>
          <p:nvPr>
            <p:ph idx="1" type="body"/>
          </p:nvPr>
        </p:nvSpPr>
        <p:spPr>
          <a:xfrm>
            <a:off x="431800" y="1641425"/>
            <a:ext cx="8586000" cy="22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500">
                <a:solidFill>
                  <a:srgbClr val="132C40"/>
                </a:solidFill>
              </a:rPr>
              <a:t>Использование станции ПромЗаряд позволит клиентам осуществлять эксплуатации оборудования </a:t>
            </a:r>
            <a:r>
              <a:rPr lang="ru" sz="1500">
                <a:solidFill>
                  <a:srgbClr val="132C40"/>
                </a:solidFill>
              </a:rPr>
              <a:t>использующего</a:t>
            </a:r>
            <a:r>
              <a:rPr lang="ru" sz="1500">
                <a:solidFill>
                  <a:srgbClr val="132C40"/>
                </a:solidFill>
              </a:rPr>
              <a:t> в качестве элементов питания вторичные ХИТ на основе лития любых типов химии и одновременно, применение таковых способствует </a:t>
            </a:r>
            <a:r>
              <a:rPr lang="ru" sz="1500">
                <a:solidFill>
                  <a:schemeClr val="dk1"/>
                </a:solidFill>
              </a:rPr>
              <a:t>снижению </a:t>
            </a:r>
            <a:r>
              <a:rPr lang="ru" sz="1500">
                <a:solidFill>
                  <a:schemeClr val="dk1"/>
                </a:solidFill>
              </a:rPr>
              <a:t>денежных</a:t>
            </a:r>
            <a:r>
              <a:rPr lang="ru" sz="1500">
                <a:solidFill>
                  <a:schemeClr val="dk1"/>
                </a:solidFill>
              </a:rPr>
              <a:t> и временных </a:t>
            </a:r>
            <a:r>
              <a:rPr lang="ru" sz="1500">
                <a:solidFill>
                  <a:schemeClr val="dk1"/>
                </a:solidFill>
              </a:rPr>
              <a:t>затрат</a:t>
            </a:r>
            <a:r>
              <a:rPr lang="ru" sz="1500">
                <a:solidFill>
                  <a:srgbClr val="132C40"/>
                </a:solidFill>
              </a:rPr>
              <a:t> в “добыче” ввиду значительно большего ресурса и емкости литиевых ХИТ, а также позволит </a:t>
            </a:r>
            <a:r>
              <a:rPr lang="ru" sz="1500">
                <a:solidFill>
                  <a:srgbClr val="132C40"/>
                </a:solidFill>
              </a:rPr>
              <a:t>эксплуатировать</a:t>
            </a:r>
            <a:r>
              <a:rPr lang="ru" sz="1500">
                <a:solidFill>
                  <a:srgbClr val="132C40"/>
                </a:solidFill>
              </a:rPr>
              <a:t> аккумуляторное оборудование в </a:t>
            </a:r>
            <a:r>
              <a:rPr lang="ru" sz="1500">
                <a:solidFill>
                  <a:srgbClr val="132C40"/>
                </a:solidFill>
              </a:rPr>
              <a:t>экстремальных</a:t>
            </a:r>
            <a:r>
              <a:rPr lang="ru" sz="1500">
                <a:solidFill>
                  <a:srgbClr val="132C40"/>
                </a:solidFill>
              </a:rPr>
              <a:t> условиях путем использование аккумуляторов с анодом из литий титановой шпинели , которые способны к нормальной работе при </a:t>
            </a:r>
            <a:r>
              <a:rPr lang="ru" sz="1500">
                <a:solidFill>
                  <a:srgbClr val="132C40"/>
                </a:solidFill>
              </a:rPr>
              <a:t>температурах</a:t>
            </a:r>
            <a:r>
              <a:rPr lang="ru" sz="1500">
                <a:solidFill>
                  <a:srgbClr val="132C40"/>
                </a:solidFill>
              </a:rPr>
              <a:t> до -55. </a:t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341" name="Google Shape;34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2" name="Google Shape;34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36"/>
          <p:cNvSpPr/>
          <p:nvPr/>
        </p:nvSpPr>
        <p:spPr>
          <a:xfrm>
            <a:off x="332125" y="1641413"/>
            <a:ext cx="435600" cy="489000"/>
          </a:xfrm>
          <a:prstGeom prst="chevron">
            <a:avLst>
              <a:gd fmla="val 46970" name="adj"/>
            </a:avLst>
          </a:prstGeom>
          <a:solidFill>
            <a:srgbClr val="9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9" name="Google Shape;34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37"/>
          <p:cNvSpPr/>
          <p:nvPr/>
        </p:nvSpPr>
        <p:spPr>
          <a:xfrm>
            <a:off x="457193" y="19796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37"/>
          <p:cNvSpPr txBox="1"/>
          <p:nvPr>
            <p:ph type="title"/>
          </p:nvPr>
        </p:nvSpPr>
        <p:spPr>
          <a:xfrm>
            <a:off x="401717" y="17203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52" name="Google Shape;352;p37"/>
          <p:cNvSpPr txBox="1"/>
          <p:nvPr>
            <p:ph idx="1" type="body"/>
          </p:nvPr>
        </p:nvSpPr>
        <p:spPr>
          <a:xfrm>
            <a:off x="457200" y="1210998"/>
            <a:ext cx="7993200" cy="3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Основной вид деятельности это производство и продажа </a:t>
            </a:r>
            <a:r>
              <a:rPr lang="ru" sz="1400"/>
              <a:t>комплексов персонального шахтного освещения.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Дополнительно </a:t>
            </a:r>
            <a:r>
              <a:rPr lang="ru" sz="1400"/>
              <a:t>пуско наладочные работы,</a:t>
            </a:r>
            <a:r>
              <a:rPr lang="ru" sz="1400"/>
              <a:t> расширенное и постгарантийное обслуживание.</a:t>
            </a:r>
            <a:endParaRPr sz="1400"/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Каналы продаж</a:t>
            </a:r>
            <a:endParaRPr sz="1400"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 sz="1400"/>
              <a:t>Открытые тендерные площадки</a:t>
            </a:r>
            <a:endParaRPr sz="1400"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 sz="1400"/>
              <a:t>Прямые</a:t>
            </a:r>
            <a:r>
              <a:rPr lang="ru" sz="1400"/>
              <a:t> </a:t>
            </a:r>
            <a:r>
              <a:rPr lang="ru" sz="1400"/>
              <a:t>предложения</a:t>
            </a:r>
            <a:r>
              <a:rPr lang="ru" sz="1400"/>
              <a:t> главным </a:t>
            </a:r>
            <a:r>
              <a:rPr lang="ru" sz="1400"/>
              <a:t>инженерам</a:t>
            </a:r>
            <a:r>
              <a:rPr lang="ru" sz="1400"/>
              <a:t> и лицам отвечающим за закупку и эксплуатацию оборудования</a:t>
            </a:r>
            <a:endParaRPr sz="1400"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 sz="1400"/>
              <a:t>Выставки, форумы, конференции</a:t>
            </a:r>
            <a:endParaRPr sz="14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353" name="Google Shape;353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4" name="Google Shape;354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5" name="Google Shape;355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6" name="Google Shape;356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2" name="Google Shape;362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38"/>
          <p:cNvSpPr/>
          <p:nvPr/>
        </p:nvSpPr>
        <p:spPr>
          <a:xfrm>
            <a:off x="457201" y="197975"/>
            <a:ext cx="548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38"/>
          <p:cNvSpPr txBox="1"/>
          <p:nvPr>
            <p:ph type="title"/>
          </p:nvPr>
        </p:nvSpPr>
        <p:spPr>
          <a:xfrm>
            <a:off x="410901" y="172025"/>
            <a:ext cx="564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Площадки для продвижения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65" name="Google Shape;365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6" name="Google Shape;366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7" name="Google Shape;367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8" name="Google Shape;368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69" name="Google Shape;36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121" y="970927"/>
            <a:ext cx="2224304" cy="160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0825" y="970927"/>
            <a:ext cx="2426873" cy="160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124" y="2724150"/>
            <a:ext cx="4803574" cy="1969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10100" y="970925"/>
            <a:ext cx="2557781" cy="160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10100" y="2785250"/>
            <a:ext cx="2557775" cy="1846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9" name="Google Shape;379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39"/>
          <p:cNvSpPr/>
          <p:nvPr/>
        </p:nvSpPr>
        <p:spPr>
          <a:xfrm>
            <a:off x="456818" y="2916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39"/>
          <p:cNvSpPr txBox="1"/>
          <p:nvPr>
            <p:ph type="title"/>
          </p:nvPr>
        </p:nvSpPr>
        <p:spPr>
          <a:xfrm>
            <a:off x="456817" y="2572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82" name="Google Shape;382;p39"/>
          <p:cNvSpPr txBox="1"/>
          <p:nvPr>
            <p:ph idx="1" type="body"/>
          </p:nvPr>
        </p:nvSpPr>
        <p:spPr>
          <a:xfrm>
            <a:off x="401727" y="1216218"/>
            <a:ext cx="7993200" cy="42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/>
              <a:t>B2B</a:t>
            </a:r>
            <a:endParaRPr sz="1700"/>
          </a:p>
          <a:p>
            <a:pPr indent="-2857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/>
              <a:t>Наша ЦА - это 4 крупнейших горнодобывающих холдинга.</a:t>
            </a:r>
            <a:endParaRPr sz="170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28 Дочерних компаний</a:t>
            </a:r>
            <a:endParaRPr sz="1700"/>
          </a:p>
          <a:p>
            <a:pPr indent="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Более 150 шахт разрезов</a:t>
            </a:r>
            <a:endParaRPr sz="1700"/>
          </a:p>
          <a:p>
            <a:pPr indent="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Более 35000 шахтёров</a:t>
            </a:r>
            <a:endParaRPr sz="1700"/>
          </a:p>
          <a:p>
            <a:pPr indent="-2857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" sz="1700"/>
              <a:t>Планируемая продажа оборудования за 2 года 3400 ед.</a:t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		11% рынка на основе анализа тендерных площадок.</a:t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		</a:t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4" name="Google Shape;384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5" name="Google Shape;385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6" name="Google Shape;386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2" name="Google Shape;392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40"/>
          <p:cNvSpPr/>
          <p:nvPr/>
        </p:nvSpPr>
        <p:spPr>
          <a:xfrm>
            <a:off x="457209" y="197975"/>
            <a:ext cx="78672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40"/>
          <p:cNvSpPr txBox="1"/>
          <p:nvPr>
            <p:ph type="title"/>
          </p:nvPr>
        </p:nvSpPr>
        <p:spPr>
          <a:xfrm>
            <a:off x="457206" y="197975"/>
            <a:ext cx="7945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500">
                <a:solidFill>
                  <a:schemeClr val="lt1"/>
                </a:solidFill>
              </a:rPr>
              <a:t>РАСЧЕТ СТОИМОСТИ ОБОРУДОВАНИЯ</a:t>
            </a:r>
            <a:endParaRPr sz="2500">
              <a:solidFill>
                <a:schemeClr val="lt1"/>
              </a:solidFill>
            </a:endParaRPr>
          </a:p>
        </p:txBody>
      </p:sp>
      <p:sp>
        <p:nvSpPr>
          <p:cNvPr id="395" name="Google Shape;395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6" name="Google Shape;396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7" name="Google Shape;397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8" name="Google Shape;398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99" name="Google Shape;399;p40"/>
          <p:cNvGraphicFramePr/>
          <p:nvPr/>
        </p:nvGraphicFramePr>
        <p:xfrm>
          <a:off x="401725" y="1104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{D187E02D-5157-4181-BFE1-C36832AB8318}</a:tableStyleId>
              </a:tblPr>
              <a:tblGrid>
                <a:gridCol w="4275275"/>
                <a:gridCol w="1728675"/>
                <a:gridCol w="1678750"/>
              </a:tblGrid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Цена среднего решения для клиента, руб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27 440 400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Кол-во горняков, чел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800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Доп-нагрузка (запас) %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1</a:t>
                      </a:r>
                      <a:r>
                        <a:rPr lang="ru" sz="1300"/>
                        <a:t>0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Необходимо зарядных шкафов, шт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10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3 770 000, руб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Необходимо постов мониторинга-выдачи. шт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1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377 000, руб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Необходимо СППиО. шт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480</a:t>
                      </a:r>
                      <a:endParaRPr sz="1200"/>
                    </a:p>
                  </a:txBody>
                  <a:tcPr marT="19050" marB="19050" marR="28575" marL="28575" anchor="b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18 720 000, руб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400" name="Google Shape;400;p40"/>
          <p:cNvGraphicFramePr/>
          <p:nvPr/>
        </p:nvGraphicFramePr>
        <p:xfrm>
          <a:off x="401725" y="2858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{D187E02D-5157-4181-BFE1-C36832AB8318}</a:tableStyleId>
              </a:tblPr>
              <a:tblGrid>
                <a:gridCol w="4296775"/>
                <a:gridCol w="1707150"/>
                <a:gridCol w="16787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Расчёт стоимости оборудования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Себестоимость, руб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Розничная цена, руб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СППиО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25505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39000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Ш</a:t>
                      </a:r>
                      <a:r>
                        <a:rPr lang="ru" sz="1300"/>
                        <a:t>каф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70000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91000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М</a:t>
                      </a:r>
                      <a:r>
                        <a:rPr lang="ru" sz="1300"/>
                        <a:t>одуль заряда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220000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286000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74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М</a:t>
                      </a:r>
                      <a:r>
                        <a:rPr lang="ru" sz="1300"/>
                        <a:t>одуль мониторинга выдачи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230000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299000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1"/>
          <p:cNvSpPr txBox="1"/>
          <p:nvPr>
            <p:ph type="title"/>
          </p:nvPr>
        </p:nvSpPr>
        <p:spPr>
          <a:xfrm>
            <a:off x="456817" y="5560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6" name="Google Shape;406;p41"/>
          <p:cNvSpPr txBox="1"/>
          <p:nvPr>
            <p:ph idx="1" type="body"/>
          </p:nvPr>
        </p:nvSpPr>
        <p:spPr>
          <a:xfrm>
            <a:off x="514750" y="1209475"/>
            <a:ext cx="7168500" cy="21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Сформирована идея и концепция, ведется техническая проработка.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Проведена оценка способности на основе опроса целевой аудитории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Проведен сравнительный анализ аналоговых продуктов и конкурентов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Проработана финансовая модель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Произведен экономический </a:t>
            </a:r>
            <a:r>
              <a:rPr lang="ru" sz="1500"/>
              <a:t>расчет</a:t>
            </a:r>
            <a:r>
              <a:rPr lang="ru" sz="1500"/>
              <a:t> (монетизация продукта)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07" name="Google Shape;407;p4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8" name="Google Shape;408;p4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9" name="Google Shape;409;p4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0" name="Google Shape;410;p4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1" name="Google Shape;411;p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2" name="Google Shape;412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418" name="Google Shape;418;p42"/>
          <p:cNvSpPr txBox="1"/>
          <p:nvPr>
            <p:ph idx="1" type="body"/>
          </p:nvPr>
        </p:nvSpPr>
        <p:spPr>
          <a:xfrm>
            <a:off x="530726" y="1410025"/>
            <a:ext cx="3245400" cy="11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" sz="1300">
                <a:solidFill>
                  <a:srgbClr val="132C40"/>
                </a:solidFill>
              </a:rPr>
              <a:t>Найти специалиста по электронике</a:t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" sz="1300">
                <a:solidFill>
                  <a:srgbClr val="132C40"/>
                </a:solidFill>
              </a:rPr>
              <a:t>Закончить формирование КТД</a:t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" sz="1300">
                <a:solidFill>
                  <a:srgbClr val="132C40"/>
                </a:solidFill>
              </a:rPr>
              <a:t>Углубленный</a:t>
            </a:r>
            <a:r>
              <a:rPr lang="ru" sz="1300">
                <a:solidFill>
                  <a:srgbClr val="132C40"/>
                </a:solidFill>
              </a:rPr>
              <a:t> анализ рынка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419" name="Google Shape;419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0" name="Google Shape;420;p4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4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2" name="Google Shape;42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4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4" name="Google Shape;424;p4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5" name="Google Shape;425;p4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6" name="Google Shape;426;p4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27" name="Google Shape;427;p42"/>
          <p:cNvGraphicFramePr/>
          <p:nvPr/>
        </p:nvGraphicFramePr>
        <p:xfrm>
          <a:off x="530735" y="2657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{1E5B71D8-9621-4A75-819E-FB52936080B1}</a:tableStyleId>
              </a:tblPr>
              <a:tblGrid>
                <a:gridCol w="3398675"/>
                <a:gridCol w="1708725"/>
                <a:gridCol w="2553700"/>
              </a:tblGrid>
              <a:tr h="392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5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Проработка КТД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rgbClr val="132C40"/>
                          </a:solidFill>
                        </a:rPr>
                        <a:t>23.12.2023</a:t>
                      </a:r>
                      <a:endParaRPr b="1" sz="1300" u="none" cap="none" strike="noStrike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</a:rPr>
                        <a:t>Яковлев Р.Н.</a:t>
                      </a:r>
                      <a:endParaRPr sz="1300" u="none" cap="none" strike="noStrike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8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Проработка вайрфрейм дизайна интерфейса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rgbClr val="132C40"/>
                          </a:solidFill>
                        </a:rPr>
                        <a:t>16</a:t>
                      </a:r>
                      <a:r>
                        <a:rPr b="1" lang="ru" sz="1300">
                          <a:solidFill>
                            <a:srgbClr val="132C40"/>
                          </a:solidFill>
                        </a:rPr>
                        <a:t>.12.2023</a:t>
                      </a:r>
                      <a:endParaRPr b="1" sz="1300" u="none" cap="none" strike="noStrike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</a:rPr>
                        <a:t>Дик Р.И.</a:t>
                      </a:r>
                      <a:endParaRPr sz="1300" u="none" cap="none" strike="noStrike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Углубленный</a:t>
                      </a:r>
                      <a:r>
                        <a:rPr lang="ru"/>
                        <a:t> анализ конкурентов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300">
                          <a:solidFill>
                            <a:srgbClr val="132C40"/>
                          </a:solidFill>
                        </a:rPr>
                        <a:t>20</a:t>
                      </a:r>
                      <a:r>
                        <a:rPr b="1" lang="ru" sz="1300">
                          <a:solidFill>
                            <a:srgbClr val="132C40"/>
                          </a:solidFill>
                        </a:rPr>
                        <a:t>.12.2023</a:t>
                      </a:r>
                      <a:endParaRPr b="1" sz="1300" u="none" cap="none" strike="noStrike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</a:rPr>
                        <a:t>Деньгуб А.Р. </a:t>
                      </a:r>
                      <a:endParaRPr sz="1300" u="none" cap="none" strike="noStrike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28" name="Google Shape;428;p42"/>
          <p:cNvSpPr/>
          <p:nvPr/>
        </p:nvSpPr>
        <p:spPr>
          <a:xfrm>
            <a:off x="401725" y="1410025"/>
            <a:ext cx="4200900" cy="745500"/>
          </a:xfrm>
          <a:prstGeom prst="rect">
            <a:avLst/>
          </a:prstGeom>
          <a:noFill/>
          <a:ln cap="flat" cmpd="sng" w="2857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42"/>
          <p:cNvSpPr txBox="1"/>
          <p:nvPr/>
        </p:nvSpPr>
        <p:spPr>
          <a:xfrm>
            <a:off x="4411575" y="2214000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3"/>
          <p:cNvSpPr txBox="1"/>
          <p:nvPr>
            <p:ph type="title"/>
          </p:nvPr>
        </p:nvSpPr>
        <p:spPr>
          <a:xfrm>
            <a:off x="457192" y="18773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435" name="Google Shape;435;p4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6" name="Google Shape;436;p4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4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8" name="Google Shape;438;p4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9" name="Google Shape;439;p4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0" name="Google Shape;440;p4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1" name="Google Shape;441;p43"/>
          <p:cNvSpPr txBox="1"/>
          <p:nvPr/>
        </p:nvSpPr>
        <p:spPr>
          <a:xfrm>
            <a:off x="616788" y="2416125"/>
            <a:ext cx="13437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Андрющенко Максим</a:t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2" name="Google Shape;442;p43"/>
          <p:cNvSpPr txBox="1"/>
          <p:nvPr/>
        </p:nvSpPr>
        <p:spPr>
          <a:xfrm>
            <a:off x="1983225" y="3782000"/>
            <a:ext cx="17121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Дик</a:t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Роман</a:t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3" name="Google Shape;443;p43"/>
          <p:cNvSpPr txBox="1"/>
          <p:nvPr/>
        </p:nvSpPr>
        <p:spPr>
          <a:xfrm>
            <a:off x="5620125" y="2392625"/>
            <a:ext cx="13437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Деньгуб </a:t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Анастасия</a:t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4" name="Google Shape;444;p43"/>
          <p:cNvSpPr txBox="1"/>
          <p:nvPr/>
        </p:nvSpPr>
        <p:spPr>
          <a:xfrm>
            <a:off x="3900150" y="2416125"/>
            <a:ext cx="13437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Аношкина </a:t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Анастасия</a:t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5" name="Google Shape;445;p43"/>
          <p:cNvSpPr txBox="1"/>
          <p:nvPr/>
        </p:nvSpPr>
        <p:spPr>
          <a:xfrm>
            <a:off x="2233850" y="2416125"/>
            <a:ext cx="13437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Яковлев </a:t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Роман</a:t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6" name="Google Shape;446;p43"/>
          <p:cNvSpPr/>
          <p:nvPr/>
        </p:nvSpPr>
        <p:spPr>
          <a:xfrm>
            <a:off x="1616100" y="924650"/>
            <a:ext cx="237600" cy="1491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47" name="Google Shape;447;p43"/>
          <p:cNvPicPr preferRelativeResize="0"/>
          <p:nvPr/>
        </p:nvPicPr>
        <p:blipFill rotWithShape="1">
          <a:blip r:embed="rId3">
            <a:alphaModFix/>
          </a:blip>
          <a:srcRect b="15751" l="0" r="0" t="15792"/>
          <a:stretch/>
        </p:blipFill>
        <p:spPr>
          <a:xfrm>
            <a:off x="673700" y="984925"/>
            <a:ext cx="1126426" cy="1370918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43"/>
          <p:cNvSpPr/>
          <p:nvPr/>
        </p:nvSpPr>
        <p:spPr>
          <a:xfrm>
            <a:off x="3197775" y="864825"/>
            <a:ext cx="237600" cy="16113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49" name="Google Shape;449;p43"/>
          <p:cNvPicPr preferRelativeResize="0"/>
          <p:nvPr/>
        </p:nvPicPr>
        <p:blipFill rotWithShape="1">
          <a:blip r:embed="rId4">
            <a:alphaModFix/>
          </a:blip>
          <a:srcRect b="48323" l="26105" r="28246" t="9717"/>
          <a:stretch/>
        </p:blipFill>
        <p:spPr>
          <a:xfrm>
            <a:off x="2298374" y="924624"/>
            <a:ext cx="1081837" cy="1491672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43"/>
          <p:cNvSpPr/>
          <p:nvPr/>
        </p:nvSpPr>
        <p:spPr>
          <a:xfrm>
            <a:off x="5068875" y="834225"/>
            <a:ext cx="237600" cy="1672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51" name="Google Shape;451;p43"/>
          <p:cNvPicPr preferRelativeResize="0"/>
          <p:nvPr/>
        </p:nvPicPr>
        <p:blipFill rotWithShape="1">
          <a:blip r:embed="rId5">
            <a:alphaModFix/>
          </a:blip>
          <a:srcRect b="28682" l="19188" r="21237" t="23702"/>
          <a:stretch/>
        </p:blipFill>
        <p:spPr>
          <a:xfrm>
            <a:off x="3967000" y="894025"/>
            <a:ext cx="1263676" cy="1551498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3"/>
          <p:cNvSpPr/>
          <p:nvPr/>
        </p:nvSpPr>
        <p:spPr>
          <a:xfrm>
            <a:off x="6726225" y="863225"/>
            <a:ext cx="237600" cy="16113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53" name="Google Shape;453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40038" y="912933"/>
            <a:ext cx="1263675" cy="1513691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43"/>
          <p:cNvSpPr txBox="1"/>
          <p:nvPr/>
        </p:nvSpPr>
        <p:spPr>
          <a:xfrm>
            <a:off x="620263" y="2967525"/>
            <a:ext cx="1233300" cy="354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Лидер (CEO)</a:t>
            </a:r>
            <a:endParaRPr/>
          </a:p>
        </p:txBody>
      </p:sp>
      <p:sp>
        <p:nvSpPr>
          <p:cNvPr id="455" name="Google Shape;455;p43"/>
          <p:cNvSpPr txBox="1"/>
          <p:nvPr/>
        </p:nvSpPr>
        <p:spPr>
          <a:xfrm>
            <a:off x="2182275" y="2946075"/>
            <a:ext cx="1478700" cy="515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Технолог,</a:t>
            </a:r>
            <a:endParaRPr sz="10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разработчик (CTO)</a:t>
            </a:r>
            <a:endParaRPr sz="1300"/>
          </a:p>
        </p:txBody>
      </p:sp>
      <p:sp>
        <p:nvSpPr>
          <p:cNvPr id="456" name="Google Shape;456;p43"/>
          <p:cNvSpPr txBox="1"/>
          <p:nvPr/>
        </p:nvSpPr>
        <p:spPr>
          <a:xfrm>
            <a:off x="3957825" y="2942325"/>
            <a:ext cx="1126500" cy="5232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Аналитик, тестировщик</a:t>
            </a:r>
            <a:endParaRPr sz="1300"/>
          </a:p>
        </p:txBody>
      </p:sp>
      <p:sp>
        <p:nvSpPr>
          <p:cNvPr id="457" name="Google Shape;457;p43"/>
          <p:cNvSpPr txBox="1"/>
          <p:nvPr/>
        </p:nvSpPr>
        <p:spPr>
          <a:xfrm>
            <a:off x="5661325" y="2929575"/>
            <a:ext cx="1126500" cy="548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Маркетолог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(СMO)</a:t>
            </a:r>
            <a:endParaRPr sz="1300"/>
          </a:p>
        </p:txBody>
      </p:sp>
      <p:sp>
        <p:nvSpPr>
          <p:cNvPr id="458" name="Google Shape;458;p43"/>
          <p:cNvSpPr/>
          <p:nvPr/>
        </p:nvSpPr>
        <p:spPr>
          <a:xfrm>
            <a:off x="5017238" y="3544100"/>
            <a:ext cx="237600" cy="16113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59" name="Google Shape;459;p43"/>
          <p:cNvPicPr preferRelativeResize="0"/>
          <p:nvPr/>
        </p:nvPicPr>
        <p:blipFill rotWithShape="1">
          <a:blip r:embed="rId7">
            <a:alphaModFix/>
          </a:blip>
          <a:srcRect b="16334" l="19731" r="6943" t="27686"/>
          <a:stretch/>
        </p:blipFill>
        <p:spPr>
          <a:xfrm>
            <a:off x="3935163" y="3600900"/>
            <a:ext cx="1233299" cy="1500898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3"/>
          <p:cNvSpPr txBox="1"/>
          <p:nvPr/>
        </p:nvSpPr>
        <p:spPr>
          <a:xfrm>
            <a:off x="5281125" y="3734925"/>
            <a:ext cx="13437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Штабель</a:t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Вероника</a:t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1" name="Google Shape;461;p43"/>
          <p:cNvSpPr txBox="1"/>
          <p:nvPr/>
        </p:nvSpPr>
        <p:spPr>
          <a:xfrm>
            <a:off x="5306475" y="4286325"/>
            <a:ext cx="1293000" cy="743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Д</a:t>
            </a: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изайнер, маркетолог,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тестировщик</a:t>
            </a:r>
            <a:endParaRPr sz="1300"/>
          </a:p>
        </p:txBody>
      </p:sp>
      <p:sp>
        <p:nvSpPr>
          <p:cNvPr id="462" name="Google Shape;462;p43"/>
          <p:cNvSpPr/>
          <p:nvPr/>
        </p:nvSpPr>
        <p:spPr>
          <a:xfrm>
            <a:off x="1722900" y="3418425"/>
            <a:ext cx="237600" cy="16113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63" name="Google Shape;463;p43"/>
          <p:cNvPicPr preferRelativeResize="0"/>
          <p:nvPr/>
        </p:nvPicPr>
        <p:blipFill rotWithShape="1">
          <a:blip r:embed="rId8">
            <a:alphaModFix/>
          </a:blip>
          <a:srcRect b="0" l="10683" r="6177" t="22779"/>
          <a:stretch/>
        </p:blipFill>
        <p:spPr>
          <a:xfrm>
            <a:off x="687711" y="3478275"/>
            <a:ext cx="1201888" cy="1491600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43"/>
          <p:cNvSpPr txBox="1"/>
          <p:nvPr/>
        </p:nvSpPr>
        <p:spPr>
          <a:xfrm>
            <a:off x="2045325" y="4311675"/>
            <a:ext cx="1233300" cy="692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Программист,</a:t>
            </a:r>
            <a:endParaRPr sz="11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разработчик, тестировщик</a:t>
            </a:r>
            <a:endParaRPr sz="13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4"/>
          <p:cNvSpPr txBox="1"/>
          <p:nvPr>
            <p:ph type="title"/>
          </p:nvPr>
        </p:nvSpPr>
        <p:spPr>
          <a:xfrm>
            <a:off x="1217075" y="799275"/>
            <a:ext cx="74988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 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470" name="Google Shape;470;p44"/>
          <p:cNvSpPr/>
          <p:nvPr/>
        </p:nvSpPr>
        <p:spPr>
          <a:xfrm>
            <a:off x="-5084" y="4773979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1" name="Google Shape;471;p4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4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3" name="Google Shape;47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4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5" name="Google Shape;475;p4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6" name="Google Shape;476;p4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7" name="Google Shape;477;p4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8" name="Google Shape;478;p44"/>
          <p:cNvSpPr txBox="1"/>
          <p:nvPr/>
        </p:nvSpPr>
        <p:spPr>
          <a:xfrm>
            <a:off x="3090700" y="1641400"/>
            <a:ext cx="18600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Андрющенко Максим</a:t>
            </a:r>
            <a:endParaRPr b="1"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Андреевич</a:t>
            </a:r>
            <a:endParaRPr b="1"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9" name="Google Shape;479;p44"/>
          <p:cNvSpPr/>
          <p:nvPr/>
        </p:nvSpPr>
        <p:spPr>
          <a:xfrm>
            <a:off x="623000" y="1489325"/>
            <a:ext cx="310500" cy="28008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80" name="Google Shape;480;p44"/>
          <p:cNvPicPr preferRelativeResize="0"/>
          <p:nvPr/>
        </p:nvPicPr>
        <p:blipFill rotWithShape="1">
          <a:blip r:embed="rId4">
            <a:alphaModFix/>
          </a:blip>
          <a:srcRect b="15751" l="0" r="0" t="15792"/>
          <a:stretch/>
        </p:blipFill>
        <p:spPr>
          <a:xfrm>
            <a:off x="791578" y="1572765"/>
            <a:ext cx="2101968" cy="2558208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44"/>
          <p:cNvSpPr txBox="1"/>
          <p:nvPr/>
        </p:nvSpPr>
        <p:spPr>
          <a:xfrm>
            <a:off x="3535600" y="2527050"/>
            <a:ext cx="21084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maa31@tpu,ru</a:t>
            </a:r>
            <a:endParaRPr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82" name="Google Shape;48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09175" y="2907150"/>
            <a:ext cx="1453251" cy="1453251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4"/>
          <p:cNvSpPr txBox="1"/>
          <p:nvPr/>
        </p:nvSpPr>
        <p:spPr>
          <a:xfrm>
            <a:off x="3090700" y="2552000"/>
            <a:ext cx="8775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email: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