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77" r:id="rId5"/>
    <p:sldId id="276" r:id="rId6"/>
    <p:sldId id="275" r:id="rId7"/>
    <p:sldId id="261" r:id="rId8"/>
    <p:sldId id="259" r:id="rId9"/>
    <p:sldId id="262" r:id="rId10"/>
    <p:sldId id="263" r:id="rId11"/>
    <p:sldId id="270" r:id="rId12"/>
    <p:sldId id="273" r:id="rId13"/>
    <p:sldId id="274" r:id="rId14"/>
    <p:sldId id="265" r:id="rId15"/>
    <p:sldId id="266" r:id="rId16"/>
    <p:sldId id="267" r:id="rId17"/>
    <p:sldId id="268" r:id="rId18"/>
    <p:sldId id="272" r:id="rId19"/>
  </p:sldIdLst>
  <p:sldSz cx="9144000" cy="5143500" type="screen16x9"/>
  <p:notesSz cx="6858000" cy="9144000"/>
  <p:embeddedFontLst>
    <p:embeddedFont>
      <p:font typeface="Aptos Narrow" panose="020B0004020202020204" pitchFamily="34" charset="0"/>
      <p:regular r:id="rId21"/>
      <p:bold r:id="rId22"/>
      <p:italic r:id="rId23"/>
      <p:boldItalic r:id="rId24"/>
    </p:embeddedFont>
    <p:embeddedFont>
      <p:font typeface="Raleway" pitchFamily="2" charset="-52"/>
      <p:regular r:id="rId25"/>
      <p:bold r:id="rId26"/>
      <p:italic r:id="rId27"/>
      <p:boldItalic r:id="rId28"/>
    </p:embeddedFont>
    <p:embeddedFont>
      <p:font typeface="Raleway SemiBold" pitchFamily="2" charset="-52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DB4401-9113-4677-9A26-3D699E5911B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5"/>
    <p:restoredTop sz="94767"/>
  </p:normalViewPr>
  <p:slideViewPr>
    <p:cSldViewPr snapToGrid="0" showGuides="1">
      <p:cViewPr varScale="1">
        <p:scale>
          <a:sx n="138" d="100"/>
          <a:sy n="138" d="100"/>
        </p:scale>
        <p:origin x="328" y="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4" name="Google Shape;5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0" name="Google Shape;19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>
          <a:extLst>
            <a:ext uri="{FF2B5EF4-FFF2-40B4-BE49-F238E27FC236}">
              <a16:creationId xmlns:a16="http://schemas.microsoft.com/office/drawing/2014/main" id="{91303424-0EDD-35A0-BCA5-8E53A3916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1:notes">
            <a:extLst>
              <a:ext uri="{FF2B5EF4-FFF2-40B4-BE49-F238E27FC236}">
                <a16:creationId xmlns:a16="http://schemas.microsoft.com/office/drawing/2014/main" id="{080BCF0F-49F6-7B03-1E65-1822989FAF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p41:notes">
            <a:extLst>
              <a:ext uri="{FF2B5EF4-FFF2-40B4-BE49-F238E27FC236}">
                <a16:creationId xmlns:a16="http://schemas.microsoft.com/office/drawing/2014/main" id="{A61C03C1-9289-37CF-A81A-31EAA2ADD7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1955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8" name="Google Shape;22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662036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28" name="Google Shape;22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8925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8" name="Google Shape;22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7" name="Google Shape;24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4" name="Google Shape;27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3" name="Google Shape;29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2" name="Google Shape;31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70" name="Google Shape;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" name="Google Shape;8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476BAB9D-826B-5E44-9682-4C979F462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7:notes">
            <a:extLst>
              <a:ext uri="{FF2B5EF4-FFF2-40B4-BE49-F238E27FC236}">
                <a16:creationId xmlns:a16="http://schemas.microsoft.com/office/drawing/2014/main" id="{6E3858AC-80E4-228A-50DB-3491EB366F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p37:notes">
            <a:extLst>
              <a:ext uri="{FF2B5EF4-FFF2-40B4-BE49-F238E27FC236}">
                <a16:creationId xmlns:a16="http://schemas.microsoft.com/office/drawing/2014/main" id="{B5923755-8AA5-D887-CBAE-5CAE919BC3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41830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>
          <a:extLst>
            <a:ext uri="{FF2B5EF4-FFF2-40B4-BE49-F238E27FC236}">
              <a16:creationId xmlns:a16="http://schemas.microsoft.com/office/drawing/2014/main" id="{E71F8488-8BB6-0CC4-877D-728719723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2:notes">
            <a:extLst>
              <a:ext uri="{FF2B5EF4-FFF2-40B4-BE49-F238E27FC236}">
                <a16:creationId xmlns:a16="http://schemas.microsoft.com/office/drawing/2014/main" id="{191E7938-107C-5B65-F937-442783D466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8" name="Google Shape;228;p42:notes">
            <a:extLst>
              <a:ext uri="{FF2B5EF4-FFF2-40B4-BE49-F238E27FC236}">
                <a16:creationId xmlns:a16="http://schemas.microsoft.com/office/drawing/2014/main" id="{12E113A2-F5AF-CC89-0C98-7CCB15825D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11155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79373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5" name="Google Shape;16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456817" y="1378714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  <a:defRPr b="0">
                <a:solidFill>
                  <a:srgbClr val="8F00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456818" y="2340281"/>
            <a:ext cx="7993200" cy="39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>
            <a:endParaRPr/>
          </a:p>
        </p:txBody>
      </p:sp>
      <p:sp>
        <p:nvSpPr>
          <p:cNvPr id="49" name="Google Shape;49;p3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>
            <a:endParaRPr/>
          </a:p>
        </p:txBody>
      </p:sp>
      <p:sp>
        <p:nvSpPr>
          <p:cNvPr id="50" name="Google Shape;50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51" name="Google Shape;51;p36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ние раздела 1">
  <p:cSld name="Название раздела 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1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800"/>
              <a:buFont typeface="Raleway SemiBold"/>
              <a:buNone/>
              <a:defRPr b="0">
                <a:solidFill>
                  <a:srgbClr val="8F00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14" name="Google Shape;14;p51"/>
          <p:cNvSpPr txBox="1">
            <a:spLocks noGrp="1"/>
          </p:cNvSpPr>
          <p:nvPr>
            <p:ph type="body" idx="1"/>
          </p:nvPr>
        </p:nvSpPr>
        <p:spPr>
          <a:xfrm>
            <a:off x="456818" y="2340281"/>
            <a:ext cx="79932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>
            <a:spLocks noGrp="1"/>
          </p:cNvSpPr>
          <p:nvPr>
            <p:ph type="ctrTitle"/>
          </p:nvPr>
        </p:nvSpPr>
        <p:spPr>
          <a:xfrm>
            <a:off x="441819" y="1993288"/>
            <a:ext cx="38136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None/>
              <a:defRPr sz="3000">
                <a:solidFill>
                  <a:srgbClr val="9900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7" name="Google Shape;17;p29"/>
          <p:cNvSpPr txBox="1">
            <a:spLocks noGrp="1"/>
          </p:cNvSpPr>
          <p:nvPr>
            <p:ph type="subTitle" idx="1"/>
          </p:nvPr>
        </p:nvSpPr>
        <p:spPr>
          <a:xfrm>
            <a:off x="441819" y="2812219"/>
            <a:ext cx="4269300" cy="446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Raleway"/>
              <a:buNone/>
              <a:defRPr sz="17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8" name="Google Shape;18;p29"/>
          <p:cNvSpPr txBox="1">
            <a:spLocks noGrp="1"/>
          </p:cNvSpPr>
          <p:nvPr>
            <p:ph type="sldNum" idx="12"/>
          </p:nvPr>
        </p:nvSpPr>
        <p:spPr>
          <a:xfrm>
            <a:off x="-106904" y="4724286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19" name="Google Shape;19;p29"/>
          <p:cNvSpPr txBox="1"/>
          <p:nvPr/>
        </p:nvSpPr>
        <p:spPr>
          <a:xfrm>
            <a:off x="545478" y="3499856"/>
            <a:ext cx="40449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endParaRPr sz="10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аш макет 1">
  <p:cSld name="CUSTOM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0"/>
          <p:cNvSpPr txBox="1">
            <a:spLocks noGrp="1"/>
          </p:cNvSpPr>
          <p:nvPr>
            <p:ph type="title"/>
          </p:nvPr>
        </p:nvSpPr>
        <p:spPr>
          <a:xfrm>
            <a:off x="432332" y="1957500"/>
            <a:ext cx="61818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 b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2" name="Google Shape;22;p30"/>
          <p:cNvSpPr/>
          <p:nvPr/>
        </p:nvSpPr>
        <p:spPr>
          <a:xfrm>
            <a:off x="432332" y="1258838"/>
            <a:ext cx="1038900" cy="515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" name="Google Shape;23;p30"/>
          <p:cNvSpPr txBox="1">
            <a:spLocks noGrp="1"/>
          </p:cNvSpPr>
          <p:nvPr>
            <p:ph type="title" idx="2"/>
          </p:nvPr>
        </p:nvSpPr>
        <p:spPr>
          <a:xfrm>
            <a:off x="432332" y="1221750"/>
            <a:ext cx="61818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aleway SemiBold"/>
              <a:buNone/>
              <a:defRPr sz="2200" b="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/>
              <a:buNone/>
              <a:defRPr sz="1300" b="0" i="0" u="none" strike="noStrike" cap="none">
                <a:solidFill>
                  <a:srgbClr val="132C4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/>
              <a:buNone/>
              <a:defRPr sz="1300" b="0" i="0" u="none" strike="noStrike" cap="none">
                <a:solidFill>
                  <a:srgbClr val="132C4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/>
              <a:buNone/>
              <a:defRPr sz="1300" b="0" i="0" u="none" strike="noStrike" cap="none">
                <a:solidFill>
                  <a:srgbClr val="132C4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/>
              <a:buNone/>
              <a:defRPr sz="1300" b="0" i="0" u="none" strike="noStrike" cap="none">
                <a:solidFill>
                  <a:srgbClr val="132C4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/>
              <a:buNone/>
              <a:defRPr sz="1300" b="0" i="0" u="none" strike="noStrike" cap="none">
                <a:solidFill>
                  <a:srgbClr val="132C4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/>
              <a:buNone/>
              <a:defRPr sz="1300" b="0" i="0" u="none" strike="noStrike" cap="none">
                <a:solidFill>
                  <a:srgbClr val="132C4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/>
              <a:buNone/>
              <a:defRPr sz="1300" b="0" i="0" u="none" strike="noStrike" cap="none">
                <a:solidFill>
                  <a:srgbClr val="132C4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/>
              <a:buNone/>
              <a:defRPr sz="1300" b="0" i="0" u="none" strike="noStrike" cap="none">
                <a:solidFill>
                  <a:srgbClr val="132C4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/>
              <a:buNone/>
              <a:defRPr sz="1300" b="0" i="0" u="none" strike="noStrike" cap="none">
                <a:solidFill>
                  <a:srgbClr val="132C4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3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3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33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32" name="Google Shape;32;p33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1_Title and body 2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34"/>
          <p:cNvPicPr preferRelativeResize="0"/>
          <p:nvPr/>
        </p:nvPicPr>
        <p:blipFill rotWithShape="1">
          <a:blip r:embed="rId2"/>
          <a:srcRect t="1754" r="2181" b="4320"/>
          <a:stretch>
            <a:fillRect/>
          </a:stretch>
        </p:blipFill>
        <p:spPr>
          <a:xfrm>
            <a:off x="5397690" y="0"/>
            <a:ext cx="3746309" cy="5143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34"/>
          <p:cNvPicPr preferRelativeResize="0"/>
          <p:nvPr/>
        </p:nvPicPr>
        <p:blipFill rotWithShape="1">
          <a:blip r:embed="rId3">
            <a:alphaModFix amt="32000"/>
          </a:blip>
          <a:srcRect/>
          <a:stretch>
            <a:fillRect/>
          </a:stretch>
        </p:blipFill>
        <p:spPr>
          <a:xfrm>
            <a:off x="132603" y="4283434"/>
            <a:ext cx="1314430" cy="79792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34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64848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4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34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39" name="Google Shape;39;p34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1_Title and body 3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35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 rot="-5400000">
            <a:off x="391827" y="-157074"/>
            <a:ext cx="1277952" cy="182764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35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5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35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45" name="Google Shape;45;p35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"/>
              <a:buNone/>
              <a:defRPr sz="2700" b="1" i="0" u="none" strike="noStrike" cap="none">
                <a:solidFill>
                  <a:srgbClr val="8F00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63;p1">
            <a:extLst>
              <a:ext uri="{FF2B5EF4-FFF2-40B4-BE49-F238E27FC236}">
                <a16:creationId xmlns:a16="http://schemas.microsoft.com/office/drawing/2014/main" id="{FA18543D-FC52-76BD-32DB-7335D58176C6}"/>
              </a:ext>
            </a:extLst>
          </p:cNvPr>
          <p:cNvSpPr/>
          <p:nvPr/>
        </p:nvSpPr>
        <p:spPr>
          <a:xfrm>
            <a:off x="8057499" y="0"/>
            <a:ext cx="1086600" cy="109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" name="Google Shape;60;p1">
            <a:extLst>
              <a:ext uri="{FF2B5EF4-FFF2-40B4-BE49-F238E27FC236}">
                <a16:creationId xmlns:a16="http://schemas.microsoft.com/office/drawing/2014/main" id="{1FCDD88F-3C20-3DA6-D8F8-8BA2C4E67AA8}"/>
              </a:ext>
            </a:extLst>
          </p:cNvPr>
          <p:cNvSpPr/>
          <p:nvPr/>
        </p:nvSpPr>
        <p:spPr>
          <a:xfrm>
            <a:off x="5224661" y="0"/>
            <a:ext cx="2832600" cy="109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8" name="Google Shape;58;p1"/>
          <p:cNvSpPr txBox="1">
            <a:spLocks noGrp="1"/>
          </p:cNvSpPr>
          <p:nvPr>
            <p:ph type="title"/>
          </p:nvPr>
        </p:nvSpPr>
        <p:spPr>
          <a:xfrm>
            <a:off x="144560" y="262528"/>
            <a:ext cx="4812606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US" sz="3200" dirty="0" err="1">
                <a:solidFill>
                  <a:schemeClr val="dk1"/>
                </a:solidFill>
              </a:rPr>
              <a:t>Shieldex</a:t>
            </a:r>
            <a:r>
              <a:rPr lang="en-US" sz="3200" dirty="0">
                <a:solidFill>
                  <a:schemeClr val="dk1"/>
                </a:solidFill>
              </a:rPr>
              <a:t> - </a:t>
            </a:r>
            <a:r>
              <a:rPr lang="en-US" sz="3200" dirty="0" err="1">
                <a:solidFill>
                  <a:schemeClr val="dk1"/>
                </a:solidFill>
              </a:rPr>
              <a:t>AntiDDoS</a:t>
            </a:r>
            <a:r>
              <a:rPr lang="en-US" sz="3200" dirty="0">
                <a:solidFill>
                  <a:schemeClr val="dk1"/>
                </a:solidFill>
              </a:rPr>
              <a:t> </a:t>
            </a:r>
            <a:r>
              <a:rPr lang="ru-RU" sz="3200" dirty="0">
                <a:solidFill>
                  <a:schemeClr val="dk1"/>
                </a:solidFill>
              </a:rPr>
              <a:t>система для веб-сайтов</a:t>
            </a:r>
            <a:endParaRPr lang="en-US" sz="3200" dirty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Google Shape;59;p1">
            <a:extLst>
              <a:ext uri="{FF2B5EF4-FFF2-40B4-BE49-F238E27FC236}">
                <a16:creationId xmlns:a16="http://schemas.microsoft.com/office/drawing/2014/main" id="{FF064252-F8A7-10FC-B0D9-12654D727C18}"/>
              </a:ext>
            </a:extLst>
          </p:cNvPr>
          <p:cNvSpPr txBox="1">
            <a:spLocks/>
          </p:cNvSpPr>
          <p:nvPr/>
        </p:nvSpPr>
        <p:spPr>
          <a:xfrm>
            <a:off x="144560" y="4062420"/>
            <a:ext cx="3825300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>
              <a:lnSpc>
                <a:spcPct val="100000"/>
              </a:lnSpc>
              <a:buFont typeface="Raleway"/>
              <a:buNone/>
            </a:pPr>
            <a:r>
              <a:rPr lang="ru-RU" sz="1500" dirty="0"/>
              <a:t>Милованов Сергей Владимирович</a:t>
            </a:r>
          </a:p>
          <a:p>
            <a:pPr marL="0" indent="0">
              <a:lnSpc>
                <a:spcPct val="100000"/>
              </a:lnSpc>
              <a:buFont typeface="Raleway"/>
              <a:buNone/>
            </a:pPr>
            <a:r>
              <a:rPr lang="ru-RU" sz="1500" dirty="0"/>
              <a:t>СИБГУТИ</a:t>
            </a:r>
            <a:r>
              <a:rPr lang="en-US" sz="1500" dirty="0"/>
              <a:t>,</a:t>
            </a:r>
            <a:r>
              <a:rPr lang="ru-RU" sz="1500" dirty="0"/>
              <a:t> Инфокоммуникационные технологии и системы связи</a:t>
            </a:r>
          </a:p>
          <a:p>
            <a:pPr marL="0" indent="0">
              <a:lnSpc>
                <a:spcPct val="100000"/>
              </a:lnSpc>
              <a:buFont typeface="Raleway"/>
              <a:buNone/>
            </a:pPr>
            <a:endParaRPr lang="ru-RU" sz="1500" dirty="0"/>
          </a:p>
        </p:txBody>
      </p:sp>
      <p:sp>
        <p:nvSpPr>
          <p:cNvPr id="8" name="Google Shape;61;p1">
            <a:extLst>
              <a:ext uri="{FF2B5EF4-FFF2-40B4-BE49-F238E27FC236}">
                <a16:creationId xmlns:a16="http://schemas.microsoft.com/office/drawing/2014/main" id="{A4183D45-76A0-9517-8532-1CBBFEECB4B0}"/>
              </a:ext>
            </a:extLst>
          </p:cNvPr>
          <p:cNvSpPr/>
          <p:nvPr/>
        </p:nvSpPr>
        <p:spPr>
          <a:xfrm>
            <a:off x="8057357" y="1098450"/>
            <a:ext cx="1086600" cy="237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Google Shape;62;p1">
            <a:extLst>
              <a:ext uri="{FF2B5EF4-FFF2-40B4-BE49-F238E27FC236}">
                <a16:creationId xmlns:a16="http://schemas.microsoft.com/office/drawing/2014/main" id="{FCD6CD72-BD8C-210D-817E-E513A65B3544}"/>
              </a:ext>
            </a:extLst>
          </p:cNvPr>
          <p:cNvSpPr/>
          <p:nvPr/>
        </p:nvSpPr>
        <p:spPr>
          <a:xfrm rot="10800000" flipH="1">
            <a:off x="8057357" y="3469800"/>
            <a:ext cx="1086600" cy="167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Google Shape;64;p1">
            <a:extLst>
              <a:ext uri="{FF2B5EF4-FFF2-40B4-BE49-F238E27FC236}">
                <a16:creationId xmlns:a16="http://schemas.microsoft.com/office/drawing/2014/main" id="{DE5D3962-3FBB-A919-DAAF-BD8C52CF0FDE}"/>
              </a:ext>
            </a:extLst>
          </p:cNvPr>
          <p:cNvSpPr/>
          <p:nvPr/>
        </p:nvSpPr>
        <p:spPr>
          <a:xfrm>
            <a:off x="5224423" y="1098450"/>
            <a:ext cx="2832600" cy="404235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5" name="Google Shape;65;p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C16EE64-0101-E979-F23C-08F6DDC3C0B1}"/>
              </a:ext>
            </a:extLst>
          </p:cNvPr>
          <p:cNvPicPr preferRelativeResize="0"/>
          <p:nvPr/>
        </p:nvPicPr>
        <p:blipFill rotWithShape="1">
          <a:blip r:embed="rId3"/>
          <a:srcRect l="9302" r="11847" b="3192"/>
          <a:stretch>
            <a:fillRect/>
          </a:stretch>
        </p:blipFill>
        <p:spPr>
          <a:xfrm>
            <a:off x="5224422" y="564453"/>
            <a:ext cx="4051314" cy="4576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67;p1">
            <a:extLst>
              <a:ext uri="{FF2B5EF4-FFF2-40B4-BE49-F238E27FC236}">
                <a16:creationId xmlns:a16="http://schemas.microsoft.com/office/drawing/2014/main" id="{D404B2CF-394A-E333-AD6A-216A7E49DB5D}"/>
              </a:ext>
            </a:extLst>
          </p:cNvPr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610222" y="270222"/>
            <a:ext cx="2179783" cy="55815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61;p1">
            <a:extLst>
              <a:ext uri="{FF2B5EF4-FFF2-40B4-BE49-F238E27FC236}">
                <a16:creationId xmlns:a16="http://schemas.microsoft.com/office/drawing/2014/main" id="{5C0D0C68-28A0-422E-2452-FC6C94ED0C27}"/>
              </a:ext>
            </a:extLst>
          </p:cNvPr>
          <p:cNvSpPr/>
          <p:nvPr/>
        </p:nvSpPr>
        <p:spPr>
          <a:xfrm>
            <a:off x="8057357" y="1098450"/>
            <a:ext cx="1086600" cy="237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" name="Google Shape;62;p1">
            <a:extLst>
              <a:ext uri="{FF2B5EF4-FFF2-40B4-BE49-F238E27FC236}">
                <a16:creationId xmlns:a16="http://schemas.microsoft.com/office/drawing/2014/main" id="{9759564E-19B8-39C1-66E4-2B05F024B1BA}"/>
              </a:ext>
            </a:extLst>
          </p:cNvPr>
          <p:cNvSpPr/>
          <p:nvPr/>
        </p:nvSpPr>
        <p:spPr>
          <a:xfrm rot="10800000" flipH="1">
            <a:off x="8057357" y="3469800"/>
            <a:ext cx="1086600" cy="167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" name="Google Shape;64;p1">
            <a:extLst>
              <a:ext uri="{FF2B5EF4-FFF2-40B4-BE49-F238E27FC236}">
                <a16:creationId xmlns:a16="http://schemas.microsoft.com/office/drawing/2014/main" id="{0FFC1533-366D-75DD-2CFF-0EC24C58862E}"/>
              </a:ext>
            </a:extLst>
          </p:cNvPr>
          <p:cNvSpPr/>
          <p:nvPr/>
        </p:nvSpPr>
        <p:spPr>
          <a:xfrm>
            <a:off x="5224423" y="1098450"/>
            <a:ext cx="2832600" cy="404235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0" name="Google Shape;65;p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B479293-F6F6-2DA7-7C29-372967FD34C1}"/>
              </a:ext>
            </a:extLst>
          </p:cNvPr>
          <p:cNvPicPr preferRelativeResize="0"/>
          <p:nvPr/>
        </p:nvPicPr>
        <p:blipFill rotWithShape="1">
          <a:blip r:embed="rId3"/>
          <a:srcRect l="9302" r="11847" b="3192"/>
          <a:stretch>
            <a:fillRect/>
          </a:stretch>
        </p:blipFill>
        <p:spPr>
          <a:xfrm>
            <a:off x="5224422" y="564453"/>
            <a:ext cx="4051314" cy="4576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67;p1">
            <a:extLst>
              <a:ext uri="{FF2B5EF4-FFF2-40B4-BE49-F238E27FC236}">
                <a16:creationId xmlns:a16="http://schemas.microsoft.com/office/drawing/2014/main" id="{865960B4-9E2C-0F78-4591-81F803E9ABEC}"/>
              </a:ext>
            </a:extLst>
          </p:cNvPr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610222" y="270222"/>
            <a:ext cx="2179783" cy="558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Изображение 0">
            <a:extLst>
              <a:ext uri="{FF2B5EF4-FFF2-40B4-BE49-F238E27FC236}">
                <a16:creationId xmlns:a16="http://schemas.microsoft.com/office/drawing/2014/main" id="{077698E3-3618-A3DF-4FFF-1343ACDC52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7515" y="160020"/>
            <a:ext cx="1092835" cy="77787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0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3" name="Google Shape;193;p40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10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4" name="Google Shape;194;p40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5" name="Google Shape;195;p40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6" name="Google Shape;196;p40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7" name="Google Shape;197;p40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98" name="Google Shape;198;p40"/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199" name="Google Shape;199;p40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0" name="Google Shape;200;p40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1" name="Google Shape;201;p40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" name="Google Shape;202;p40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" name="Google Shape;203;p40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04" name="Google Shape;204;p40"/>
          <p:cNvSpPr txBox="1">
            <a:spLocks noGrp="1"/>
          </p:cNvSpPr>
          <p:nvPr>
            <p:ph type="title"/>
          </p:nvPr>
        </p:nvSpPr>
        <p:spPr>
          <a:xfrm>
            <a:off x="0" y="0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en-US"/>
              <a:t>КОНКУРЕНТЫ</a:t>
            </a:r>
          </a:p>
        </p:txBody>
      </p:sp>
      <p:graphicFrame>
        <p:nvGraphicFramePr>
          <p:cNvPr id="205" name="Google Shape;205;p40"/>
          <p:cNvGraphicFramePr/>
          <p:nvPr>
            <p:extLst>
              <p:ext uri="{D42A27DB-BD31-4B8C-83A1-F6EECF244321}">
                <p14:modId xmlns:p14="http://schemas.microsoft.com/office/powerpoint/2010/main" val="1552886858"/>
              </p:ext>
            </p:extLst>
          </p:nvPr>
        </p:nvGraphicFramePr>
        <p:xfrm>
          <a:off x="614785" y="856946"/>
          <a:ext cx="7052749" cy="3940577"/>
        </p:xfrm>
        <a:graphic>
          <a:graphicData uri="http://schemas.openxmlformats.org/drawingml/2006/table">
            <a:tbl>
              <a:tblPr firstRow="1" bandRow="1">
                <a:noFill/>
                <a:tableStyleId>{93DB4401-9113-4677-9A26-3D699E5911B7}</a:tableStyleId>
              </a:tblPr>
              <a:tblGrid>
                <a:gridCol w="145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5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54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54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54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458">
                  <a:extLst>
                    <a:ext uri="{9D8B030D-6E8A-4147-A177-3AD203B41FA5}">
                      <a16:colId xmlns:a16="http://schemas.microsoft.com/office/drawing/2014/main" val="3840863110"/>
                    </a:ext>
                  </a:extLst>
                </a:gridCol>
              </a:tblGrid>
              <a:tr h="54032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Характеристика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ShieldEX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Stormwall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DDoS Guard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Cloudflare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ServicePipe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Доступность в РФ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Да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Да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Да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Нет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Да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Сенсор защиты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Да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Да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Нет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Нет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Да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Лимит сайтов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Нет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Нет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258029"/>
                  </a:ext>
                </a:extLst>
              </a:tr>
              <a:tr h="278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Лимит трафика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5</a:t>
                      </a: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0 </a:t>
                      </a:r>
                      <a:r>
                        <a:rPr lang="en-US" sz="1200" b="0" i="0" u="none" strike="noStrike" cap="none" dirty="0" err="1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mbps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25 </a:t>
                      </a:r>
                      <a:r>
                        <a:rPr lang="en-US" sz="1200" b="0" i="0" u="none" strike="noStrike" cap="none" dirty="0" err="1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mbps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 </a:t>
                      </a:r>
                      <a:r>
                        <a:rPr lang="en-US" sz="1200" b="0" i="0" u="none" strike="noStrike" cap="none" dirty="0" err="1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mbps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Нет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25 </a:t>
                      </a:r>
                      <a:r>
                        <a:rPr lang="en-US" sz="1200" b="0" i="0" u="none" strike="noStrike" cap="none" dirty="0" err="1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mbps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132899"/>
                  </a:ext>
                </a:extLst>
              </a:tr>
              <a:tr h="278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Возможность </a:t>
                      </a:r>
                      <a:r>
                        <a:rPr lang="en-US" sz="1200" b="0" i="0" u="none" strike="noStrike" cap="none" dirty="0" err="1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whitelabel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Да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Нет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Нет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Нет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Нет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563450"/>
                  </a:ext>
                </a:extLst>
              </a:tr>
              <a:tr h="278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Минимальная цена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</a:t>
                      </a: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,000 </a:t>
                      </a:r>
                      <a:r>
                        <a:rPr lang="ru-RU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₽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8,000 </a:t>
                      </a:r>
                      <a:r>
                        <a:rPr lang="ru-RU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₽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8,000 </a:t>
                      </a:r>
                      <a:r>
                        <a:rPr lang="ru-RU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₽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По запросу*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По запросу*</a:t>
                      </a: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789250"/>
                  </a:ext>
                </a:extLst>
              </a:tr>
              <a:tr h="22860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Защита </a:t>
                      </a:r>
                      <a:r>
                        <a:rPr lang="en-US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API </a:t>
                      </a: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клиента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Да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Платно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Платно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Нет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Нет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946661"/>
                  </a:ext>
                </a:extLst>
              </a:tr>
              <a:tr h="22860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Полоса пропускания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25 </a:t>
                      </a:r>
                      <a:r>
                        <a:rPr lang="en-US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Gbps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&gt; 2</a:t>
                      </a: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Tbps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&gt; 2</a:t>
                      </a: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Tbps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&gt; 2</a:t>
                      </a: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Tbps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&gt; 2</a:t>
                      </a: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Tbps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926910"/>
                  </a:ext>
                </a:extLst>
              </a:tr>
              <a:tr h="278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Простота подключения</a:t>
                      </a:r>
                      <a:endParaRPr lang="en-US"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Да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Да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Да</a:t>
                      </a: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Да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0" i="0" u="none" strike="noStrike" cap="none" dirty="0">
                          <a:solidFill>
                            <a:srgbClr val="49101E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Нет</a:t>
                      </a:r>
                      <a:endParaRPr sz="1200" b="0" i="0" u="none" strike="noStrike" cap="none" dirty="0">
                        <a:solidFill>
                          <a:srgbClr val="49101E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9C21B4D-DE38-B1EA-F51D-D9F7DA5EAEDB}"/>
              </a:ext>
            </a:extLst>
          </p:cNvPr>
          <p:cNvSpPr txBox="1"/>
          <p:nvPr/>
        </p:nvSpPr>
        <p:spPr>
          <a:xfrm>
            <a:off x="614785" y="4781603"/>
            <a:ext cx="30283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*По запросу – обычно цена стартует от 50,000 рублей</a:t>
            </a:r>
            <a:r>
              <a:rPr lang="en-US" sz="8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/</a:t>
            </a:r>
            <a:r>
              <a:rPr lang="ru-RU" sz="8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мес.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68F04A5-6DDC-1138-18A3-D4526E062A77}"/>
              </a:ext>
            </a:extLst>
          </p:cNvPr>
          <p:cNvSpPr/>
          <p:nvPr/>
        </p:nvSpPr>
        <p:spPr>
          <a:xfrm>
            <a:off x="2101309" y="874159"/>
            <a:ext cx="883159" cy="390744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81;p2">
            <a:extLst>
              <a:ext uri="{FF2B5EF4-FFF2-40B4-BE49-F238E27FC236}">
                <a16:creationId xmlns:a16="http://schemas.microsoft.com/office/drawing/2014/main" id="{414F21BD-07EB-E640-B1E3-E8064C45EC13}"/>
              </a:ext>
            </a:extLst>
          </p:cNvPr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82;p2">
            <a:extLst>
              <a:ext uri="{FF2B5EF4-FFF2-40B4-BE49-F238E27FC236}">
                <a16:creationId xmlns:a16="http://schemas.microsoft.com/office/drawing/2014/main" id="{67F1236A-8413-B83C-6E50-E50EF5D038B8}"/>
              </a:ext>
            </a:extLst>
          </p:cNvPr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83;p2">
            <a:extLst>
              <a:ext uri="{FF2B5EF4-FFF2-40B4-BE49-F238E27FC236}">
                <a16:creationId xmlns:a16="http://schemas.microsoft.com/office/drawing/2014/main" id="{19C249EE-C731-0C40-CA16-99343B69646C}"/>
              </a:ext>
            </a:extLst>
          </p:cNvPr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84;p2">
            <a:extLst>
              <a:ext uri="{FF2B5EF4-FFF2-40B4-BE49-F238E27FC236}">
                <a16:creationId xmlns:a16="http://schemas.microsoft.com/office/drawing/2014/main" id="{15A90B3F-BEAF-D8CB-E54F-2847E91349AA}"/>
              </a:ext>
            </a:extLst>
          </p:cNvPr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8" name="Google Shape;73;p2">
            <a:extLst>
              <a:ext uri="{FF2B5EF4-FFF2-40B4-BE49-F238E27FC236}">
                <a16:creationId xmlns:a16="http://schemas.microsoft.com/office/drawing/2014/main" id="{FA95AA6E-86E0-5DDB-072C-5FF0C84B7D68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9" name="Google Shape;74;p2">
              <a:extLst>
                <a:ext uri="{FF2B5EF4-FFF2-40B4-BE49-F238E27FC236}">
                  <a16:creationId xmlns:a16="http://schemas.microsoft.com/office/drawing/2014/main" id="{35F16DD6-A402-D09B-E709-9CEA62579194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5;p2">
              <a:extLst>
                <a:ext uri="{FF2B5EF4-FFF2-40B4-BE49-F238E27FC236}">
                  <a16:creationId xmlns:a16="http://schemas.microsoft.com/office/drawing/2014/main" id="{BC3459BD-1F8E-090D-15B7-259AAB75566B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6;p2">
              <a:extLst>
                <a:ext uri="{FF2B5EF4-FFF2-40B4-BE49-F238E27FC236}">
                  <a16:creationId xmlns:a16="http://schemas.microsoft.com/office/drawing/2014/main" id="{9DEBB287-4251-44AC-0011-F8874FFBC2CF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77;p2">
              <a:extLst>
                <a:ext uri="{FF2B5EF4-FFF2-40B4-BE49-F238E27FC236}">
                  <a16:creationId xmlns:a16="http://schemas.microsoft.com/office/drawing/2014/main" id="{F759E401-4561-EAE3-47BC-85D15BB3C637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78;p2">
              <a:extLst>
                <a:ext uri="{FF2B5EF4-FFF2-40B4-BE49-F238E27FC236}">
                  <a16:creationId xmlns:a16="http://schemas.microsoft.com/office/drawing/2014/main" id="{3829843E-437D-03AF-001F-3904BBF54A03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>
          <a:extLst>
            <a:ext uri="{FF2B5EF4-FFF2-40B4-BE49-F238E27FC236}">
              <a16:creationId xmlns:a16="http://schemas.microsoft.com/office/drawing/2014/main" id="{588E3102-52CA-CD26-B835-2785A084F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1">
            <a:extLst>
              <a:ext uri="{FF2B5EF4-FFF2-40B4-BE49-F238E27FC236}">
                <a16:creationId xmlns:a16="http://schemas.microsoft.com/office/drawing/2014/main" id="{FD8A1E68-06EB-4924-1CEE-ED5294E82DB3}"/>
              </a:ext>
            </a:extLst>
          </p:cNvPr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2" name="Google Shape;212;p41">
            <a:extLst>
              <a:ext uri="{FF2B5EF4-FFF2-40B4-BE49-F238E27FC236}">
                <a16:creationId xmlns:a16="http://schemas.microsoft.com/office/drawing/2014/main" id="{D5A91084-19A6-B2D6-E70D-8738162D8E50}"/>
              </a:ext>
            </a:extLst>
          </p:cNvPr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11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3" name="Google Shape;213;p41">
            <a:extLst>
              <a:ext uri="{FF2B5EF4-FFF2-40B4-BE49-F238E27FC236}">
                <a16:creationId xmlns:a16="http://schemas.microsoft.com/office/drawing/2014/main" id="{B83DB17F-2BC2-9E07-3AFC-428F36F0CD16}"/>
              </a:ext>
            </a:extLst>
          </p:cNvPr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4" name="Google Shape;214;p41">
            <a:extLst>
              <a:ext uri="{FF2B5EF4-FFF2-40B4-BE49-F238E27FC236}">
                <a16:creationId xmlns:a16="http://schemas.microsoft.com/office/drawing/2014/main" id="{79019C9B-30BF-6A78-425A-AD3541F27EA7}"/>
              </a:ext>
            </a:extLst>
          </p:cNvPr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5" name="Google Shape;215;p41">
            <a:extLst>
              <a:ext uri="{FF2B5EF4-FFF2-40B4-BE49-F238E27FC236}">
                <a16:creationId xmlns:a16="http://schemas.microsoft.com/office/drawing/2014/main" id="{94C7DD74-EFDD-2455-105F-817536F0B663}"/>
              </a:ext>
            </a:extLst>
          </p:cNvPr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6" name="Google Shape;216;p41">
            <a:extLst>
              <a:ext uri="{FF2B5EF4-FFF2-40B4-BE49-F238E27FC236}">
                <a16:creationId xmlns:a16="http://schemas.microsoft.com/office/drawing/2014/main" id="{B99C7244-3CC5-9529-8038-E6DCF3F59860}"/>
              </a:ext>
            </a:extLst>
          </p:cNvPr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17" name="Google Shape;217;p41">
            <a:extLst>
              <a:ext uri="{FF2B5EF4-FFF2-40B4-BE49-F238E27FC236}">
                <a16:creationId xmlns:a16="http://schemas.microsoft.com/office/drawing/2014/main" id="{E6D118C0-C795-5684-C2BD-617B50EABF1C}"/>
              </a:ext>
            </a:extLst>
          </p:cNvPr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218" name="Google Shape;218;p41">
              <a:extLst>
                <a:ext uri="{FF2B5EF4-FFF2-40B4-BE49-F238E27FC236}">
                  <a16:creationId xmlns:a16="http://schemas.microsoft.com/office/drawing/2014/main" id="{0DF565DE-ED62-C6E5-E019-1841E4B6335B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9" name="Google Shape;219;p41">
              <a:extLst>
                <a:ext uri="{FF2B5EF4-FFF2-40B4-BE49-F238E27FC236}">
                  <a16:creationId xmlns:a16="http://schemas.microsoft.com/office/drawing/2014/main" id="{E298D11B-36D8-C4F7-D5BF-2DCCFAF61C16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0" name="Google Shape;220;p41">
              <a:extLst>
                <a:ext uri="{FF2B5EF4-FFF2-40B4-BE49-F238E27FC236}">
                  <a16:creationId xmlns:a16="http://schemas.microsoft.com/office/drawing/2014/main" id="{204BB50A-E841-4CE3-21B3-6E97EB8BFB28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1" name="Google Shape;221;p41">
              <a:extLst>
                <a:ext uri="{FF2B5EF4-FFF2-40B4-BE49-F238E27FC236}">
                  <a16:creationId xmlns:a16="http://schemas.microsoft.com/office/drawing/2014/main" id="{85EBFBED-90FA-E48A-9584-DB4C452B1240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2" name="Google Shape;222;p41">
              <a:extLst>
                <a:ext uri="{FF2B5EF4-FFF2-40B4-BE49-F238E27FC236}">
                  <a16:creationId xmlns:a16="http://schemas.microsoft.com/office/drawing/2014/main" id="{5D55CD24-502C-8EB7-E5C6-ABF94A84A6AB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23" name="Google Shape;223;p41">
            <a:extLst>
              <a:ext uri="{FF2B5EF4-FFF2-40B4-BE49-F238E27FC236}">
                <a16:creationId xmlns:a16="http://schemas.microsoft.com/office/drawing/2014/main" id="{E27F7312-FF4D-43A6-B5E4-E4D490E76D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en-US"/>
              <a:t>БИЗНЕС-МОДЕЛЬ</a:t>
            </a:r>
          </a:p>
        </p:txBody>
      </p:sp>
      <p:sp>
        <p:nvSpPr>
          <p:cNvPr id="225" name="Google Shape;225;p41">
            <a:extLst>
              <a:ext uri="{FF2B5EF4-FFF2-40B4-BE49-F238E27FC236}">
                <a16:creationId xmlns:a16="http://schemas.microsoft.com/office/drawing/2014/main" id="{72E12F80-DC12-DE18-1BD5-D9F1EE22BA95}"/>
              </a:ext>
            </a:extLst>
          </p:cNvPr>
          <p:cNvSpPr txBox="1"/>
          <p:nvPr/>
        </p:nvSpPr>
        <p:spPr>
          <a:xfrm>
            <a:off x="352412" y="917346"/>
            <a:ext cx="745565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</a:pPr>
            <a:r>
              <a:rPr lang="ru-RU" sz="1600" dirty="0">
                <a:solidFill>
                  <a:schemeClr val="dk2"/>
                </a:solidFill>
              </a:rPr>
              <a:t>Разработаны та</a:t>
            </a: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рифы в зависимости от объема трафика и уровня </a:t>
            </a:r>
            <a:r>
              <a:rPr lang="en-US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SLA</a:t>
            </a:r>
            <a:endParaRPr sz="1600" b="0" i="0" u="none" strike="noStrike" cap="none" dirty="0">
              <a:solidFill>
                <a:srgbClr val="1B1B1B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" name="Google Shape;81;p2">
            <a:extLst>
              <a:ext uri="{FF2B5EF4-FFF2-40B4-BE49-F238E27FC236}">
                <a16:creationId xmlns:a16="http://schemas.microsoft.com/office/drawing/2014/main" id="{5380883C-F1A5-E175-547B-FA3E3755A4E7}"/>
              </a:ext>
            </a:extLst>
          </p:cNvPr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82;p2">
            <a:extLst>
              <a:ext uri="{FF2B5EF4-FFF2-40B4-BE49-F238E27FC236}">
                <a16:creationId xmlns:a16="http://schemas.microsoft.com/office/drawing/2014/main" id="{B9B03731-168C-A415-D641-5C595EE84E48}"/>
              </a:ext>
            </a:extLst>
          </p:cNvPr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83;p2">
            <a:extLst>
              <a:ext uri="{FF2B5EF4-FFF2-40B4-BE49-F238E27FC236}">
                <a16:creationId xmlns:a16="http://schemas.microsoft.com/office/drawing/2014/main" id="{48DFB556-0EB1-5817-1D18-235ED9102E07}"/>
              </a:ext>
            </a:extLst>
          </p:cNvPr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84;p2">
            <a:extLst>
              <a:ext uri="{FF2B5EF4-FFF2-40B4-BE49-F238E27FC236}">
                <a16:creationId xmlns:a16="http://schemas.microsoft.com/office/drawing/2014/main" id="{CB55C573-56A1-22F9-1738-C535D994F3F4}"/>
              </a:ext>
            </a:extLst>
          </p:cNvPr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" name="Google Shape;73;p2">
            <a:extLst>
              <a:ext uri="{FF2B5EF4-FFF2-40B4-BE49-F238E27FC236}">
                <a16:creationId xmlns:a16="http://schemas.microsoft.com/office/drawing/2014/main" id="{C7FF563A-B2A3-B867-7BB6-20A1723DF4DA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8" name="Google Shape;74;p2">
              <a:extLst>
                <a:ext uri="{FF2B5EF4-FFF2-40B4-BE49-F238E27FC236}">
                  <a16:creationId xmlns:a16="http://schemas.microsoft.com/office/drawing/2014/main" id="{C2FEB7E5-08CB-FAD7-76C5-D36661EBB9EC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75;p2">
              <a:extLst>
                <a:ext uri="{FF2B5EF4-FFF2-40B4-BE49-F238E27FC236}">
                  <a16:creationId xmlns:a16="http://schemas.microsoft.com/office/drawing/2014/main" id="{A6FF7094-4E05-D35E-02C3-ECCE4DE861BB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6;p2">
              <a:extLst>
                <a:ext uri="{FF2B5EF4-FFF2-40B4-BE49-F238E27FC236}">
                  <a16:creationId xmlns:a16="http://schemas.microsoft.com/office/drawing/2014/main" id="{787DD03C-7457-EA66-1538-BC0F62545211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7;p2">
              <a:extLst>
                <a:ext uri="{FF2B5EF4-FFF2-40B4-BE49-F238E27FC236}">
                  <a16:creationId xmlns:a16="http://schemas.microsoft.com/office/drawing/2014/main" id="{470A0291-05C2-7037-2464-2A4057B1147A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78;p2">
              <a:extLst>
                <a:ext uri="{FF2B5EF4-FFF2-40B4-BE49-F238E27FC236}">
                  <a16:creationId xmlns:a16="http://schemas.microsoft.com/office/drawing/2014/main" id="{7622839E-5384-0202-4263-EECC8E97901B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BE227D8-F83D-A8E4-EA72-81B999F79B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470621"/>
              </p:ext>
            </p:extLst>
          </p:nvPr>
        </p:nvGraphicFramePr>
        <p:xfrm>
          <a:off x="352412" y="1493145"/>
          <a:ext cx="8044002" cy="2932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4614">
                  <a:extLst>
                    <a:ext uri="{9D8B030D-6E8A-4147-A177-3AD203B41FA5}">
                      <a16:colId xmlns:a16="http://schemas.microsoft.com/office/drawing/2014/main" val="1458325756"/>
                    </a:ext>
                  </a:extLst>
                </a:gridCol>
                <a:gridCol w="1950892">
                  <a:extLst>
                    <a:ext uri="{9D8B030D-6E8A-4147-A177-3AD203B41FA5}">
                      <a16:colId xmlns:a16="http://schemas.microsoft.com/office/drawing/2014/main" val="2559516682"/>
                    </a:ext>
                  </a:extLst>
                </a:gridCol>
                <a:gridCol w="2030384">
                  <a:extLst>
                    <a:ext uri="{9D8B030D-6E8A-4147-A177-3AD203B41FA5}">
                      <a16:colId xmlns:a16="http://schemas.microsoft.com/office/drawing/2014/main" val="460153330"/>
                    </a:ext>
                  </a:extLst>
                </a:gridCol>
                <a:gridCol w="2368112">
                  <a:extLst>
                    <a:ext uri="{9D8B030D-6E8A-4147-A177-3AD203B41FA5}">
                      <a16:colId xmlns:a16="http://schemas.microsoft.com/office/drawing/2014/main" val="1880626308"/>
                    </a:ext>
                  </a:extLst>
                </a:gridCol>
              </a:tblGrid>
              <a:tr h="1844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chemeClr val="bg2"/>
                          </a:solidFill>
                          <a:effectLst/>
                          <a:latin typeface="Aptos Narrow" panose="020B0004020202020204" pitchFamily="34" charset="0"/>
                        </a:rPr>
                        <a:t>3000</a:t>
                      </a:r>
                      <a:r>
                        <a:rPr lang="ru-RU" sz="1000" b="0" i="0" u="none" strike="noStrike" dirty="0">
                          <a:solidFill>
                            <a:schemeClr val="bg2"/>
                          </a:solidFill>
                          <a:effectLst/>
                          <a:latin typeface="Aptos Narrow" panose="020B0004020202020204" pitchFamily="34" charset="0"/>
                        </a:rPr>
                        <a:t> рублей</a:t>
                      </a:r>
                    </a:p>
                  </a:txBody>
                  <a:tcPr marL="794" marR="794" marT="79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</a:rPr>
                        <a:t> 6000 рублей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94" marR="794" marT="79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</a:rPr>
                        <a:t> 9000 рублей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94" marR="794" marT="79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</a:rPr>
                        <a:t> По запросу (от 12000 рублей)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94" marR="794" marT="79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340553"/>
                  </a:ext>
                </a:extLst>
              </a:tr>
              <a:tr h="1844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</a:rPr>
                        <a:t> База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</a:rPr>
                        <a:t> Улучшенный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94" marR="794" marT="79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</a:rPr>
                        <a:t> </a:t>
                      </a:r>
                      <a:r>
                        <a:rPr lang="en-US" sz="1000" u="none" strike="noStrike" dirty="0">
                          <a:solidFill>
                            <a:schemeClr val="bg2"/>
                          </a:solidFill>
                          <a:effectLst/>
                        </a:rPr>
                        <a:t>Pro</a:t>
                      </a:r>
                      <a:endParaRPr lang="en-US" sz="1000" b="0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</a:rPr>
                        <a:t> Индивидуальный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071670"/>
                  </a:ext>
                </a:extLst>
              </a:tr>
              <a:tr h="1844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Управление фильтрами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Все из предыдущего тарифа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 Все из предыдущих тарифов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 Все из предыдущих тарифов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153351"/>
                  </a:ext>
                </a:extLst>
              </a:tr>
              <a:tr h="1844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GeoIP </a:t>
                      </a:r>
                      <a:r>
                        <a:rPr lang="ru-RU" sz="100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фильтр</a:t>
                      </a:r>
                      <a:endParaRPr lang="ru-RU" sz="1000" b="0" i="0" u="none" strike="noStrike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Выделенный </a:t>
                      </a:r>
                      <a:r>
                        <a:rPr lang="en-US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IP-</a:t>
                      </a:r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адрес 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Балансировка запросов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Индивидуальные отчеты</a:t>
                      </a:r>
                      <a:endParaRPr lang="ru-RU" sz="1000" b="0" i="0" u="none" strike="noStrike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850211"/>
                  </a:ext>
                </a:extLst>
              </a:tr>
              <a:tr h="3677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Ограничение частоты запросов</a:t>
                      </a:r>
                      <a:endParaRPr lang="ru-RU" sz="1000" b="0" i="0" u="none" strike="noStrike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Поддержка </a:t>
                      </a:r>
                      <a:r>
                        <a:rPr lang="en-US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WebSocket</a:t>
                      </a:r>
                      <a:endParaRPr lang="en-US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Черный/белый списки: до 50 правил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Черный/белый списки: до бесконечно правил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736140"/>
                  </a:ext>
                </a:extLst>
              </a:tr>
              <a:tr h="3677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Черный/белый списки: до 10 правил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Черный/белый списки: до 25 правил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CDN: </a:t>
                      </a:r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трафик 300 </a:t>
                      </a:r>
                      <a:r>
                        <a:rPr lang="en-US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GB </a:t>
                      </a:r>
                      <a:endParaRPr lang="en-US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Экспертная техподдержка с    наивысшим приоритетом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663567"/>
                  </a:ext>
                </a:extLst>
              </a:tr>
              <a:tr h="4183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WAF: </a:t>
                      </a:r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анализ 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Базовая техподдержка с увеличенным приоритетом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WAF: </a:t>
                      </a:r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отчеты и адаптация 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Личный менеджер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759552"/>
                  </a:ext>
                </a:extLst>
              </a:tr>
              <a:tr h="18388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Базовая техподдержка с обычным приоритетом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Базовая техподдержка с обычным приоритетом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 algn="ctr" fontAlgn="b"/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Расширенная техподдержка с высоким приоритетом</a:t>
                      </a: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tabLst/>
                        <a:defRPr/>
                      </a:pPr>
                      <a:r>
                        <a:rPr lang="ru-RU" sz="100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ru-RU" sz="10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Возможность размещения защиты на своем оборудовании</a:t>
                      </a:r>
                      <a:endParaRPr lang="en-US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30612"/>
                  </a:ext>
                </a:extLst>
              </a:tr>
              <a:tr h="1838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/>
                        <a:buNone/>
                        <a:tabLst/>
                        <a:defRPr/>
                      </a:pPr>
                      <a:endParaRPr lang="ru-RU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762611"/>
                  </a:ext>
                </a:extLst>
              </a:tr>
              <a:tr h="5511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Подходит для маленького бизнеса</a:t>
                      </a: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Подходит для среднего бизнеса</a:t>
                      </a:r>
                      <a:endParaRPr lang="en-US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US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Подходит для крупного бизнеса с низким трафиком</a:t>
                      </a: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ru-RU" sz="10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Подходит для крупного бизнеса и клиентов с большим трафиком</a:t>
                      </a:r>
                      <a:endParaRPr lang="en-US" sz="10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794" marR="794" marT="79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79030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05740C9-28F0-12D1-8581-65C4D50325DF}"/>
              </a:ext>
            </a:extLst>
          </p:cNvPr>
          <p:cNvSpPr txBox="1"/>
          <p:nvPr/>
        </p:nvSpPr>
        <p:spPr>
          <a:xfrm>
            <a:off x="328928" y="4562601"/>
            <a:ext cx="22333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*При заказе на год, действует скидка -15%</a:t>
            </a:r>
          </a:p>
        </p:txBody>
      </p:sp>
    </p:spTree>
    <p:extLst>
      <p:ext uri="{BB962C8B-B14F-4D97-AF65-F5344CB8AC3E}">
        <p14:creationId xmlns:p14="http://schemas.microsoft.com/office/powerpoint/2010/main" val="1916076062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2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1" name="Google Shape;231;p42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12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2" name="Google Shape;232;p42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3" name="Google Shape;233;p42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4" name="Google Shape;234;p42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5" name="Google Shape;235;p42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36" name="Google Shape;236;p42"/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237" name="Google Shape;237;p42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8" name="Google Shape;238;p42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9" name="Google Shape;239;p42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0" name="Google Shape;240;p42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1" name="Google Shape;241;p42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42" name="Google Shape;242;p42"/>
          <p:cNvSpPr txBox="1">
            <a:spLocks noGrp="1"/>
          </p:cNvSpPr>
          <p:nvPr>
            <p:ph type="title"/>
          </p:nvPr>
        </p:nvSpPr>
        <p:spPr>
          <a:xfrm>
            <a:off x="0" y="0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ru-RU" dirty="0"/>
              <a:t>ЗАТРАТЫ</a:t>
            </a:r>
            <a:endParaRPr lang="en-US" dirty="0"/>
          </a:p>
        </p:txBody>
      </p:sp>
      <p:sp>
        <p:nvSpPr>
          <p:cNvPr id="244" name="Google Shape;244;p42"/>
          <p:cNvSpPr txBox="1"/>
          <p:nvPr/>
        </p:nvSpPr>
        <p:spPr>
          <a:xfrm>
            <a:off x="401716" y="1044180"/>
            <a:ext cx="6046585" cy="4131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</a:pPr>
            <a:r>
              <a:rPr lang="ru-RU" sz="1600" dirty="0">
                <a:solidFill>
                  <a:srgbClr val="1B1B1B"/>
                </a:solidFill>
              </a:rPr>
              <a:t>Для минимальной работы необходимо</a:t>
            </a:r>
            <a:r>
              <a:rPr lang="en-US" sz="1600" dirty="0">
                <a:solidFill>
                  <a:srgbClr val="1B1B1B"/>
                </a:solidFill>
              </a:rPr>
              <a:t>:</a:t>
            </a:r>
            <a:endParaRPr lang="ru-RU" sz="1600" dirty="0">
              <a:solidFill>
                <a:srgbClr val="1B1B1B"/>
              </a:solidFill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B1B1B"/>
                </a:solidFill>
              </a:rPr>
              <a:t>6</a:t>
            </a:r>
            <a:r>
              <a:rPr lang="ru-RU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00 000 рублей на </a:t>
            </a:r>
            <a:r>
              <a:rPr lang="ru-RU" sz="1600" dirty="0">
                <a:solidFill>
                  <a:srgbClr val="1B1B1B"/>
                </a:solidFill>
              </a:rPr>
              <a:t>серверное оборудование (поэтапные закупки серверов)</a:t>
            </a:r>
            <a:endParaRPr lang="ru-RU" sz="1600" b="0" i="0" u="none" strike="noStrike" cap="none" dirty="0">
              <a:solidFill>
                <a:srgbClr val="1B1B1B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1B1B1B"/>
                </a:solidFill>
              </a:rPr>
              <a:t>100 000 рублей на рекламные кампании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</a:pPr>
            <a:r>
              <a:rPr lang="ru-RU" sz="1600" dirty="0">
                <a:solidFill>
                  <a:srgbClr val="1B1B1B"/>
                </a:solidFill>
              </a:rPr>
              <a:t>Постоянные затраты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 pitchFamily="34" charset="0"/>
              <a:buChar char="•"/>
            </a:pPr>
            <a:r>
              <a:rPr lang="ru-RU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До 50</a:t>
            </a:r>
            <a:r>
              <a:rPr lang="en-US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000 рублей на поддержание серверного оборудования </a:t>
            </a:r>
            <a:r>
              <a:rPr lang="en-US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/</a:t>
            </a:r>
            <a:r>
              <a:rPr lang="ru-RU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месяц </a:t>
            </a:r>
          </a:p>
          <a:p>
            <a:pPr marL="285750" indent="-285750">
              <a:lnSpc>
                <a:spcPct val="150000"/>
              </a:lnSpc>
              <a:buClr>
                <a:srgbClr val="8F00FF"/>
              </a:buClr>
              <a:buSzPts val="12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B1B1B"/>
                </a:solidFill>
              </a:rPr>
              <a:t>4</a:t>
            </a:r>
            <a:r>
              <a:rPr lang="ru-RU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0</a:t>
            </a:r>
            <a:r>
              <a:rPr lang="en-US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000 рублей на зарплаты двум разработчикам</a:t>
            </a:r>
            <a:r>
              <a:rPr lang="en-US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/ </a:t>
            </a:r>
            <a:r>
              <a:rPr lang="ru-RU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месяц</a:t>
            </a:r>
            <a:endParaRPr lang="ru-RU" sz="1600" dirty="0">
              <a:solidFill>
                <a:srgbClr val="1B1B1B"/>
              </a:solidFill>
            </a:endParaRPr>
          </a:p>
          <a:p>
            <a:pPr>
              <a:lnSpc>
                <a:spcPct val="150000"/>
              </a:lnSpc>
              <a:buClr>
                <a:srgbClr val="8F00FF"/>
              </a:buClr>
              <a:buSzPts val="1200"/>
            </a:pPr>
            <a:r>
              <a:rPr lang="ru-RU" sz="1600" dirty="0">
                <a:solidFill>
                  <a:srgbClr val="1B1B1B"/>
                </a:solidFill>
              </a:rPr>
              <a:t>Единовременно</a:t>
            </a:r>
            <a:r>
              <a:rPr lang="en-US" sz="1600" dirty="0">
                <a:solidFill>
                  <a:srgbClr val="1B1B1B"/>
                </a:solidFill>
              </a:rPr>
              <a:t>: 1 200 000 </a:t>
            </a:r>
            <a:r>
              <a:rPr lang="ru-RU" sz="1600" dirty="0">
                <a:solidFill>
                  <a:srgbClr val="1B1B1B"/>
                </a:solidFill>
              </a:rPr>
              <a:t>рублей</a:t>
            </a:r>
            <a:br>
              <a:rPr lang="ru-RU" sz="1600" dirty="0">
                <a:solidFill>
                  <a:srgbClr val="1B1B1B"/>
                </a:solidFill>
              </a:rPr>
            </a:br>
            <a:r>
              <a:rPr lang="ru-RU" sz="1600" dirty="0">
                <a:solidFill>
                  <a:srgbClr val="1B1B1B"/>
                </a:solidFill>
              </a:rPr>
              <a:t>Ежемесячно</a:t>
            </a:r>
            <a:r>
              <a:rPr lang="en-US" sz="1600" dirty="0">
                <a:solidFill>
                  <a:srgbClr val="1B1B1B"/>
                </a:solidFill>
              </a:rPr>
              <a:t>: </a:t>
            </a:r>
            <a:r>
              <a:rPr lang="ru-RU" sz="1600" dirty="0">
                <a:solidFill>
                  <a:srgbClr val="1B1B1B"/>
                </a:solidFill>
              </a:rPr>
              <a:t>До </a:t>
            </a:r>
            <a:r>
              <a:rPr lang="en-US" sz="1600" dirty="0">
                <a:solidFill>
                  <a:srgbClr val="1B1B1B"/>
                </a:solidFill>
              </a:rPr>
              <a:t>90</a:t>
            </a:r>
            <a:r>
              <a:rPr lang="ru-RU" sz="1600" dirty="0">
                <a:solidFill>
                  <a:srgbClr val="1B1B1B"/>
                </a:solidFill>
              </a:rPr>
              <a:t> </a:t>
            </a:r>
            <a:r>
              <a:rPr lang="en-US" sz="1600" dirty="0">
                <a:solidFill>
                  <a:srgbClr val="1B1B1B"/>
                </a:solidFill>
              </a:rPr>
              <a:t>000 </a:t>
            </a:r>
            <a:r>
              <a:rPr lang="ru-RU" sz="1600" dirty="0">
                <a:solidFill>
                  <a:srgbClr val="1B1B1B"/>
                </a:solidFill>
              </a:rPr>
              <a:t>рублей</a:t>
            </a:r>
            <a:endParaRPr lang="en-US" sz="1600" b="0" i="0" u="none" strike="noStrike" cap="none" dirty="0">
              <a:solidFill>
                <a:srgbClr val="1B1B1B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 pitchFamily="34" charset="0"/>
              <a:buChar char="•"/>
            </a:pPr>
            <a:endParaRPr lang="ru-RU" sz="1600" b="0" i="0" u="none" strike="noStrike" cap="none" dirty="0">
              <a:solidFill>
                <a:srgbClr val="1B1B1B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" name="Google Shape;81;p2">
            <a:extLst>
              <a:ext uri="{FF2B5EF4-FFF2-40B4-BE49-F238E27FC236}">
                <a16:creationId xmlns:a16="http://schemas.microsoft.com/office/drawing/2014/main" id="{3086B07D-8098-CE9D-1731-ABA75F0D76FF}"/>
              </a:ext>
            </a:extLst>
          </p:cNvPr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82;p2">
            <a:extLst>
              <a:ext uri="{FF2B5EF4-FFF2-40B4-BE49-F238E27FC236}">
                <a16:creationId xmlns:a16="http://schemas.microsoft.com/office/drawing/2014/main" id="{49672FB8-AFA2-A9B1-9AC3-E45E2D3802F6}"/>
              </a:ext>
            </a:extLst>
          </p:cNvPr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83;p2">
            <a:extLst>
              <a:ext uri="{FF2B5EF4-FFF2-40B4-BE49-F238E27FC236}">
                <a16:creationId xmlns:a16="http://schemas.microsoft.com/office/drawing/2014/main" id="{10CB9380-DCAD-19ED-9C6F-3006519EF539}"/>
              </a:ext>
            </a:extLst>
          </p:cNvPr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84;p2">
            <a:extLst>
              <a:ext uri="{FF2B5EF4-FFF2-40B4-BE49-F238E27FC236}">
                <a16:creationId xmlns:a16="http://schemas.microsoft.com/office/drawing/2014/main" id="{06D1CEB7-31C1-0D14-AE90-3BCECA9C4E42}"/>
              </a:ext>
            </a:extLst>
          </p:cNvPr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" name="Google Shape;73;p2">
            <a:extLst>
              <a:ext uri="{FF2B5EF4-FFF2-40B4-BE49-F238E27FC236}">
                <a16:creationId xmlns:a16="http://schemas.microsoft.com/office/drawing/2014/main" id="{F8212595-7CFD-3C97-D746-F27B90E75A2A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8" name="Google Shape;74;p2">
              <a:extLst>
                <a:ext uri="{FF2B5EF4-FFF2-40B4-BE49-F238E27FC236}">
                  <a16:creationId xmlns:a16="http://schemas.microsoft.com/office/drawing/2014/main" id="{3B31E223-D619-1F05-EADA-C90A4AE237B6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75;p2">
              <a:extLst>
                <a:ext uri="{FF2B5EF4-FFF2-40B4-BE49-F238E27FC236}">
                  <a16:creationId xmlns:a16="http://schemas.microsoft.com/office/drawing/2014/main" id="{9EC64A31-A9F1-F708-9F8A-D6B9C2A1B041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6;p2">
              <a:extLst>
                <a:ext uri="{FF2B5EF4-FFF2-40B4-BE49-F238E27FC236}">
                  <a16:creationId xmlns:a16="http://schemas.microsoft.com/office/drawing/2014/main" id="{32DF0DE6-E29D-A8A4-69FB-24322FD60507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7;p2">
              <a:extLst>
                <a:ext uri="{FF2B5EF4-FFF2-40B4-BE49-F238E27FC236}">
                  <a16:creationId xmlns:a16="http://schemas.microsoft.com/office/drawing/2014/main" id="{011FD72B-E042-C61F-60C3-A8CBA96356E3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78;p2">
              <a:extLst>
                <a:ext uri="{FF2B5EF4-FFF2-40B4-BE49-F238E27FC236}">
                  <a16:creationId xmlns:a16="http://schemas.microsoft.com/office/drawing/2014/main" id="{DC222BB6-8E9C-8688-2992-656DF087D60B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543112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2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1" name="Google Shape;231;p42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13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2" name="Google Shape;232;p42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3" name="Google Shape;233;p42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4" name="Google Shape;234;p42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5" name="Google Shape;235;p42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36" name="Google Shape;236;p42"/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237" name="Google Shape;237;p42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8" name="Google Shape;238;p42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9" name="Google Shape;239;p42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0" name="Google Shape;240;p42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1" name="Google Shape;241;p42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42" name="Google Shape;242;p42"/>
          <p:cNvSpPr txBox="1">
            <a:spLocks noGrp="1"/>
          </p:cNvSpPr>
          <p:nvPr>
            <p:ph type="title"/>
          </p:nvPr>
        </p:nvSpPr>
        <p:spPr>
          <a:xfrm>
            <a:off x="0" y="0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ru-RU" dirty="0"/>
              <a:t>ВОРОНКА</a:t>
            </a:r>
            <a:endParaRPr lang="en-US" dirty="0"/>
          </a:p>
        </p:txBody>
      </p:sp>
      <p:sp>
        <p:nvSpPr>
          <p:cNvPr id="2" name="Google Shape;81;p2">
            <a:extLst>
              <a:ext uri="{FF2B5EF4-FFF2-40B4-BE49-F238E27FC236}">
                <a16:creationId xmlns:a16="http://schemas.microsoft.com/office/drawing/2014/main" id="{3086B07D-8098-CE9D-1731-ABA75F0D76FF}"/>
              </a:ext>
            </a:extLst>
          </p:cNvPr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82;p2">
            <a:extLst>
              <a:ext uri="{FF2B5EF4-FFF2-40B4-BE49-F238E27FC236}">
                <a16:creationId xmlns:a16="http://schemas.microsoft.com/office/drawing/2014/main" id="{49672FB8-AFA2-A9B1-9AC3-E45E2D3802F6}"/>
              </a:ext>
            </a:extLst>
          </p:cNvPr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83;p2">
            <a:extLst>
              <a:ext uri="{FF2B5EF4-FFF2-40B4-BE49-F238E27FC236}">
                <a16:creationId xmlns:a16="http://schemas.microsoft.com/office/drawing/2014/main" id="{10CB9380-DCAD-19ED-9C6F-3006519EF539}"/>
              </a:ext>
            </a:extLst>
          </p:cNvPr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84;p2">
            <a:extLst>
              <a:ext uri="{FF2B5EF4-FFF2-40B4-BE49-F238E27FC236}">
                <a16:creationId xmlns:a16="http://schemas.microsoft.com/office/drawing/2014/main" id="{06D1CEB7-31C1-0D14-AE90-3BCECA9C4E42}"/>
              </a:ext>
            </a:extLst>
          </p:cNvPr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" name="Google Shape;73;p2">
            <a:extLst>
              <a:ext uri="{FF2B5EF4-FFF2-40B4-BE49-F238E27FC236}">
                <a16:creationId xmlns:a16="http://schemas.microsoft.com/office/drawing/2014/main" id="{F8212595-7CFD-3C97-D746-F27B90E75A2A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8" name="Google Shape;74;p2">
              <a:extLst>
                <a:ext uri="{FF2B5EF4-FFF2-40B4-BE49-F238E27FC236}">
                  <a16:creationId xmlns:a16="http://schemas.microsoft.com/office/drawing/2014/main" id="{3B31E223-D619-1F05-EADA-C90A4AE237B6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75;p2">
              <a:extLst>
                <a:ext uri="{FF2B5EF4-FFF2-40B4-BE49-F238E27FC236}">
                  <a16:creationId xmlns:a16="http://schemas.microsoft.com/office/drawing/2014/main" id="{9EC64A31-A9F1-F708-9F8A-D6B9C2A1B041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6;p2">
              <a:extLst>
                <a:ext uri="{FF2B5EF4-FFF2-40B4-BE49-F238E27FC236}">
                  <a16:creationId xmlns:a16="http://schemas.microsoft.com/office/drawing/2014/main" id="{32DF0DE6-E29D-A8A4-69FB-24322FD60507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7;p2">
              <a:extLst>
                <a:ext uri="{FF2B5EF4-FFF2-40B4-BE49-F238E27FC236}">
                  <a16:creationId xmlns:a16="http://schemas.microsoft.com/office/drawing/2014/main" id="{011FD72B-E042-C61F-60C3-A8CBA96356E3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78;p2">
              <a:extLst>
                <a:ext uri="{FF2B5EF4-FFF2-40B4-BE49-F238E27FC236}">
                  <a16:creationId xmlns:a16="http://schemas.microsoft.com/office/drawing/2014/main" id="{DC222BB6-8E9C-8688-2992-656DF087D60B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8216018-B214-4387-7AC9-51D847731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16" y="1263455"/>
            <a:ext cx="7370618" cy="307819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1B25932-2BC5-90D3-66C5-7FACB52B2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1060" y="1335601"/>
            <a:ext cx="3793164" cy="332162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33B25DB-9E43-3CCB-BD61-A5289754F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5377" y="4413792"/>
            <a:ext cx="2724530" cy="35247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F56BEB8-B864-78EF-E463-FB6E300998D0}"/>
              </a:ext>
            </a:extLst>
          </p:cNvPr>
          <p:cNvSpPr txBox="1"/>
          <p:nvPr/>
        </p:nvSpPr>
        <p:spPr>
          <a:xfrm>
            <a:off x="4719781" y="4382287"/>
            <a:ext cx="14398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/>
              <a:t>10 * 3000 = 30000 </a:t>
            </a:r>
            <a:r>
              <a:rPr lang="ru-RU" sz="800" dirty="0" err="1"/>
              <a:t>руб</a:t>
            </a:r>
            <a:r>
              <a:rPr lang="en-US" sz="800" dirty="0"/>
              <a:t>/</a:t>
            </a:r>
            <a:r>
              <a:rPr lang="ru-RU" sz="800" dirty="0" err="1"/>
              <a:t>мес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183557472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2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1" name="Google Shape;231;p42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14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2" name="Google Shape;232;p42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3" name="Google Shape;233;p42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4" name="Google Shape;234;p42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5" name="Google Shape;235;p42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36" name="Google Shape;236;p42"/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237" name="Google Shape;237;p42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8" name="Google Shape;238;p42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9" name="Google Shape;239;p42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0" name="Google Shape;240;p42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1" name="Google Shape;241;p42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42" name="Google Shape;242;p42"/>
          <p:cNvSpPr txBox="1">
            <a:spLocks noGrp="1"/>
          </p:cNvSpPr>
          <p:nvPr>
            <p:ph type="title"/>
          </p:nvPr>
        </p:nvSpPr>
        <p:spPr>
          <a:xfrm>
            <a:off x="0" y="0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en-US"/>
              <a:t>ТЕКУЩИЕ РЕЗУЛЬТАТЫ</a:t>
            </a:r>
          </a:p>
        </p:txBody>
      </p:sp>
      <p:sp>
        <p:nvSpPr>
          <p:cNvPr id="244" name="Google Shape;244;p42"/>
          <p:cNvSpPr txBox="1"/>
          <p:nvPr/>
        </p:nvSpPr>
        <p:spPr>
          <a:xfrm>
            <a:off x="401716" y="1044180"/>
            <a:ext cx="6046585" cy="3023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5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Уровень готовности проекта </a:t>
            </a:r>
            <a:r>
              <a:rPr lang="en-US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TRL</a:t>
            </a: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5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Разработан </a:t>
            </a:r>
            <a:r>
              <a:rPr lang="ru-RU" sz="16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лендинг</a:t>
            </a: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en-US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MVP </a:t>
            </a: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и протестирован на тестовых ресурсах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Зафиксировано успешное отражение </a:t>
            </a:r>
            <a:r>
              <a:rPr lang="en-US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DDoS-</a:t>
            </a: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атак до 75000 </a:t>
            </a:r>
            <a:r>
              <a:rPr lang="en-US" sz="16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rps</a:t>
            </a: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600" dirty="0">
                <a:solidFill>
                  <a:schemeClr val="dk2"/>
                </a:solidFill>
              </a:rPr>
              <a:t>на один сервер</a:t>
            </a:r>
            <a:endParaRPr lang="ru-RU" sz="16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6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Сформированна</a:t>
            </a: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база потенциальных партнеров среди хостинг-провайдеров (таких как </a:t>
            </a:r>
            <a:r>
              <a:rPr lang="en-US" sz="16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Sprintbox</a:t>
            </a:r>
            <a:r>
              <a:rPr lang="en-US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en-US" sz="16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SpaceWeb</a:t>
            </a:r>
            <a:r>
              <a:rPr lang="en-US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en-US" sz="16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Azerta</a:t>
            </a:r>
            <a:r>
              <a:rPr lang="en-US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4vps </a:t>
            </a: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и другие</a:t>
            </a:r>
            <a:r>
              <a:rPr lang="en-US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)</a:t>
            </a:r>
            <a:endParaRPr lang="ru-RU" sz="1600" b="0" i="0" u="none" strike="noStrike" cap="none" dirty="0">
              <a:solidFill>
                <a:srgbClr val="1B1B1B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" name="Google Shape;81;p2">
            <a:extLst>
              <a:ext uri="{FF2B5EF4-FFF2-40B4-BE49-F238E27FC236}">
                <a16:creationId xmlns:a16="http://schemas.microsoft.com/office/drawing/2014/main" id="{3086B07D-8098-CE9D-1731-ABA75F0D76FF}"/>
              </a:ext>
            </a:extLst>
          </p:cNvPr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82;p2">
            <a:extLst>
              <a:ext uri="{FF2B5EF4-FFF2-40B4-BE49-F238E27FC236}">
                <a16:creationId xmlns:a16="http://schemas.microsoft.com/office/drawing/2014/main" id="{49672FB8-AFA2-A9B1-9AC3-E45E2D3802F6}"/>
              </a:ext>
            </a:extLst>
          </p:cNvPr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83;p2">
            <a:extLst>
              <a:ext uri="{FF2B5EF4-FFF2-40B4-BE49-F238E27FC236}">
                <a16:creationId xmlns:a16="http://schemas.microsoft.com/office/drawing/2014/main" id="{10CB9380-DCAD-19ED-9C6F-3006519EF539}"/>
              </a:ext>
            </a:extLst>
          </p:cNvPr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84;p2">
            <a:extLst>
              <a:ext uri="{FF2B5EF4-FFF2-40B4-BE49-F238E27FC236}">
                <a16:creationId xmlns:a16="http://schemas.microsoft.com/office/drawing/2014/main" id="{06D1CEB7-31C1-0D14-AE90-3BCECA9C4E42}"/>
              </a:ext>
            </a:extLst>
          </p:cNvPr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" name="Google Shape;73;p2">
            <a:extLst>
              <a:ext uri="{FF2B5EF4-FFF2-40B4-BE49-F238E27FC236}">
                <a16:creationId xmlns:a16="http://schemas.microsoft.com/office/drawing/2014/main" id="{F8212595-7CFD-3C97-D746-F27B90E75A2A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8" name="Google Shape;74;p2">
              <a:extLst>
                <a:ext uri="{FF2B5EF4-FFF2-40B4-BE49-F238E27FC236}">
                  <a16:creationId xmlns:a16="http://schemas.microsoft.com/office/drawing/2014/main" id="{3B31E223-D619-1F05-EADA-C90A4AE237B6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75;p2">
              <a:extLst>
                <a:ext uri="{FF2B5EF4-FFF2-40B4-BE49-F238E27FC236}">
                  <a16:creationId xmlns:a16="http://schemas.microsoft.com/office/drawing/2014/main" id="{9EC64A31-A9F1-F708-9F8A-D6B9C2A1B041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6;p2">
              <a:extLst>
                <a:ext uri="{FF2B5EF4-FFF2-40B4-BE49-F238E27FC236}">
                  <a16:creationId xmlns:a16="http://schemas.microsoft.com/office/drawing/2014/main" id="{32DF0DE6-E29D-A8A4-69FB-24322FD60507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7;p2">
              <a:extLst>
                <a:ext uri="{FF2B5EF4-FFF2-40B4-BE49-F238E27FC236}">
                  <a16:creationId xmlns:a16="http://schemas.microsoft.com/office/drawing/2014/main" id="{011FD72B-E042-C61F-60C3-A8CBA96356E3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78;p2">
              <a:extLst>
                <a:ext uri="{FF2B5EF4-FFF2-40B4-BE49-F238E27FC236}">
                  <a16:creationId xmlns:a16="http://schemas.microsoft.com/office/drawing/2014/main" id="{DC222BB6-8E9C-8688-2992-656DF087D60B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3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0" name="Google Shape;250;p43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15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1" name="Google Shape;251;p43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2" name="Google Shape;252;p43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3" name="Google Shape;253;p43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4" name="Google Shape;254;p43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55" name="Google Shape;255;p43"/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256" name="Google Shape;256;p43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7" name="Google Shape;257;p43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8" name="Google Shape;258;p43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9" name="Google Shape;259;p43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0" name="Google Shape;260;p43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61" name="Google Shape;261;p43"/>
          <p:cNvSpPr txBox="1">
            <a:spLocks noGrp="1"/>
          </p:cNvSpPr>
          <p:nvPr>
            <p:ph type="title"/>
          </p:nvPr>
        </p:nvSpPr>
        <p:spPr>
          <a:xfrm>
            <a:off x="0" y="0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en-US"/>
              <a:t>КОМАНДА</a:t>
            </a:r>
          </a:p>
        </p:txBody>
      </p:sp>
      <p:sp>
        <p:nvSpPr>
          <p:cNvPr id="262" name="Google Shape;262;p43"/>
          <p:cNvSpPr txBox="1"/>
          <p:nvPr/>
        </p:nvSpPr>
        <p:spPr>
          <a:xfrm>
            <a:off x="2039670" y="798307"/>
            <a:ext cx="5064659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5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Руководитель, разработчик </a:t>
            </a:r>
            <a:r>
              <a:rPr lang="en-US" sz="12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–</a:t>
            </a:r>
            <a:r>
              <a:rPr lang="ru-RU" sz="12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200" b="0" i="0" u="none" strike="noStrike" cap="none" dirty="0" err="1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Грицун</a:t>
            </a:r>
            <a:r>
              <a:rPr lang="ru-RU" sz="12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Артем</a:t>
            </a:r>
            <a:endParaRPr lang="en-US" sz="1200" b="0" i="0" u="none" strike="noStrike" cap="none" dirty="0">
              <a:solidFill>
                <a:srgbClr val="1B1B1B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200" dirty="0">
                <a:solidFill>
                  <a:schemeClr val="dk2"/>
                </a:solidFill>
              </a:rPr>
              <a:t>Разработка продукта</a:t>
            </a:r>
            <a:endParaRPr lang="en-US" sz="12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Распределяет задачи</a:t>
            </a:r>
            <a:endParaRPr lang="en-US" sz="12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Тестирование защиты</a:t>
            </a:r>
            <a:endParaRPr lang="en-US" sz="12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63" name="Google Shape;263;p43"/>
          <p:cNvPicPr preferRelativeResize="0"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7224" r="7224"/>
          <a:stretch/>
        </p:blipFill>
        <p:spPr>
          <a:xfrm>
            <a:off x="491734" y="798307"/>
            <a:ext cx="1379667" cy="1424517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  <a:alpha val="38317"/>
            </a:schemeClr>
          </a:solidFill>
          <a:ln>
            <a:noFill/>
          </a:ln>
        </p:spPr>
      </p:pic>
      <p:pic>
        <p:nvPicPr>
          <p:cNvPr id="264" name="Google Shape;264;p43"/>
          <p:cNvPicPr preferRelativeResize="0"/>
          <p:nvPr/>
        </p:nvPicPr>
        <p:blipFill rotWithShape="1">
          <a:blip r:embed="rId5"/>
          <a:srcRect l="1574" r="1574"/>
          <a:stretch/>
        </p:blipFill>
        <p:spPr>
          <a:xfrm>
            <a:off x="491733" y="2359668"/>
            <a:ext cx="1379667" cy="142451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69" name="Google Shape;269;p43"/>
          <p:cNvSpPr txBox="1"/>
          <p:nvPr/>
        </p:nvSpPr>
        <p:spPr>
          <a:xfrm>
            <a:off x="2111019" y="2384817"/>
            <a:ext cx="5268836" cy="1454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5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1B1B1B"/>
                </a:solidFill>
              </a:rPr>
              <a:t>Главный р</a:t>
            </a:r>
            <a:r>
              <a:rPr lang="ru-RU" sz="12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азработчик, системный администратор</a:t>
            </a:r>
            <a:r>
              <a:rPr lang="en-US" sz="12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– </a:t>
            </a:r>
            <a:r>
              <a:rPr lang="ru-RU" sz="12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Милованов Сергей</a:t>
            </a:r>
            <a:endParaRPr lang="en-US" sz="1200" b="0" i="0" u="none" strike="noStrike" cap="none" dirty="0">
              <a:solidFill>
                <a:srgbClr val="1B1B1B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Разработка продукта </a:t>
            </a:r>
            <a:endParaRPr lang="en-US" sz="12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Управление серверами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200" dirty="0">
                <a:solidFill>
                  <a:schemeClr val="dk2"/>
                </a:solidFill>
              </a:rPr>
              <a:t>Менеджер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200" dirty="0">
                <a:solidFill>
                  <a:schemeClr val="dk2"/>
                </a:solidFill>
              </a:rPr>
              <a:t>Эксперт по </a:t>
            </a:r>
            <a:r>
              <a:rPr lang="ru-RU" sz="1200" dirty="0" err="1">
                <a:solidFill>
                  <a:schemeClr val="dk2"/>
                </a:solidFill>
              </a:rPr>
              <a:t>ДДоС</a:t>
            </a:r>
            <a:r>
              <a:rPr lang="ru-RU" sz="1200" dirty="0">
                <a:solidFill>
                  <a:schemeClr val="dk2"/>
                </a:solidFill>
              </a:rPr>
              <a:t> атакам</a:t>
            </a:r>
            <a:endParaRPr lang="en-US" sz="12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0" name="Google Shape;270;p43"/>
          <p:cNvSpPr txBox="1"/>
          <p:nvPr/>
        </p:nvSpPr>
        <p:spPr>
          <a:xfrm>
            <a:off x="485555" y="4001023"/>
            <a:ext cx="8424771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5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Почему мы</a:t>
            </a:r>
            <a:r>
              <a:rPr lang="en-US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? </a:t>
            </a:r>
            <a:r>
              <a:rPr lang="ru-RU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Мы имеем реальный опыт защиты от </a:t>
            </a:r>
            <a:r>
              <a:rPr lang="ru-RU" b="0" i="0" u="none" strike="noStrike" cap="none" dirty="0" err="1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ддос</a:t>
            </a:r>
            <a:r>
              <a:rPr lang="ru-RU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атак, </a:t>
            </a:r>
            <a:r>
              <a:rPr lang="ru-RU" dirty="0">
                <a:solidFill>
                  <a:srgbClr val="1B1B1B"/>
                </a:solidFill>
              </a:rPr>
              <a:t>мы понимаем проблему сферы и хотим ее решить</a:t>
            </a:r>
            <a:endParaRPr b="0" i="0" u="none" strike="noStrike" cap="none" dirty="0">
              <a:solidFill>
                <a:srgbClr val="1B1B1B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4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7" name="Google Shape;277;p44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16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8" name="Google Shape;278;p44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9" name="Google Shape;279;p44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0" name="Google Shape;280;p44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1" name="Google Shape;281;p44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82" name="Google Shape;282;p44"/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283" name="Google Shape;283;p44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4" name="Google Shape;284;p44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5" name="Google Shape;285;p44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6" name="Google Shape;286;p44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7" name="Google Shape;287;p44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88" name="Google Shape;288;p44"/>
          <p:cNvSpPr txBox="1">
            <a:spLocks noGrp="1"/>
          </p:cNvSpPr>
          <p:nvPr>
            <p:ph type="title"/>
          </p:nvPr>
        </p:nvSpPr>
        <p:spPr>
          <a:xfrm>
            <a:off x="0" y="0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en-US"/>
              <a:t>ПЛАНЫ</a:t>
            </a:r>
          </a:p>
        </p:txBody>
      </p:sp>
      <p:sp>
        <p:nvSpPr>
          <p:cNvPr id="2" name="Google Shape;81;p2">
            <a:extLst>
              <a:ext uri="{FF2B5EF4-FFF2-40B4-BE49-F238E27FC236}">
                <a16:creationId xmlns:a16="http://schemas.microsoft.com/office/drawing/2014/main" id="{089CE021-0E49-226C-AD3A-E05F959F9FAC}"/>
              </a:ext>
            </a:extLst>
          </p:cNvPr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82;p2">
            <a:extLst>
              <a:ext uri="{FF2B5EF4-FFF2-40B4-BE49-F238E27FC236}">
                <a16:creationId xmlns:a16="http://schemas.microsoft.com/office/drawing/2014/main" id="{98B72FA3-5A41-95B4-B3B8-BB08F0777F46}"/>
              </a:ext>
            </a:extLst>
          </p:cNvPr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83;p2">
            <a:extLst>
              <a:ext uri="{FF2B5EF4-FFF2-40B4-BE49-F238E27FC236}">
                <a16:creationId xmlns:a16="http://schemas.microsoft.com/office/drawing/2014/main" id="{484F2AE1-3441-B54F-1A03-DD883B3A7897}"/>
              </a:ext>
            </a:extLst>
          </p:cNvPr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84;p2">
            <a:extLst>
              <a:ext uri="{FF2B5EF4-FFF2-40B4-BE49-F238E27FC236}">
                <a16:creationId xmlns:a16="http://schemas.microsoft.com/office/drawing/2014/main" id="{21B31484-EBF0-953D-A382-2C528A9887B6}"/>
              </a:ext>
            </a:extLst>
          </p:cNvPr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" name="Google Shape;73;p2">
            <a:extLst>
              <a:ext uri="{FF2B5EF4-FFF2-40B4-BE49-F238E27FC236}">
                <a16:creationId xmlns:a16="http://schemas.microsoft.com/office/drawing/2014/main" id="{C184EBAF-90CA-74A0-1929-9D131A8169A8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8" name="Google Shape;74;p2">
              <a:extLst>
                <a:ext uri="{FF2B5EF4-FFF2-40B4-BE49-F238E27FC236}">
                  <a16:creationId xmlns:a16="http://schemas.microsoft.com/office/drawing/2014/main" id="{39E2C0B7-B624-07E9-9628-427ED8BE6C34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75;p2">
              <a:extLst>
                <a:ext uri="{FF2B5EF4-FFF2-40B4-BE49-F238E27FC236}">
                  <a16:creationId xmlns:a16="http://schemas.microsoft.com/office/drawing/2014/main" id="{200859FE-50F5-CA12-7268-FC2B432B3887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6;p2">
              <a:extLst>
                <a:ext uri="{FF2B5EF4-FFF2-40B4-BE49-F238E27FC236}">
                  <a16:creationId xmlns:a16="http://schemas.microsoft.com/office/drawing/2014/main" id="{8CEA3F7C-A3B5-A10F-A454-3CCEC1A93CE0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7;p2">
              <a:extLst>
                <a:ext uri="{FF2B5EF4-FFF2-40B4-BE49-F238E27FC236}">
                  <a16:creationId xmlns:a16="http://schemas.microsoft.com/office/drawing/2014/main" id="{CB86AA98-4CCB-4CB5-7CE8-85438DFC4A7E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78;p2">
              <a:extLst>
                <a:ext uri="{FF2B5EF4-FFF2-40B4-BE49-F238E27FC236}">
                  <a16:creationId xmlns:a16="http://schemas.microsoft.com/office/drawing/2014/main" id="{FFFDD96C-6DF9-805D-66F0-9A5F5B0EA44F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0A21D5C-129D-CC14-E54F-0077641E1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500" y="1081868"/>
            <a:ext cx="7772400" cy="395685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5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6" name="Google Shape;296;p45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17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7" name="Google Shape;297;p45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8" name="Google Shape;298;p45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9" name="Google Shape;299;p45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0" name="Google Shape;300;p45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01" name="Google Shape;301;p45"/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302" name="Google Shape;302;p45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3" name="Google Shape;303;p45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4" name="Google Shape;304;p45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5" name="Google Shape;305;p45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6" name="Google Shape;306;p45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07" name="Google Shape;307;p45"/>
          <p:cNvSpPr txBox="1">
            <a:spLocks noGrp="1"/>
          </p:cNvSpPr>
          <p:nvPr>
            <p:ph type="title"/>
          </p:nvPr>
        </p:nvSpPr>
        <p:spPr>
          <a:xfrm>
            <a:off x="0" y="0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en-US"/>
              <a:t>ТЕКУЩИЙ ЗАПРОС</a:t>
            </a:r>
          </a:p>
        </p:txBody>
      </p:sp>
      <p:sp>
        <p:nvSpPr>
          <p:cNvPr id="309" name="Google Shape;309;p45"/>
          <p:cNvSpPr txBox="1"/>
          <p:nvPr/>
        </p:nvSpPr>
        <p:spPr>
          <a:xfrm>
            <a:off x="400233" y="1294896"/>
            <a:ext cx="6721679" cy="2469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Инвестиции: на </a:t>
            </a:r>
            <a:r>
              <a:rPr lang="ru-RU" sz="1600" dirty="0">
                <a:solidFill>
                  <a:schemeClr val="dk2"/>
                </a:solidFill>
              </a:rPr>
              <a:t>постройку новых серверов и развитие продукта, порядка </a:t>
            </a:r>
            <a:r>
              <a:rPr lang="ru-RU" sz="2200" b="1" dirty="0">
                <a:solidFill>
                  <a:schemeClr val="dk2"/>
                </a:solidFill>
              </a:rPr>
              <a:t>1,2 млн рублей</a:t>
            </a:r>
            <a:endParaRPr lang="ru-RU" sz="2200" b="1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Экспертиза: привлечение специалистов по сетевой безопасности </a:t>
            </a:r>
            <a:r>
              <a:rPr lang="ru-RU" sz="1600" dirty="0">
                <a:solidFill>
                  <a:schemeClr val="dk2"/>
                </a:solidFill>
              </a:rPr>
              <a:t>для получения ФСТЭК для работы с государственным сектором </a:t>
            </a:r>
            <a:endParaRPr lang="en-US" sz="16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Партнерство с хостинг-провайдерами, дата-центрами для размещения </a:t>
            </a:r>
            <a:r>
              <a:rPr lang="en-US" sz="16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Shield</a:t>
            </a:r>
            <a:r>
              <a:rPr lang="en-US" sz="1600" dirty="0" err="1">
                <a:solidFill>
                  <a:schemeClr val="dk2"/>
                </a:solidFill>
              </a:rPr>
              <a:t>EX</a:t>
            </a:r>
            <a:r>
              <a:rPr lang="ru-RU" sz="1600" dirty="0">
                <a:solidFill>
                  <a:schemeClr val="dk2"/>
                </a:solidFill>
              </a:rPr>
              <a:t> или заинтересованными компаниями</a:t>
            </a:r>
            <a:endParaRPr lang="en-US" sz="1600" dirty="0">
              <a:solidFill>
                <a:schemeClr val="dk2"/>
              </a:solidFill>
            </a:endParaRPr>
          </a:p>
        </p:txBody>
      </p:sp>
      <p:sp>
        <p:nvSpPr>
          <p:cNvPr id="2" name="Google Shape;81;p2">
            <a:extLst>
              <a:ext uri="{FF2B5EF4-FFF2-40B4-BE49-F238E27FC236}">
                <a16:creationId xmlns:a16="http://schemas.microsoft.com/office/drawing/2014/main" id="{15578033-251D-917F-DCAD-90CBB7BC988B}"/>
              </a:ext>
            </a:extLst>
          </p:cNvPr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82;p2">
            <a:extLst>
              <a:ext uri="{FF2B5EF4-FFF2-40B4-BE49-F238E27FC236}">
                <a16:creationId xmlns:a16="http://schemas.microsoft.com/office/drawing/2014/main" id="{B49F6F0E-7E3E-4C20-66B9-5797B62A4A4D}"/>
              </a:ext>
            </a:extLst>
          </p:cNvPr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83;p2">
            <a:extLst>
              <a:ext uri="{FF2B5EF4-FFF2-40B4-BE49-F238E27FC236}">
                <a16:creationId xmlns:a16="http://schemas.microsoft.com/office/drawing/2014/main" id="{C1C2944F-8817-1140-066D-6534A334804C}"/>
              </a:ext>
            </a:extLst>
          </p:cNvPr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84;p2">
            <a:extLst>
              <a:ext uri="{FF2B5EF4-FFF2-40B4-BE49-F238E27FC236}">
                <a16:creationId xmlns:a16="http://schemas.microsoft.com/office/drawing/2014/main" id="{C0AFAE37-F61A-A78D-6F8F-C2BEC2D829E0}"/>
              </a:ext>
            </a:extLst>
          </p:cNvPr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" name="Google Shape;73;p2">
            <a:extLst>
              <a:ext uri="{FF2B5EF4-FFF2-40B4-BE49-F238E27FC236}">
                <a16:creationId xmlns:a16="http://schemas.microsoft.com/office/drawing/2014/main" id="{604E008D-E492-900F-2071-182BFBCD2037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8" name="Google Shape;74;p2">
              <a:extLst>
                <a:ext uri="{FF2B5EF4-FFF2-40B4-BE49-F238E27FC236}">
                  <a16:creationId xmlns:a16="http://schemas.microsoft.com/office/drawing/2014/main" id="{33EBD486-D0C8-119F-4899-4F53C58E6FE9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75;p2">
              <a:extLst>
                <a:ext uri="{FF2B5EF4-FFF2-40B4-BE49-F238E27FC236}">
                  <a16:creationId xmlns:a16="http://schemas.microsoft.com/office/drawing/2014/main" id="{BD7F10FD-CF72-2761-FEDE-19233559ECAA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6;p2">
              <a:extLst>
                <a:ext uri="{FF2B5EF4-FFF2-40B4-BE49-F238E27FC236}">
                  <a16:creationId xmlns:a16="http://schemas.microsoft.com/office/drawing/2014/main" id="{0D813785-3951-6105-8967-E8E37BEF90B8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7;p2">
              <a:extLst>
                <a:ext uri="{FF2B5EF4-FFF2-40B4-BE49-F238E27FC236}">
                  <a16:creationId xmlns:a16="http://schemas.microsoft.com/office/drawing/2014/main" id="{F167FBC9-4B98-8947-E698-83246211BCDF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78;p2">
              <a:extLst>
                <a:ext uri="{FF2B5EF4-FFF2-40B4-BE49-F238E27FC236}">
                  <a16:creationId xmlns:a16="http://schemas.microsoft.com/office/drawing/2014/main" id="{B22FA398-5743-9D64-E43F-C191F5B02B03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6"/>
          <p:cNvSpPr txBox="1"/>
          <p:nvPr/>
        </p:nvSpPr>
        <p:spPr>
          <a:xfrm>
            <a:off x="1989169" y="62979"/>
            <a:ext cx="516566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8F00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СПАСИБО  ЗА ВНИМАНИЕ!</a:t>
            </a:r>
            <a:endParaRPr sz="12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" name="Рисунок 6">
            <a:extLst>
              <a:ext uri="{FF2B5EF4-FFF2-40B4-BE49-F238E27FC236}">
                <a16:creationId xmlns:a16="http://schemas.microsoft.com/office/drawing/2014/main" id="{453889F3-D427-AC2B-710C-06F92667C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477" y="714367"/>
            <a:ext cx="2502142" cy="3038655"/>
          </a:xfrm>
          <a:prstGeom prst="rect">
            <a:avLst/>
          </a:prstGeom>
        </p:spPr>
      </p:pic>
      <p:pic>
        <p:nvPicPr>
          <p:cNvPr id="4" name="Рисунок 12" descr="Изображение выглядит как кот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C2FEDBD2-0B7C-F19A-F383-7AA41C341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315" y="688550"/>
            <a:ext cx="2611210" cy="30188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2C3FDC-A71F-5061-C3AD-F355C692B987}"/>
              </a:ext>
            </a:extLst>
          </p:cNvPr>
          <p:cNvSpPr txBox="1"/>
          <p:nvPr/>
        </p:nvSpPr>
        <p:spPr>
          <a:xfrm>
            <a:off x="-170071" y="3818637"/>
            <a:ext cx="43331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Милованов Сергей Владимирович</a:t>
            </a:r>
            <a:br>
              <a:rPr lang="ru-RU" dirty="0"/>
            </a:br>
            <a:r>
              <a:rPr lang="ru-RU" dirty="0"/>
              <a:t>Системный администратор</a:t>
            </a:r>
            <a:br>
              <a:rPr lang="ru-RU" dirty="0"/>
            </a:br>
            <a:r>
              <a:rPr lang="ru-RU" sz="1400" dirty="0"/>
              <a:t>Главный </a:t>
            </a:r>
            <a:r>
              <a:rPr lang="ru-RU" dirty="0"/>
              <a:t>разработчик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35203F-54AF-C989-DFDC-949EDC1EC7F0}"/>
              </a:ext>
            </a:extLst>
          </p:cNvPr>
          <p:cNvSpPr txBox="1"/>
          <p:nvPr/>
        </p:nvSpPr>
        <p:spPr>
          <a:xfrm>
            <a:off x="4967002" y="3818637"/>
            <a:ext cx="4123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/>
              <a:t>Грицун</a:t>
            </a:r>
            <a:r>
              <a:rPr lang="ru-RU" sz="1600" dirty="0"/>
              <a:t> Артем </a:t>
            </a:r>
            <a:r>
              <a:rPr lang="ru-RU" sz="1600" dirty="0" err="1"/>
              <a:t>Алексадрович</a:t>
            </a:r>
            <a:br>
              <a:rPr lang="ru-RU" sz="1600" dirty="0"/>
            </a:br>
            <a:r>
              <a:rPr lang="ru-RU" sz="1600" dirty="0"/>
              <a:t>Руководитель</a:t>
            </a:r>
          </a:p>
          <a:p>
            <a:pPr algn="ctr"/>
            <a:r>
              <a:rPr lang="ru-RU" sz="1600" dirty="0"/>
              <a:t>Разработчик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72ECAF-429F-2969-8C15-5DAFFE400402}"/>
              </a:ext>
            </a:extLst>
          </p:cNvPr>
          <p:cNvSpPr txBox="1"/>
          <p:nvPr/>
        </p:nvSpPr>
        <p:spPr>
          <a:xfrm>
            <a:off x="3781560" y="2417861"/>
            <a:ext cx="15808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corp@shieldex.ru</a:t>
            </a: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"/>
          <p:cNvSpPr txBox="1"/>
          <p:nvPr/>
        </p:nvSpPr>
        <p:spPr>
          <a:xfrm>
            <a:off x="1057" y="-2015"/>
            <a:ext cx="6232800" cy="6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750" tIns="77750" rIns="77750" bIns="777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 panose="020B0604020202020204"/>
              <a:buNone/>
            </a:pPr>
            <a:r>
              <a:rPr lang="en-US" sz="3000" b="0" i="0" u="none" strike="noStrike" cap="none">
                <a:solidFill>
                  <a:srgbClr val="8F00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АКТУАЛЬНОСТЬ</a:t>
            </a:r>
            <a:endParaRPr sz="3000" b="0" i="0" u="none" strike="noStrike" cap="none">
              <a:solidFill>
                <a:srgbClr val="8F00FF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3" name="Google Shape;73;p2"/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74" name="Google Shape;74;p2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9" name="Google Shape;79;p2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" name="Google Shape;80;p2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5" name="Google Shape;85;p2"/>
          <p:cNvSpPr txBox="1"/>
          <p:nvPr/>
        </p:nvSpPr>
        <p:spPr>
          <a:xfrm>
            <a:off x="401716" y="1102052"/>
            <a:ext cx="6836459" cy="330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400"/>
            </a:pPr>
            <a:r>
              <a:rPr lang="en-US" dirty="0">
                <a:solidFill>
                  <a:srgbClr val="1B1B1B"/>
                </a:solidFill>
              </a:rPr>
              <a:t>DDoS-</a:t>
            </a:r>
            <a:r>
              <a:rPr lang="ru-RU" dirty="0">
                <a:solidFill>
                  <a:srgbClr val="1B1B1B"/>
                </a:solidFill>
              </a:rPr>
              <a:t>атака - отправка большого количества запросов на веб-ресурс, в результате чего происходит прекращение работы ресурса 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400"/>
            </a:pPr>
            <a:endParaRPr lang="ru-RU" dirty="0">
              <a:solidFill>
                <a:srgbClr val="1B1B1B"/>
              </a:solidFill>
            </a:endParaRPr>
          </a:p>
          <a:p>
            <a:pPr marL="3429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400"/>
              <a:buFont typeface="Arial" panose="020B0604020202020204"/>
              <a:buChar char="•"/>
            </a:pPr>
            <a:r>
              <a:rPr lang="ru-RU" dirty="0">
                <a:solidFill>
                  <a:srgbClr val="1B1B1B"/>
                </a:solidFill>
              </a:rPr>
              <a:t>Стремительный рост кибератак на малый и средний бизнес России. За 2024 год количество </a:t>
            </a:r>
            <a:r>
              <a:rPr lang="en-US" dirty="0">
                <a:solidFill>
                  <a:srgbClr val="1B1B1B"/>
                </a:solidFill>
              </a:rPr>
              <a:t>DDoS </a:t>
            </a:r>
            <a:r>
              <a:rPr lang="ru-RU" dirty="0">
                <a:solidFill>
                  <a:srgbClr val="1B1B1B"/>
                </a:solidFill>
              </a:rPr>
              <a:t>атак на </a:t>
            </a:r>
            <a:r>
              <a:rPr lang="en-US" dirty="0">
                <a:solidFill>
                  <a:srgbClr val="1B1B1B"/>
                </a:solidFill>
              </a:rPr>
              <a:t>API </a:t>
            </a:r>
            <a:r>
              <a:rPr lang="ru-RU" dirty="0">
                <a:solidFill>
                  <a:srgbClr val="1B1B1B"/>
                </a:solidFill>
              </a:rPr>
              <a:t>в России увеличилось на 74% </a:t>
            </a:r>
          </a:p>
          <a:p>
            <a:pPr marL="3429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400"/>
              <a:buFont typeface="Arial" panose="020B0604020202020204"/>
              <a:buChar char="•"/>
            </a:pPr>
            <a:r>
              <a:rPr lang="ru-RU" dirty="0">
                <a:solidFill>
                  <a:srgbClr val="1B1B1B"/>
                </a:solidFill>
              </a:rPr>
              <a:t>Ежедневно происходит больше ста </a:t>
            </a:r>
            <a:r>
              <a:rPr lang="en-US" dirty="0">
                <a:solidFill>
                  <a:srgbClr val="1B1B1B"/>
                </a:solidFill>
              </a:rPr>
              <a:t>DDoS-</a:t>
            </a:r>
            <a:r>
              <a:rPr lang="ru-RU" dirty="0">
                <a:solidFill>
                  <a:srgbClr val="1B1B1B"/>
                </a:solidFill>
              </a:rPr>
              <a:t>атак в России, они парализуют работу интернет-магазинов, </a:t>
            </a:r>
            <a:r>
              <a:rPr lang="ru-RU" dirty="0" err="1">
                <a:solidFill>
                  <a:srgbClr val="1B1B1B"/>
                </a:solidFill>
              </a:rPr>
              <a:t>финтех</a:t>
            </a:r>
            <a:r>
              <a:rPr lang="ru-RU" dirty="0">
                <a:solidFill>
                  <a:srgbClr val="1B1B1B"/>
                </a:solidFill>
              </a:rPr>
              <a:t>-сервисов и государственных порталов, приводя к прямым финансовым потерям и нарушению непрерывности</a:t>
            </a:r>
            <a:endParaRPr dirty="0">
              <a:solidFill>
                <a:srgbClr val="1B1B1B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1B1B1B"/>
              </a:solidFill>
            </a:endParaRPr>
          </a:p>
          <a:p>
            <a:pPr marL="0" marR="0" lvl="5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1B1B1B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2" name="Google Shape;92;p3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3" name="Google Shape;93;p3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" name="Google Shape;94;p3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5" name="Google Shape;95;p3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97" name="Google Shape;97;p3"/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98" name="Google Shape;98;p3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3" name="Google Shape;103;p3"/>
          <p:cNvSpPr txBox="1">
            <a:spLocks noGrp="1"/>
          </p:cNvSpPr>
          <p:nvPr>
            <p:ph type="title"/>
          </p:nvPr>
        </p:nvSpPr>
        <p:spPr>
          <a:xfrm>
            <a:off x="0" y="-30763"/>
            <a:ext cx="46557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en-US" sz="3000"/>
              <a:t>ПРОБЛЕМА</a:t>
            </a:r>
          </a:p>
        </p:txBody>
      </p:sp>
      <p:sp>
        <p:nvSpPr>
          <p:cNvPr id="104" name="Google Shape;104;p3"/>
          <p:cNvSpPr txBox="1"/>
          <p:nvPr/>
        </p:nvSpPr>
        <p:spPr>
          <a:xfrm>
            <a:off x="400233" y="1300834"/>
            <a:ext cx="5605359" cy="3393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342900" indent="-355600">
              <a:lnSpc>
                <a:spcPct val="150000"/>
              </a:lnSpc>
              <a:buClr>
                <a:srgbClr val="8F00FF"/>
              </a:buClr>
              <a:buSzPts val="1400"/>
              <a:buFont typeface="Arial" panose="020B0604020202020204"/>
              <a:buChar char="•"/>
            </a:pPr>
            <a:r>
              <a:rPr lang="ru-RU" sz="1600" dirty="0">
                <a:solidFill>
                  <a:srgbClr val="1B1B1B"/>
                </a:solidFill>
              </a:rPr>
              <a:t>Дефицит доступных решений для защиты веб-ресурсов после ухода зарубежных вендоров</a:t>
            </a:r>
          </a:p>
          <a:p>
            <a:pPr marL="3429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400"/>
              <a:buFont typeface="Arial" panose="020B0604020202020204"/>
              <a:buChar char="•"/>
            </a:pPr>
            <a:r>
              <a:rPr lang="ru-RU" sz="1600" dirty="0">
                <a:solidFill>
                  <a:srgbClr val="1B1B1B"/>
                </a:solidFill>
              </a:rPr>
              <a:t>Текущие решения имеют недоступные тарифы (от 8 тысяч рублей в месяц за один домен)</a:t>
            </a:r>
            <a:r>
              <a:rPr lang="en-US" sz="1600" dirty="0">
                <a:solidFill>
                  <a:srgbClr val="1B1B1B"/>
                </a:solidFill>
              </a:rPr>
              <a:t>, </a:t>
            </a:r>
            <a:r>
              <a:rPr lang="ru-RU" sz="1600" dirty="0">
                <a:solidFill>
                  <a:srgbClr val="1B1B1B"/>
                </a:solidFill>
              </a:rPr>
              <a:t>не каждый бизнес может позволить оплачивать их услуги, э</a:t>
            </a:r>
            <a:r>
              <a:rPr lang="ru-RU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то приводит к потерям прибыли во время </a:t>
            </a:r>
            <a:r>
              <a:rPr lang="en-US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DDoS </a:t>
            </a:r>
            <a:r>
              <a:rPr lang="ru-RU" sz="1600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атак на вебсайты </a:t>
            </a:r>
            <a:endParaRPr lang="ru-RU" sz="16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400"/>
              <a:buFont typeface="Arial" panose="020B0604020202020204"/>
              <a:buChar char="•"/>
            </a:pPr>
            <a:endParaRPr lang="ru-RU" sz="1600" dirty="0">
              <a:solidFill>
                <a:srgbClr val="1B1B1B"/>
              </a:solidFill>
            </a:endParaRPr>
          </a:p>
          <a:p>
            <a:pPr marL="3429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400"/>
              <a:buFont typeface="Arial" panose="020B0604020202020204"/>
              <a:buChar char="•"/>
            </a:pPr>
            <a:endParaRPr lang="ru-RU" sz="1600" dirty="0">
              <a:solidFill>
                <a:srgbClr val="1B1B1B"/>
              </a:solidFill>
            </a:endParaRPr>
          </a:p>
        </p:txBody>
      </p:sp>
      <p:sp>
        <p:nvSpPr>
          <p:cNvPr id="2" name="Google Shape;81;p2">
            <a:extLst>
              <a:ext uri="{FF2B5EF4-FFF2-40B4-BE49-F238E27FC236}">
                <a16:creationId xmlns:a16="http://schemas.microsoft.com/office/drawing/2014/main" id="{2DF66094-4B1F-501B-14E0-11D8570D2F64}"/>
              </a:ext>
            </a:extLst>
          </p:cNvPr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82;p2">
            <a:extLst>
              <a:ext uri="{FF2B5EF4-FFF2-40B4-BE49-F238E27FC236}">
                <a16:creationId xmlns:a16="http://schemas.microsoft.com/office/drawing/2014/main" id="{5BBEB7D4-4922-46F7-D483-7F15A3DC6406}"/>
              </a:ext>
            </a:extLst>
          </p:cNvPr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83;p2">
            <a:extLst>
              <a:ext uri="{FF2B5EF4-FFF2-40B4-BE49-F238E27FC236}">
                <a16:creationId xmlns:a16="http://schemas.microsoft.com/office/drawing/2014/main" id="{7F85CBAF-FA5B-B473-D6FD-421C8C077559}"/>
              </a:ext>
            </a:extLst>
          </p:cNvPr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84;p2">
            <a:extLst>
              <a:ext uri="{FF2B5EF4-FFF2-40B4-BE49-F238E27FC236}">
                <a16:creationId xmlns:a16="http://schemas.microsoft.com/office/drawing/2014/main" id="{4D2EBDBA-2001-E9DB-4D70-30E567F6852B}"/>
              </a:ext>
            </a:extLst>
          </p:cNvPr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8" name="Google Shape;73;p2">
            <a:extLst>
              <a:ext uri="{FF2B5EF4-FFF2-40B4-BE49-F238E27FC236}">
                <a16:creationId xmlns:a16="http://schemas.microsoft.com/office/drawing/2014/main" id="{AED3E01C-B02A-F6E7-5C8B-28038FBF7D4B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9" name="Google Shape;74;p2">
              <a:extLst>
                <a:ext uri="{FF2B5EF4-FFF2-40B4-BE49-F238E27FC236}">
                  <a16:creationId xmlns:a16="http://schemas.microsoft.com/office/drawing/2014/main" id="{0A3BCA0A-100F-1C99-AEC1-01825F2FEF2B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5;p2">
              <a:extLst>
                <a:ext uri="{FF2B5EF4-FFF2-40B4-BE49-F238E27FC236}">
                  <a16:creationId xmlns:a16="http://schemas.microsoft.com/office/drawing/2014/main" id="{FF0DB1C4-5C18-1BEE-9298-02CFC16A1844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6;p2">
              <a:extLst>
                <a:ext uri="{FF2B5EF4-FFF2-40B4-BE49-F238E27FC236}">
                  <a16:creationId xmlns:a16="http://schemas.microsoft.com/office/drawing/2014/main" id="{DCE1F804-A2B8-D18A-C6B4-534D1A467993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77;p2">
              <a:extLst>
                <a:ext uri="{FF2B5EF4-FFF2-40B4-BE49-F238E27FC236}">
                  <a16:creationId xmlns:a16="http://schemas.microsoft.com/office/drawing/2014/main" id="{633FF8ED-E698-2B05-EF2A-DBF35822458E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78;p2">
              <a:extLst>
                <a:ext uri="{FF2B5EF4-FFF2-40B4-BE49-F238E27FC236}">
                  <a16:creationId xmlns:a16="http://schemas.microsoft.com/office/drawing/2014/main" id="{688AE82A-2BB3-0F63-0D97-DC505A188F20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14" name="Picture 2" descr="Приложения в Google Play – Дневник Новосибирской области">
            <a:extLst>
              <a:ext uri="{FF2B5EF4-FFF2-40B4-BE49-F238E27FC236}">
                <a16:creationId xmlns:a16="http://schemas.microsoft.com/office/drawing/2014/main" id="{2CCC7C7C-0AED-4A16-D50A-C224C7CF2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135" y="1013537"/>
            <a:ext cx="689511" cy="68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Компания Сибирские сети — о компании, фотографии офиса, контакты — Хабр  Карьера">
            <a:extLst>
              <a:ext uri="{FF2B5EF4-FFF2-40B4-BE49-F238E27FC236}">
                <a16:creationId xmlns:a16="http://schemas.microsoft.com/office/drawing/2014/main" id="{C02D9329-22A8-E644-E709-55E4533A7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13" y="1918276"/>
            <a:ext cx="689511" cy="68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Приложения в Google Play – Электронный город">
            <a:extLst>
              <a:ext uri="{FF2B5EF4-FFF2-40B4-BE49-F238E27FC236}">
                <a16:creationId xmlns:a16="http://schemas.microsoft.com/office/drawing/2014/main" id="{B5E87CA3-88B6-B42B-629F-3B6AE5DBC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763" y="1918277"/>
            <a:ext cx="689510" cy="68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Modern cloud hosting provider | Aéza">
            <a:extLst>
              <a:ext uri="{FF2B5EF4-FFF2-40B4-BE49-F238E27FC236}">
                <a16:creationId xmlns:a16="http://schemas.microsoft.com/office/drawing/2014/main" id="{B8C4AC13-C4C3-7F47-0EE7-1CFF1331F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135" y="2823016"/>
            <a:ext cx="1832330" cy="44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Россельхознадзор | Moscow">
            <a:extLst>
              <a:ext uri="{FF2B5EF4-FFF2-40B4-BE49-F238E27FC236}">
                <a16:creationId xmlns:a16="http://schemas.microsoft.com/office/drawing/2014/main" id="{BD3842A4-7380-C881-E9E5-65AE8EA2B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763" y="1023234"/>
            <a:ext cx="689510" cy="68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IT-инфраструктура для бизнеса от облачного провайдера Selectel, аренда IaaS  и PaaS">
            <a:extLst>
              <a:ext uri="{FF2B5EF4-FFF2-40B4-BE49-F238E27FC236}">
                <a16:creationId xmlns:a16="http://schemas.microsoft.com/office/drawing/2014/main" id="{534BC593-9553-0F19-8FD5-2AA6F5183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97" y="3440452"/>
            <a:ext cx="2131006" cy="68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593E098-1115-7267-FAF4-87FD68ABB2EF}"/>
              </a:ext>
            </a:extLst>
          </p:cNvPr>
          <p:cNvSpPr txBox="1"/>
          <p:nvPr/>
        </p:nvSpPr>
        <p:spPr>
          <a:xfrm>
            <a:off x="6278082" y="538100"/>
            <a:ext cx="15728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Недавние атаки</a:t>
            </a:r>
            <a:r>
              <a:rPr lang="en-US" dirty="0"/>
              <a:t>:</a:t>
            </a: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5149F3CD-6966-C68D-8AA9-0560E52CD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7">
            <a:extLst>
              <a:ext uri="{FF2B5EF4-FFF2-40B4-BE49-F238E27FC236}">
                <a16:creationId xmlns:a16="http://schemas.microsoft.com/office/drawing/2014/main" id="{ECE15081-8334-1153-DB10-DF16028ED507}"/>
              </a:ext>
            </a:extLst>
          </p:cNvPr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Google Shape;130;p37">
            <a:extLst>
              <a:ext uri="{FF2B5EF4-FFF2-40B4-BE49-F238E27FC236}">
                <a16:creationId xmlns:a16="http://schemas.microsoft.com/office/drawing/2014/main" id="{F9FB66DC-EF85-679B-4FC8-BFE5DBB368BF}"/>
              </a:ext>
            </a:extLst>
          </p:cNvPr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4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Google Shape;131;p37">
            <a:extLst>
              <a:ext uri="{FF2B5EF4-FFF2-40B4-BE49-F238E27FC236}">
                <a16:creationId xmlns:a16="http://schemas.microsoft.com/office/drawing/2014/main" id="{321A5583-4926-DEB4-FFF8-3B2B4EF6E870}"/>
              </a:ext>
            </a:extLst>
          </p:cNvPr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Google Shape;132;p37">
            <a:extLst>
              <a:ext uri="{FF2B5EF4-FFF2-40B4-BE49-F238E27FC236}">
                <a16:creationId xmlns:a16="http://schemas.microsoft.com/office/drawing/2014/main" id="{E519C571-F881-3885-CF01-15D3E7047E92}"/>
              </a:ext>
            </a:extLst>
          </p:cNvPr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3" name="Google Shape;133;p37">
            <a:extLst>
              <a:ext uri="{FF2B5EF4-FFF2-40B4-BE49-F238E27FC236}">
                <a16:creationId xmlns:a16="http://schemas.microsoft.com/office/drawing/2014/main" id="{F1EE1014-38AB-A82B-5D3D-39B4FB8E76F7}"/>
              </a:ext>
            </a:extLst>
          </p:cNvPr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4" name="Google Shape;134;p37">
            <a:extLst>
              <a:ext uri="{FF2B5EF4-FFF2-40B4-BE49-F238E27FC236}">
                <a16:creationId xmlns:a16="http://schemas.microsoft.com/office/drawing/2014/main" id="{8F3C5777-81AB-2F37-E31B-8C99CDD18FE0}"/>
              </a:ext>
            </a:extLst>
          </p:cNvPr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36" name="Google Shape;136;p37">
            <a:extLst>
              <a:ext uri="{FF2B5EF4-FFF2-40B4-BE49-F238E27FC236}">
                <a16:creationId xmlns:a16="http://schemas.microsoft.com/office/drawing/2014/main" id="{BE1AC478-796D-8B16-6FB2-685BA6F9C07C}"/>
              </a:ext>
            </a:extLst>
          </p:cNvPr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137" name="Google Shape;137;p37">
              <a:extLst>
                <a:ext uri="{FF2B5EF4-FFF2-40B4-BE49-F238E27FC236}">
                  <a16:creationId xmlns:a16="http://schemas.microsoft.com/office/drawing/2014/main" id="{1194720A-B5FA-374D-77A9-2960C7E95AD9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8" name="Google Shape;138;p37">
              <a:extLst>
                <a:ext uri="{FF2B5EF4-FFF2-40B4-BE49-F238E27FC236}">
                  <a16:creationId xmlns:a16="http://schemas.microsoft.com/office/drawing/2014/main" id="{8AB08EAF-0E47-82CE-C1F3-DB46F32340DE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9" name="Google Shape;139;p37">
              <a:extLst>
                <a:ext uri="{FF2B5EF4-FFF2-40B4-BE49-F238E27FC236}">
                  <a16:creationId xmlns:a16="http://schemas.microsoft.com/office/drawing/2014/main" id="{D1933066-614D-87FB-364C-149B7A2ADC61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" name="Google Shape;140;p37">
              <a:extLst>
                <a:ext uri="{FF2B5EF4-FFF2-40B4-BE49-F238E27FC236}">
                  <a16:creationId xmlns:a16="http://schemas.microsoft.com/office/drawing/2014/main" id="{0AF0A6E8-515B-D30B-C705-57941AD18111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1" name="Google Shape;141;p37">
              <a:extLst>
                <a:ext uri="{FF2B5EF4-FFF2-40B4-BE49-F238E27FC236}">
                  <a16:creationId xmlns:a16="http://schemas.microsoft.com/office/drawing/2014/main" id="{57F661CC-A3DD-EC05-99C8-0A772CDCF87A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2" name="Google Shape;142;p37">
            <a:extLst>
              <a:ext uri="{FF2B5EF4-FFF2-40B4-BE49-F238E27FC236}">
                <a16:creationId xmlns:a16="http://schemas.microsoft.com/office/drawing/2014/main" id="{FB4EB1FE-9C11-0B48-44A0-873582DF83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en-US"/>
              <a:t>ПРОДУКТ</a:t>
            </a:r>
          </a:p>
        </p:txBody>
      </p:sp>
      <p:sp>
        <p:nvSpPr>
          <p:cNvPr id="143" name="Google Shape;143;p37">
            <a:extLst>
              <a:ext uri="{FF2B5EF4-FFF2-40B4-BE49-F238E27FC236}">
                <a16:creationId xmlns:a16="http://schemas.microsoft.com/office/drawing/2014/main" id="{C266093E-4D29-D276-6F10-D17C327CF1B9}"/>
              </a:ext>
            </a:extLst>
          </p:cNvPr>
          <p:cNvSpPr txBox="1"/>
          <p:nvPr/>
        </p:nvSpPr>
        <p:spPr>
          <a:xfrm>
            <a:off x="400233" y="1300834"/>
            <a:ext cx="5213388" cy="2977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5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ShieldE</a:t>
            </a:r>
            <a:r>
              <a:rPr lang="en-US" dirty="0" err="1">
                <a:solidFill>
                  <a:srgbClr val="1B1B1B"/>
                </a:solidFill>
              </a:rPr>
              <a:t>X</a:t>
            </a:r>
            <a:r>
              <a:rPr lang="en-US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— </a:t>
            </a:r>
            <a:r>
              <a:rPr lang="ru-RU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отечественная система защиты веб-ресурсов от </a:t>
            </a:r>
            <a:r>
              <a:rPr lang="en-US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DDoS-</a:t>
            </a:r>
            <a:r>
              <a:rPr lang="ru-RU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атак, обеспечивающая:</a:t>
            </a:r>
            <a:endParaRPr lang="en-US" b="0" i="0" u="none" strike="noStrike" cap="none" dirty="0">
              <a:solidFill>
                <a:srgbClr val="1B1B1B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Автоматическое обнаружение и фильтрацию вредоносного трафика</a:t>
            </a:r>
            <a:endParaRPr lang="en-US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Простую интеграцию без доработки инфраструктуры</a:t>
            </a:r>
            <a:endParaRPr lang="en-US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Мониторинг атак в реальном времени</a:t>
            </a:r>
            <a:endParaRPr lang="en-US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5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i="0" u="none" strike="noStrike" cap="none" dirty="0">
                <a:solidFill>
                  <a:srgbClr val="1B1B1B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Главный компонент системы - наш реверс-прокси, благодаря нашем алгоритмам обрабатывает трафик и пропускает реальные запросы на сервера клиентов</a:t>
            </a:r>
          </a:p>
        </p:txBody>
      </p:sp>
      <p:sp>
        <p:nvSpPr>
          <p:cNvPr id="2" name="Google Shape;81;p2">
            <a:extLst>
              <a:ext uri="{FF2B5EF4-FFF2-40B4-BE49-F238E27FC236}">
                <a16:creationId xmlns:a16="http://schemas.microsoft.com/office/drawing/2014/main" id="{8EC0BDE5-0FF8-8BD8-A0D1-7BB927E92999}"/>
              </a:ext>
            </a:extLst>
          </p:cNvPr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82;p2">
            <a:extLst>
              <a:ext uri="{FF2B5EF4-FFF2-40B4-BE49-F238E27FC236}">
                <a16:creationId xmlns:a16="http://schemas.microsoft.com/office/drawing/2014/main" id="{3F77C4C5-B75C-EEAC-85BE-7A3707F1BBF2}"/>
              </a:ext>
            </a:extLst>
          </p:cNvPr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83;p2">
            <a:extLst>
              <a:ext uri="{FF2B5EF4-FFF2-40B4-BE49-F238E27FC236}">
                <a16:creationId xmlns:a16="http://schemas.microsoft.com/office/drawing/2014/main" id="{151F97CE-8B40-0590-E65D-632EF557BC4D}"/>
              </a:ext>
            </a:extLst>
          </p:cNvPr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84;p2">
            <a:extLst>
              <a:ext uri="{FF2B5EF4-FFF2-40B4-BE49-F238E27FC236}">
                <a16:creationId xmlns:a16="http://schemas.microsoft.com/office/drawing/2014/main" id="{72201E5D-1004-3A1F-D238-C0C8FA4EBB35}"/>
              </a:ext>
            </a:extLst>
          </p:cNvPr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" name="Google Shape;73;p2">
            <a:extLst>
              <a:ext uri="{FF2B5EF4-FFF2-40B4-BE49-F238E27FC236}">
                <a16:creationId xmlns:a16="http://schemas.microsoft.com/office/drawing/2014/main" id="{55452592-5ED0-E99D-B673-AC30A57169A5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8" name="Google Shape;74;p2">
              <a:extLst>
                <a:ext uri="{FF2B5EF4-FFF2-40B4-BE49-F238E27FC236}">
                  <a16:creationId xmlns:a16="http://schemas.microsoft.com/office/drawing/2014/main" id="{97FB1C62-0992-DB56-3BC7-601FF0A6A06A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75;p2">
              <a:extLst>
                <a:ext uri="{FF2B5EF4-FFF2-40B4-BE49-F238E27FC236}">
                  <a16:creationId xmlns:a16="http://schemas.microsoft.com/office/drawing/2014/main" id="{D52DCC2E-708D-D353-95BD-7207AAEBCC11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6;p2">
              <a:extLst>
                <a:ext uri="{FF2B5EF4-FFF2-40B4-BE49-F238E27FC236}">
                  <a16:creationId xmlns:a16="http://schemas.microsoft.com/office/drawing/2014/main" id="{39AC5254-89EC-B4E9-C054-739BCD400E6C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7;p2">
              <a:extLst>
                <a:ext uri="{FF2B5EF4-FFF2-40B4-BE49-F238E27FC236}">
                  <a16:creationId xmlns:a16="http://schemas.microsoft.com/office/drawing/2014/main" id="{70EC7496-9456-90D0-C495-9ED781BAD2DB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78;p2">
              <a:extLst>
                <a:ext uri="{FF2B5EF4-FFF2-40B4-BE49-F238E27FC236}">
                  <a16:creationId xmlns:a16="http://schemas.microsoft.com/office/drawing/2014/main" id="{B27487C0-1683-D23C-99A6-EF2F2EAA9E60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D1B0DDC7-85A5-E680-408D-F2A41271E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633" y="101393"/>
            <a:ext cx="1848466" cy="500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32223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>
          <a:extLst>
            <a:ext uri="{FF2B5EF4-FFF2-40B4-BE49-F238E27FC236}">
              <a16:creationId xmlns:a16="http://schemas.microsoft.com/office/drawing/2014/main" id="{2D81D85B-1C70-BF65-A767-8C6A055A2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2">
            <a:extLst>
              <a:ext uri="{FF2B5EF4-FFF2-40B4-BE49-F238E27FC236}">
                <a16:creationId xmlns:a16="http://schemas.microsoft.com/office/drawing/2014/main" id="{B6A6573A-CEAF-D7D2-E649-9DD8379EDA4C}"/>
              </a:ext>
            </a:extLst>
          </p:cNvPr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1" name="Google Shape;231;p42">
            <a:extLst>
              <a:ext uri="{FF2B5EF4-FFF2-40B4-BE49-F238E27FC236}">
                <a16:creationId xmlns:a16="http://schemas.microsoft.com/office/drawing/2014/main" id="{E434D0E2-CD58-04CA-90DF-3D62E1512ED4}"/>
              </a:ext>
            </a:extLst>
          </p:cNvPr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5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2" name="Google Shape;232;p42">
            <a:extLst>
              <a:ext uri="{FF2B5EF4-FFF2-40B4-BE49-F238E27FC236}">
                <a16:creationId xmlns:a16="http://schemas.microsoft.com/office/drawing/2014/main" id="{702833E0-5469-2EA2-680A-23F9EC925DD9}"/>
              </a:ext>
            </a:extLst>
          </p:cNvPr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3" name="Google Shape;233;p42">
            <a:extLst>
              <a:ext uri="{FF2B5EF4-FFF2-40B4-BE49-F238E27FC236}">
                <a16:creationId xmlns:a16="http://schemas.microsoft.com/office/drawing/2014/main" id="{8DD305D7-F065-569A-254F-75AF092C8E31}"/>
              </a:ext>
            </a:extLst>
          </p:cNvPr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4" name="Google Shape;234;p42">
            <a:extLst>
              <a:ext uri="{FF2B5EF4-FFF2-40B4-BE49-F238E27FC236}">
                <a16:creationId xmlns:a16="http://schemas.microsoft.com/office/drawing/2014/main" id="{6003820B-91C9-3A0A-B385-A78755D993B5}"/>
              </a:ext>
            </a:extLst>
          </p:cNvPr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5" name="Google Shape;235;p42">
            <a:extLst>
              <a:ext uri="{FF2B5EF4-FFF2-40B4-BE49-F238E27FC236}">
                <a16:creationId xmlns:a16="http://schemas.microsoft.com/office/drawing/2014/main" id="{FD6E8D5B-7C22-C6A5-B01D-7B17AE9C019C}"/>
              </a:ext>
            </a:extLst>
          </p:cNvPr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36" name="Google Shape;236;p42">
            <a:extLst>
              <a:ext uri="{FF2B5EF4-FFF2-40B4-BE49-F238E27FC236}">
                <a16:creationId xmlns:a16="http://schemas.microsoft.com/office/drawing/2014/main" id="{0234090B-6CB9-030E-115F-D6BE53A6E75B}"/>
              </a:ext>
            </a:extLst>
          </p:cNvPr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237" name="Google Shape;237;p42">
              <a:extLst>
                <a:ext uri="{FF2B5EF4-FFF2-40B4-BE49-F238E27FC236}">
                  <a16:creationId xmlns:a16="http://schemas.microsoft.com/office/drawing/2014/main" id="{E06BB3C8-0088-B105-8423-AA7549EB28D9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8" name="Google Shape;238;p42">
              <a:extLst>
                <a:ext uri="{FF2B5EF4-FFF2-40B4-BE49-F238E27FC236}">
                  <a16:creationId xmlns:a16="http://schemas.microsoft.com/office/drawing/2014/main" id="{63CFA659-F833-CB02-8B50-89640111FBA0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9" name="Google Shape;239;p42">
              <a:extLst>
                <a:ext uri="{FF2B5EF4-FFF2-40B4-BE49-F238E27FC236}">
                  <a16:creationId xmlns:a16="http://schemas.microsoft.com/office/drawing/2014/main" id="{2F6EE42D-7242-2DE0-1936-0B9004F4703F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0" name="Google Shape;240;p42">
              <a:extLst>
                <a:ext uri="{FF2B5EF4-FFF2-40B4-BE49-F238E27FC236}">
                  <a16:creationId xmlns:a16="http://schemas.microsoft.com/office/drawing/2014/main" id="{F770D6B4-1010-E58E-4A62-7341A5B35CC0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1" name="Google Shape;241;p42">
              <a:extLst>
                <a:ext uri="{FF2B5EF4-FFF2-40B4-BE49-F238E27FC236}">
                  <a16:creationId xmlns:a16="http://schemas.microsoft.com/office/drawing/2014/main" id="{C09AE647-8666-3BF9-2E84-2A81E0E6BC1F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42" name="Google Shape;242;p42">
            <a:extLst>
              <a:ext uri="{FF2B5EF4-FFF2-40B4-BE49-F238E27FC236}">
                <a16:creationId xmlns:a16="http://schemas.microsoft.com/office/drawing/2014/main" id="{3291C834-976F-84E6-E6F4-6331DF6C73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ru-RU" dirty="0"/>
              <a:t>РЕШЕНИЕ</a:t>
            </a:r>
            <a:endParaRPr lang="en-US" dirty="0"/>
          </a:p>
        </p:txBody>
      </p:sp>
      <p:sp>
        <p:nvSpPr>
          <p:cNvPr id="2" name="Google Shape;81;p2">
            <a:extLst>
              <a:ext uri="{FF2B5EF4-FFF2-40B4-BE49-F238E27FC236}">
                <a16:creationId xmlns:a16="http://schemas.microsoft.com/office/drawing/2014/main" id="{9057BAA2-CDBA-237F-D553-183D1D6D643D}"/>
              </a:ext>
            </a:extLst>
          </p:cNvPr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82;p2">
            <a:extLst>
              <a:ext uri="{FF2B5EF4-FFF2-40B4-BE49-F238E27FC236}">
                <a16:creationId xmlns:a16="http://schemas.microsoft.com/office/drawing/2014/main" id="{6338C0BF-8C76-F18B-5352-3D74C58105DC}"/>
              </a:ext>
            </a:extLst>
          </p:cNvPr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83;p2">
            <a:extLst>
              <a:ext uri="{FF2B5EF4-FFF2-40B4-BE49-F238E27FC236}">
                <a16:creationId xmlns:a16="http://schemas.microsoft.com/office/drawing/2014/main" id="{8EB148CB-EE81-6D57-B7FE-9C5C52A6A39C}"/>
              </a:ext>
            </a:extLst>
          </p:cNvPr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84;p2">
            <a:extLst>
              <a:ext uri="{FF2B5EF4-FFF2-40B4-BE49-F238E27FC236}">
                <a16:creationId xmlns:a16="http://schemas.microsoft.com/office/drawing/2014/main" id="{5FD45FAF-A277-600E-2849-320DA022C21E}"/>
              </a:ext>
            </a:extLst>
          </p:cNvPr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" name="Google Shape;73;p2">
            <a:extLst>
              <a:ext uri="{FF2B5EF4-FFF2-40B4-BE49-F238E27FC236}">
                <a16:creationId xmlns:a16="http://schemas.microsoft.com/office/drawing/2014/main" id="{E21FC8C4-0A29-FF43-4E28-9E26487981D0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8" name="Google Shape;74;p2">
              <a:extLst>
                <a:ext uri="{FF2B5EF4-FFF2-40B4-BE49-F238E27FC236}">
                  <a16:creationId xmlns:a16="http://schemas.microsoft.com/office/drawing/2014/main" id="{C9E09960-F6F1-A3B2-0CF2-5B502EB7C4EB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75;p2">
              <a:extLst>
                <a:ext uri="{FF2B5EF4-FFF2-40B4-BE49-F238E27FC236}">
                  <a16:creationId xmlns:a16="http://schemas.microsoft.com/office/drawing/2014/main" id="{6593B4D9-45F4-A47A-E8D9-7A0C88E26D2F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6;p2">
              <a:extLst>
                <a:ext uri="{FF2B5EF4-FFF2-40B4-BE49-F238E27FC236}">
                  <a16:creationId xmlns:a16="http://schemas.microsoft.com/office/drawing/2014/main" id="{8E320832-F054-C77E-3968-36DD19914A06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7;p2">
              <a:extLst>
                <a:ext uri="{FF2B5EF4-FFF2-40B4-BE49-F238E27FC236}">
                  <a16:creationId xmlns:a16="http://schemas.microsoft.com/office/drawing/2014/main" id="{DCBD513A-C19C-055E-2202-EC174A389F7A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78;p2">
              <a:extLst>
                <a:ext uri="{FF2B5EF4-FFF2-40B4-BE49-F238E27FC236}">
                  <a16:creationId xmlns:a16="http://schemas.microsoft.com/office/drawing/2014/main" id="{CC0DBFBF-6DE4-BC84-F3B7-1E6892078A57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39B0E8E-67FA-1CB6-61C5-CFE230CA2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16" y="983976"/>
            <a:ext cx="5140036" cy="268325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EAB2996-9DCC-8963-BB5F-FC9619112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475" y="2375128"/>
            <a:ext cx="5075722" cy="26635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D5DCE34-1BA8-F6D6-38D7-932D16866347}"/>
              </a:ext>
            </a:extLst>
          </p:cNvPr>
          <p:cNvSpPr txBox="1"/>
          <p:nvPr/>
        </p:nvSpPr>
        <p:spPr>
          <a:xfrm>
            <a:off x="431862" y="4778300"/>
            <a:ext cx="1724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https://shieldex.ru/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152145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7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Google Shape;130;p37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6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Google Shape;131;p37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Google Shape;132;p37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3" name="Google Shape;133;p37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4" name="Google Shape;134;p37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36" name="Google Shape;136;p37"/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137" name="Google Shape;137;p37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8" name="Google Shape;138;p37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9" name="Google Shape;139;p37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" name="Google Shape;140;p37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1" name="Google Shape;141;p37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2" name="Google Shape;142;p37"/>
          <p:cNvSpPr txBox="1">
            <a:spLocks noGrp="1"/>
          </p:cNvSpPr>
          <p:nvPr>
            <p:ph type="title"/>
          </p:nvPr>
        </p:nvSpPr>
        <p:spPr>
          <a:xfrm>
            <a:off x="-1" y="0"/>
            <a:ext cx="5976319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ru-RU" dirty="0"/>
              <a:t>РЕЗУЛЬТАТЫ ТЕСТИРОВАНИЯ</a:t>
            </a:r>
            <a:endParaRPr lang="en-US" dirty="0"/>
          </a:p>
        </p:txBody>
      </p:sp>
      <p:sp>
        <p:nvSpPr>
          <p:cNvPr id="2" name="Google Shape;81;p2">
            <a:extLst>
              <a:ext uri="{FF2B5EF4-FFF2-40B4-BE49-F238E27FC236}">
                <a16:creationId xmlns:a16="http://schemas.microsoft.com/office/drawing/2014/main" id="{06D84521-61D0-F9B5-3A3C-0A2ECE75C804}"/>
              </a:ext>
            </a:extLst>
          </p:cNvPr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82;p2">
            <a:extLst>
              <a:ext uri="{FF2B5EF4-FFF2-40B4-BE49-F238E27FC236}">
                <a16:creationId xmlns:a16="http://schemas.microsoft.com/office/drawing/2014/main" id="{986AF89C-3D51-290F-EC8D-1AAA4964BBC6}"/>
              </a:ext>
            </a:extLst>
          </p:cNvPr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83;p2">
            <a:extLst>
              <a:ext uri="{FF2B5EF4-FFF2-40B4-BE49-F238E27FC236}">
                <a16:creationId xmlns:a16="http://schemas.microsoft.com/office/drawing/2014/main" id="{4087AE08-5F18-EC2D-1D02-0A84597AA614}"/>
              </a:ext>
            </a:extLst>
          </p:cNvPr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84;p2">
            <a:extLst>
              <a:ext uri="{FF2B5EF4-FFF2-40B4-BE49-F238E27FC236}">
                <a16:creationId xmlns:a16="http://schemas.microsoft.com/office/drawing/2014/main" id="{BD3D7420-D543-F1C9-8690-DE99213EEC5E}"/>
              </a:ext>
            </a:extLst>
          </p:cNvPr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" name="Google Shape;73;p2">
            <a:extLst>
              <a:ext uri="{FF2B5EF4-FFF2-40B4-BE49-F238E27FC236}">
                <a16:creationId xmlns:a16="http://schemas.microsoft.com/office/drawing/2014/main" id="{08D1CCE8-41BB-6DE3-3B1E-2CC183E05E54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8" name="Google Shape;74;p2">
              <a:extLst>
                <a:ext uri="{FF2B5EF4-FFF2-40B4-BE49-F238E27FC236}">
                  <a16:creationId xmlns:a16="http://schemas.microsoft.com/office/drawing/2014/main" id="{17826A11-18D0-D26B-8C36-BFB7E1E11D02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75;p2">
              <a:extLst>
                <a:ext uri="{FF2B5EF4-FFF2-40B4-BE49-F238E27FC236}">
                  <a16:creationId xmlns:a16="http://schemas.microsoft.com/office/drawing/2014/main" id="{3073C8EE-961B-3E56-4993-2C2791313F63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6;p2">
              <a:extLst>
                <a:ext uri="{FF2B5EF4-FFF2-40B4-BE49-F238E27FC236}">
                  <a16:creationId xmlns:a16="http://schemas.microsoft.com/office/drawing/2014/main" id="{AB9C52D4-48A0-E31D-9FAA-D202BD46BFE0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7;p2">
              <a:extLst>
                <a:ext uri="{FF2B5EF4-FFF2-40B4-BE49-F238E27FC236}">
                  <a16:creationId xmlns:a16="http://schemas.microsoft.com/office/drawing/2014/main" id="{9732776F-5E11-19CA-FDF9-4573FF844454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78;p2">
              <a:extLst>
                <a:ext uri="{FF2B5EF4-FFF2-40B4-BE49-F238E27FC236}">
                  <a16:creationId xmlns:a16="http://schemas.microsoft.com/office/drawing/2014/main" id="{9E954AC9-4B62-A227-584B-F74A72801932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41BC573-7599-933C-6EBA-4E463F092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839" y="1390337"/>
            <a:ext cx="6478801" cy="32394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3A41A7-2962-3176-33A7-FA8535B9B0CF}"/>
              </a:ext>
            </a:extLst>
          </p:cNvPr>
          <p:cNvSpPr txBox="1"/>
          <p:nvPr/>
        </p:nvSpPr>
        <p:spPr>
          <a:xfrm>
            <a:off x="383851" y="938295"/>
            <a:ext cx="72907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Результат </a:t>
            </a:r>
            <a:r>
              <a:rPr lang="en-US" dirty="0"/>
              <a:t>DDoS </a:t>
            </a:r>
            <a:r>
              <a:rPr lang="ru-RU" dirty="0"/>
              <a:t>атаки маленького ботнета на вебсайт. Красные – отсеченные боты</a:t>
            </a:r>
          </a:p>
        </p:txBody>
      </p:sp>
    </p:spTree>
    <p:extLst>
      <p:ext uri="{BB962C8B-B14F-4D97-AF65-F5344CB8AC3E}">
        <p14:creationId xmlns:p14="http://schemas.microsoft.com/office/powerpoint/2010/main" val="205539754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8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" name="Google Shape;149;p38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7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0" name="Google Shape;150;p38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1" name="Google Shape;151;p38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2" name="Google Shape;152;p38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3" name="Google Shape;153;p38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55" name="Google Shape;155;p38"/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156" name="Google Shape;156;p38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7" name="Google Shape;157;p38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8" name="Google Shape;158;p38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9" name="Google Shape;159;p38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0" name="Google Shape;160;p38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61" name="Google Shape;161;p38"/>
          <p:cNvSpPr txBox="1">
            <a:spLocks noGrp="1"/>
          </p:cNvSpPr>
          <p:nvPr>
            <p:ph type="title"/>
          </p:nvPr>
        </p:nvSpPr>
        <p:spPr>
          <a:xfrm>
            <a:off x="0" y="0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en-US"/>
              <a:t>ЦЕННОСТЬ ПРОДУКТА</a:t>
            </a:r>
          </a:p>
        </p:txBody>
      </p:sp>
      <p:sp>
        <p:nvSpPr>
          <p:cNvPr id="162" name="Google Shape;162;p38"/>
          <p:cNvSpPr txBox="1"/>
          <p:nvPr/>
        </p:nvSpPr>
        <p:spPr>
          <a:xfrm>
            <a:off x="400233" y="1300834"/>
            <a:ext cx="7275185" cy="2654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Увеличение надежности сайта и онлайн-сервисов</a:t>
            </a:r>
            <a:r>
              <a:rPr lang="ru-RU" sz="1600" dirty="0">
                <a:solidFill>
                  <a:schemeClr val="dk2"/>
                </a:solidFill>
              </a:rPr>
              <a:t>, доступность 24</a:t>
            </a:r>
            <a:r>
              <a:rPr lang="en-US" sz="1600" dirty="0">
                <a:solidFill>
                  <a:schemeClr val="dk2"/>
                </a:solidFill>
              </a:rPr>
              <a:t>/7</a:t>
            </a:r>
            <a:endParaRPr lang="ru-RU" sz="1600" dirty="0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600" dirty="0">
                <a:solidFill>
                  <a:schemeClr val="dk2"/>
                </a:solidFill>
              </a:rPr>
              <a:t> </a:t>
            </a: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Сокращение простоев и финансовых потерь от </a:t>
            </a:r>
            <a:r>
              <a:rPr lang="en-US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DDoS-</a:t>
            </a: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атак (150-200 млрд рублей в год по России среди бизнесов).</a:t>
            </a:r>
            <a:endParaRPr lang="en-US" sz="16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indent="-342900">
              <a:lnSpc>
                <a:spcPct val="150000"/>
              </a:lnSpc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600" dirty="0">
                <a:solidFill>
                  <a:schemeClr val="dk2"/>
                </a:solidFill>
              </a:rPr>
              <a:t>Встроенная защита </a:t>
            </a:r>
            <a:r>
              <a:rPr lang="en-US" sz="1600" dirty="0">
                <a:solidFill>
                  <a:schemeClr val="dk2"/>
                </a:solidFill>
              </a:rPr>
              <a:t>API </a:t>
            </a:r>
            <a:r>
              <a:rPr lang="ru-RU" sz="1600" dirty="0">
                <a:solidFill>
                  <a:schemeClr val="dk2"/>
                </a:solidFill>
              </a:rPr>
              <a:t>клиента</a:t>
            </a:r>
          </a:p>
          <a:p>
            <a:pPr marL="342900" indent="-342900">
              <a:lnSpc>
                <a:spcPct val="150000"/>
              </a:lnSpc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Независимость от зарубежных поставщиков </a:t>
            </a:r>
            <a:endParaRPr lang="en-US" sz="16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6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Доступная стоимость и прозрачное ценообразование</a:t>
            </a:r>
          </a:p>
          <a:p>
            <a:pPr marL="0" marR="0" lvl="5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rgbClr val="1B1B1B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" name="Google Shape;81;p2">
            <a:extLst>
              <a:ext uri="{FF2B5EF4-FFF2-40B4-BE49-F238E27FC236}">
                <a16:creationId xmlns:a16="http://schemas.microsoft.com/office/drawing/2014/main" id="{B1AF8259-54CD-5AA2-6696-3E7FC32292BF}"/>
              </a:ext>
            </a:extLst>
          </p:cNvPr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82;p2">
            <a:extLst>
              <a:ext uri="{FF2B5EF4-FFF2-40B4-BE49-F238E27FC236}">
                <a16:creationId xmlns:a16="http://schemas.microsoft.com/office/drawing/2014/main" id="{149EEAB6-9628-525C-7CAF-E5C7495AB872}"/>
              </a:ext>
            </a:extLst>
          </p:cNvPr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83;p2">
            <a:extLst>
              <a:ext uri="{FF2B5EF4-FFF2-40B4-BE49-F238E27FC236}">
                <a16:creationId xmlns:a16="http://schemas.microsoft.com/office/drawing/2014/main" id="{479D01CD-9769-5E89-9F25-4AC9F0114558}"/>
              </a:ext>
            </a:extLst>
          </p:cNvPr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84;p2">
            <a:extLst>
              <a:ext uri="{FF2B5EF4-FFF2-40B4-BE49-F238E27FC236}">
                <a16:creationId xmlns:a16="http://schemas.microsoft.com/office/drawing/2014/main" id="{A27131B0-3A6A-6FDB-D279-AAFF32B4F982}"/>
              </a:ext>
            </a:extLst>
          </p:cNvPr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" name="Google Shape;73;p2">
            <a:extLst>
              <a:ext uri="{FF2B5EF4-FFF2-40B4-BE49-F238E27FC236}">
                <a16:creationId xmlns:a16="http://schemas.microsoft.com/office/drawing/2014/main" id="{4B575F37-20E3-7DA3-D04C-9DFB0F79E360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8" name="Google Shape;74;p2">
              <a:extLst>
                <a:ext uri="{FF2B5EF4-FFF2-40B4-BE49-F238E27FC236}">
                  <a16:creationId xmlns:a16="http://schemas.microsoft.com/office/drawing/2014/main" id="{66B37EB3-FC7D-6BE5-AFE4-B396503B65EA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75;p2">
              <a:extLst>
                <a:ext uri="{FF2B5EF4-FFF2-40B4-BE49-F238E27FC236}">
                  <a16:creationId xmlns:a16="http://schemas.microsoft.com/office/drawing/2014/main" id="{04FC4053-1B7F-7795-AD3A-D29BDF2B423F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6;p2">
              <a:extLst>
                <a:ext uri="{FF2B5EF4-FFF2-40B4-BE49-F238E27FC236}">
                  <a16:creationId xmlns:a16="http://schemas.microsoft.com/office/drawing/2014/main" id="{3BF947B9-D1DE-0DAF-9763-1FC5B7048D1E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7;p2">
              <a:extLst>
                <a:ext uri="{FF2B5EF4-FFF2-40B4-BE49-F238E27FC236}">
                  <a16:creationId xmlns:a16="http://schemas.microsoft.com/office/drawing/2014/main" id="{0C8AF8E4-E66F-33F7-66FF-011FA70C101F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78;p2">
              <a:extLst>
                <a:ext uri="{FF2B5EF4-FFF2-40B4-BE49-F238E27FC236}">
                  <a16:creationId xmlns:a16="http://schemas.microsoft.com/office/drawing/2014/main" id="{1CC86CB5-2023-A91B-1A23-38397CEBC75F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1" name="Google Shape;111;p4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8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17" name="Google Shape;117;p4"/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118" name="Google Shape;118;p4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23" name="Google Shape;123;p4"/>
          <p:cNvSpPr txBox="1">
            <a:spLocks noGrp="1"/>
          </p:cNvSpPr>
          <p:nvPr>
            <p:ph type="title"/>
          </p:nvPr>
        </p:nvSpPr>
        <p:spPr>
          <a:xfrm>
            <a:off x="0" y="0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en-US"/>
              <a:t>ЦЕЛЕВАЯ АУДИТОРИЯ</a:t>
            </a:r>
          </a:p>
        </p:txBody>
      </p:sp>
      <p:sp>
        <p:nvSpPr>
          <p:cNvPr id="124" name="Google Shape;124;p4"/>
          <p:cNvSpPr txBox="1"/>
          <p:nvPr/>
        </p:nvSpPr>
        <p:spPr>
          <a:xfrm>
            <a:off x="401716" y="1152146"/>
            <a:ext cx="5561178" cy="3393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Владельцы веб-сайтов и онлайн-сервисов (интернет-магазины</a:t>
            </a:r>
            <a:r>
              <a:rPr lang="en-US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 типу </a:t>
            </a:r>
            <a:r>
              <a:rPr lang="en-US" sz="18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dns</a:t>
            </a:r>
            <a:r>
              <a:rPr lang="en-US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en-US" sz="18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citilink</a:t>
            </a:r>
            <a:r>
              <a:rPr lang="en-US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en-US" sz="18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ozon</a:t>
            </a:r>
            <a:r>
              <a:rPr lang="en-US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eldorado)</a:t>
            </a:r>
            <a:r>
              <a:rPr lang="ru-RU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</a:t>
            </a:r>
            <a:r>
              <a:rPr lang="en-US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SaaS-</a:t>
            </a:r>
            <a:r>
              <a:rPr lang="ru-RU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платформы (</a:t>
            </a:r>
            <a:r>
              <a:rPr lang="en-US" sz="18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ispsystems</a:t>
            </a:r>
            <a:r>
              <a:rPr lang="en-US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</a:t>
            </a:r>
            <a:r>
              <a:rPr lang="ru-RU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ru-RU" sz="18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битрикс</a:t>
            </a:r>
            <a:r>
              <a:rPr lang="en-US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)</a:t>
            </a:r>
            <a:r>
              <a:rPr lang="ru-RU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СМИ (</a:t>
            </a:r>
            <a:r>
              <a:rPr lang="ru-RU" sz="18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тасс</a:t>
            </a:r>
            <a:r>
              <a:rPr lang="ru-RU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лента, </a:t>
            </a:r>
            <a:r>
              <a:rPr lang="ru-RU" sz="1800" dirty="0" err="1">
                <a:solidFill>
                  <a:schemeClr val="dk2"/>
                </a:solidFill>
              </a:rPr>
              <a:t>нгс</a:t>
            </a:r>
            <a:r>
              <a:rPr lang="ru-RU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)), которые стремятся к импортозамещению решений в сфере кибербезопасности</a:t>
            </a:r>
            <a:endParaRPr lang="ru-RU" sz="1800" dirty="0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ru-RU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Провайдеры хостинга (</a:t>
            </a:r>
            <a:r>
              <a:rPr lang="en-US" sz="1800" dirty="0" err="1">
                <a:solidFill>
                  <a:schemeClr val="dk2"/>
                </a:solidFill>
              </a:rPr>
              <a:t>sprintbox</a:t>
            </a:r>
            <a:r>
              <a:rPr lang="en-US" sz="1800" dirty="0">
                <a:solidFill>
                  <a:schemeClr val="dk2"/>
                </a:solidFill>
              </a:rPr>
              <a:t>, beget)</a:t>
            </a:r>
            <a:r>
              <a:rPr lang="ru-RU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и </a:t>
            </a:r>
            <a:r>
              <a:rPr lang="en-US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IT-</a:t>
            </a:r>
            <a:r>
              <a:rPr lang="ru-RU" sz="18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интеграторы (</a:t>
            </a:r>
            <a:r>
              <a:rPr lang="ru-RU" sz="1800" dirty="0" err="1">
                <a:solidFill>
                  <a:schemeClr val="dk2"/>
                </a:solidFill>
              </a:rPr>
              <a:t>мтс</a:t>
            </a:r>
            <a:r>
              <a:rPr lang="ru-RU" sz="1800" dirty="0">
                <a:solidFill>
                  <a:schemeClr val="dk2"/>
                </a:solidFill>
              </a:rPr>
              <a:t>, теле2)</a:t>
            </a:r>
            <a:endParaRPr lang="ru-RU" sz="18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" name="Google Shape;81;p2">
            <a:extLst>
              <a:ext uri="{FF2B5EF4-FFF2-40B4-BE49-F238E27FC236}">
                <a16:creationId xmlns:a16="http://schemas.microsoft.com/office/drawing/2014/main" id="{32E95439-DF5C-0508-FD4F-9AAE93FEA511}"/>
              </a:ext>
            </a:extLst>
          </p:cNvPr>
          <p:cNvSpPr/>
          <p:nvPr/>
        </p:nvSpPr>
        <p:spPr>
          <a:xfrm>
            <a:off x="8543636" y="0"/>
            <a:ext cx="599499" cy="208857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82;p2">
            <a:extLst>
              <a:ext uri="{FF2B5EF4-FFF2-40B4-BE49-F238E27FC236}">
                <a16:creationId xmlns:a16="http://schemas.microsoft.com/office/drawing/2014/main" id="{BAE8949F-6B0B-96C4-638B-CF0B0F546366}"/>
              </a:ext>
            </a:extLst>
          </p:cNvPr>
          <p:cNvSpPr/>
          <p:nvPr/>
        </p:nvSpPr>
        <p:spPr>
          <a:xfrm>
            <a:off x="8543524" y="4333388"/>
            <a:ext cx="599555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83;p2">
            <a:extLst>
              <a:ext uri="{FF2B5EF4-FFF2-40B4-BE49-F238E27FC236}">
                <a16:creationId xmlns:a16="http://schemas.microsoft.com/office/drawing/2014/main" id="{C8AE9DC1-3398-287E-AC1F-B52EF87A623F}"/>
              </a:ext>
            </a:extLst>
          </p:cNvPr>
          <p:cNvSpPr/>
          <p:nvPr/>
        </p:nvSpPr>
        <p:spPr>
          <a:xfrm>
            <a:off x="8543580" y="2088579"/>
            <a:ext cx="599499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84;p2">
            <a:extLst>
              <a:ext uri="{FF2B5EF4-FFF2-40B4-BE49-F238E27FC236}">
                <a16:creationId xmlns:a16="http://schemas.microsoft.com/office/drawing/2014/main" id="{4812A370-39B4-5AD9-15AB-534231C00037}"/>
              </a:ext>
            </a:extLst>
          </p:cNvPr>
          <p:cNvSpPr/>
          <p:nvPr/>
        </p:nvSpPr>
        <p:spPr>
          <a:xfrm>
            <a:off x="8543524" y="3248117"/>
            <a:ext cx="599555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" name="Google Shape;73;p2">
            <a:extLst>
              <a:ext uri="{FF2B5EF4-FFF2-40B4-BE49-F238E27FC236}">
                <a16:creationId xmlns:a16="http://schemas.microsoft.com/office/drawing/2014/main" id="{EAD45865-FAAA-BFB4-6823-2695169FEE0E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8" name="Google Shape;74;p2">
              <a:extLst>
                <a:ext uri="{FF2B5EF4-FFF2-40B4-BE49-F238E27FC236}">
                  <a16:creationId xmlns:a16="http://schemas.microsoft.com/office/drawing/2014/main" id="{504443D9-BC11-3F68-759A-737B13D8AA7B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75;p2">
              <a:extLst>
                <a:ext uri="{FF2B5EF4-FFF2-40B4-BE49-F238E27FC236}">
                  <a16:creationId xmlns:a16="http://schemas.microsoft.com/office/drawing/2014/main" id="{24E1E8E5-D1E2-AEBD-9AAB-6B4C18FA390C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6;p2">
              <a:extLst>
                <a:ext uri="{FF2B5EF4-FFF2-40B4-BE49-F238E27FC236}">
                  <a16:creationId xmlns:a16="http://schemas.microsoft.com/office/drawing/2014/main" id="{EDFBC572-9CBC-DE51-7EAC-2C2A11AEC997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7;p2">
              <a:extLst>
                <a:ext uri="{FF2B5EF4-FFF2-40B4-BE49-F238E27FC236}">
                  <a16:creationId xmlns:a16="http://schemas.microsoft.com/office/drawing/2014/main" id="{36CD9447-D973-3F8A-9BEC-C4345666594E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78;p2">
              <a:extLst>
                <a:ext uri="{FF2B5EF4-FFF2-40B4-BE49-F238E27FC236}">
                  <a16:creationId xmlns:a16="http://schemas.microsoft.com/office/drawing/2014/main" id="{C3356518-4DF0-FEA1-5E5F-26D258EA4BFE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9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8" name="Google Shape;168;p39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9</a:t>
            </a:fld>
            <a:endParaRPr sz="10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74" name="Google Shape;174;p39"/>
          <p:cNvGrpSpPr/>
          <p:nvPr/>
        </p:nvGrpSpPr>
        <p:grpSpPr>
          <a:xfrm>
            <a:off x="-5085" y="615744"/>
            <a:ext cx="5065281" cy="45719"/>
            <a:chOff x="0" y="692501"/>
            <a:chExt cx="2624940" cy="97200"/>
          </a:xfrm>
        </p:grpSpPr>
        <p:sp>
          <p:nvSpPr>
            <p:cNvPr id="175" name="Google Shape;175;p39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6" name="Google Shape;176;p39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7" name="Google Shape;177;p39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8" name="Google Shape;178;p39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9" name="Google Shape;179;p39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80" name="Google Shape;180;p39"/>
          <p:cNvSpPr txBox="1">
            <a:spLocks noGrp="1"/>
          </p:cNvSpPr>
          <p:nvPr>
            <p:ph type="title"/>
          </p:nvPr>
        </p:nvSpPr>
        <p:spPr>
          <a:xfrm>
            <a:off x="0" y="0"/>
            <a:ext cx="46557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</a:pPr>
            <a:r>
              <a:rPr lang="en-US"/>
              <a:t>РЫНОК</a:t>
            </a:r>
          </a:p>
        </p:txBody>
      </p:sp>
      <p:sp>
        <p:nvSpPr>
          <p:cNvPr id="181" name="Google Shape;181;p39"/>
          <p:cNvSpPr txBox="1"/>
          <p:nvPr/>
        </p:nvSpPr>
        <p:spPr>
          <a:xfrm>
            <a:off x="270895" y="1215529"/>
            <a:ext cx="5605359" cy="2562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en-US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TAM — </a:t>
            </a: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рынок кибербезопасности в РФ</a:t>
            </a:r>
            <a:r>
              <a:rPr lang="en-US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</a:pP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       Все компании с цифровой инфраструктурой и онлайн-сервисами. 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en-US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SAM — </a:t>
            </a: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защита веб-ресурсов (</a:t>
            </a:r>
            <a:r>
              <a:rPr lang="en-US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Anti-DDoS, WAF, CDN): </a:t>
            </a:r>
            <a:endParaRPr lang="ru-RU" sz="12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</a:pPr>
            <a:r>
              <a:rPr lang="en-US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       </a:t>
            </a: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Основная цель </a:t>
            </a:r>
            <a:r>
              <a:rPr lang="en-US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DDoS-</a:t>
            </a: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атак — сайты и </a:t>
            </a:r>
            <a:r>
              <a:rPr lang="en-US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API (e-commerce, SaaS,</a:t>
            </a: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онлайн-           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</a:pP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       сервисы). 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  <a:buFont typeface="Arial" panose="020B0604020202020204"/>
              <a:buChar char="•"/>
            </a:pPr>
            <a:r>
              <a:rPr lang="en-US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SOM — </a:t>
            </a: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малый и средний бизнес: 5–10 млн </a:t>
            </a:r>
            <a:r>
              <a:rPr lang="ru-RU" sz="12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руб</a:t>
            </a: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lang="en-US" sz="12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</a:pPr>
            <a:r>
              <a:rPr lang="en-US" sz="1200" dirty="0">
                <a:solidFill>
                  <a:schemeClr val="dk2"/>
                </a:solidFill>
              </a:rPr>
              <a:t>        </a:t>
            </a: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Компании без собственной ИБ-команды, наиболее уязвимые к </a:t>
            </a:r>
            <a:r>
              <a:rPr lang="en-US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DDoS. </a:t>
            </a:r>
            <a:endParaRPr lang="ru-RU" sz="12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</a:pPr>
            <a:r>
              <a:rPr lang="en-US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       </a:t>
            </a: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Расчёт: 40–60 клиентов × 10–20 тыс. </a:t>
            </a:r>
            <a:r>
              <a:rPr lang="ru-RU" sz="12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руб</a:t>
            </a:r>
            <a:r>
              <a:rPr lang="ru-RU" sz="12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/ мес. 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</a:pPr>
            <a:r>
              <a:rPr lang="ru-RU" sz="1200" dirty="0">
                <a:solidFill>
                  <a:schemeClr val="dk2"/>
                </a:solidFill>
              </a:rPr>
              <a:t>Тип рынка: </a:t>
            </a:r>
            <a:r>
              <a:rPr lang="en-US" sz="1200" dirty="0">
                <a:solidFill>
                  <a:schemeClr val="dk2"/>
                </a:solidFill>
              </a:rPr>
              <a:t>B2B</a:t>
            </a:r>
          </a:p>
        </p:txBody>
      </p:sp>
      <p:sp>
        <p:nvSpPr>
          <p:cNvPr id="182" name="Google Shape;182;p39"/>
          <p:cNvSpPr/>
          <p:nvPr/>
        </p:nvSpPr>
        <p:spPr>
          <a:xfrm>
            <a:off x="5707777" y="881658"/>
            <a:ext cx="3436223" cy="3638724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i="0" u="none" strike="noStrike">
              <a:solidFill>
                <a:sysClr val="windowText" lastClr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" name="Google Shape;183;p39"/>
          <p:cNvSpPr/>
          <p:nvPr/>
        </p:nvSpPr>
        <p:spPr>
          <a:xfrm>
            <a:off x="5974936" y="1518935"/>
            <a:ext cx="2873917" cy="290689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4" name="Google Shape;184;p39"/>
          <p:cNvSpPr/>
          <p:nvPr/>
        </p:nvSpPr>
        <p:spPr>
          <a:xfrm>
            <a:off x="6465093" y="2197317"/>
            <a:ext cx="1880587" cy="1814711"/>
          </a:xfrm>
          <a:prstGeom prst="ellipse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5" name="Google Shape;185;p39"/>
          <p:cNvSpPr txBox="1"/>
          <p:nvPr/>
        </p:nvSpPr>
        <p:spPr>
          <a:xfrm>
            <a:off x="6048711" y="936712"/>
            <a:ext cx="275091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900" b="0" i="0" u="none" strike="noStrike" cap="none" dirty="0">
                <a:solidFill>
                  <a:schemeClr val="bg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TAM</a:t>
            </a:r>
          </a:p>
          <a:p>
            <a:pPr algn="ctr"/>
            <a:r>
              <a:rPr lang="ru-RU" sz="900" b="0" i="0" u="none" strike="noStrike" cap="none" dirty="0">
                <a:solidFill>
                  <a:schemeClr val="bg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рынок кибербезопасности в РФ </a:t>
            </a:r>
            <a:endParaRPr lang="en-US" sz="900" b="0" i="0" u="none" strike="noStrike" cap="none" dirty="0">
              <a:solidFill>
                <a:schemeClr val="bg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algn="ctr"/>
            <a:r>
              <a:rPr lang="ru-RU" sz="900" b="0" i="0" u="none" strike="noStrike" cap="none" dirty="0">
                <a:solidFill>
                  <a:schemeClr val="bg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250 млрд </a:t>
            </a:r>
            <a:r>
              <a:rPr lang="ru-RU" sz="900" b="0" i="0" u="none" strike="noStrike" cap="none" dirty="0" err="1">
                <a:solidFill>
                  <a:schemeClr val="bg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руб</a:t>
            </a:r>
            <a:r>
              <a:rPr lang="ru-RU" sz="900" b="0" i="0" u="none" strike="noStrike" cap="none" dirty="0">
                <a:solidFill>
                  <a:schemeClr val="bg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lang="en-US" sz="900" b="0" i="0" u="none" strike="noStrike" cap="none" dirty="0">
              <a:solidFill>
                <a:schemeClr val="bg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 dirty="0">
              <a:solidFill>
                <a:schemeClr val="bg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6" name="Google Shape;73;p2">
            <a:extLst>
              <a:ext uri="{FF2B5EF4-FFF2-40B4-BE49-F238E27FC236}">
                <a16:creationId xmlns:a16="http://schemas.microsoft.com/office/drawing/2014/main" id="{4E51CAF5-AF85-3C93-B7BD-A1AB213812E8}"/>
              </a:ext>
            </a:extLst>
          </p:cNvPr>
          <p:cNvGrpSpPr/>
          <p:nvPr/>
        </p:nvGrpSpPr>
        <p:grpSpPr>
          <a:xfrm>
            <a:off x="-5085" y="615744"/>
            <a:ext cx="5065281" cy="149400"/>
            <a:chOff x="0" y="692501"/>
            <a:chExt cx="2624940" cy="97200"/>
          </a:xfrm>
        </p:grpSpPr>
        <p:sp>
          <p:nvSpPr>
            <p:cNvPr id="7" name="Google Shape;74;p2">
              <a:extLst>
                <a:ext uri="{FF2B5EF4-FFF2-40B4-BE49-F238E27FC236}">
                  <a16:creationId xmlns:a16="http://schemas.microsoft.com/office/drawing/2014/main" id="{8E6A5D0C-C955-C932-11B4-C753529C6C7E}"/>
                </a:ext>
              </a:extLst>
            </p:cNvPr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" name="Google Shape;75;p2">
              <a:extLst>
                <a:ext uri="{FF2B5EF4-FFF2-40B4-BE49-F238E27FC236}">
                  <a16:creationId xmlns:a16="http://schemas.microsoft.com/office/drawing/2014/main" id="{799F0276-654B-1345-3941-ADAE40281EF7}"/>
                </a:ext>
              </a:extLst>
            </p:cNvPr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76;p2">
              <a:extLst>
                <a:ext uri="{FF2B5EF4-FFF2-40B4-BE49-F238E27FC236}">
                  <a16:creationId xmlns:a16="http://schemas.microsoft.com/office/drawing/2014/main" id="{FCCB1710-7862-F266-4B5B-0253E5B7E2BF}"/>
                </a:ext>
              </a:extLst>
            </p:cNvPr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77;p2">
              <a:extLst>
                <a:ext uri="{FF2B5EF4-FFF2-40B4-BE49-F238E27FC236}">
                  <a16:creationId xmlns:a16="http://schemas.microsoft.com/office/drawing/2014/main" id="{2D34B16F-D87B-8ACE-4238-B98ED1E195FC}"/>
                </a:ext>
              </a:extLst>
            </p:cNvPr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78;p2">
              <a:extLst>
                <a:ext uri="{FF2B5EF4-FFF2-40B4-BE49-F238E27FC236}">
                  <a16:creationId xmlns:a16="http://schemas.microsoft.com/office/drawing/2014/main" id="{1E444E3F-D24B-8C5D-162F-1F497875D497}"/>
                </a:ext>
              </a:extLst>
            </p:cNvPr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3" name="Google Shape;185;p39">
            <a:extLst>
              <a:ext uri="{FF2B5EF4-FFF2-40B4-BE49-F238E27FC236}">
                <a16:creationId xmlns:a16="http://schemas.microsoft.com/office/drawing/2014/main" id="{E81EA460-EA2C-373F-9433-E4DACB004AE3}"/>
              </a:ext>
            </a:extLst>
          </p:cNvPr>
          <p:cNvSpPr txBox="1"/>
          <p:nvPr/>
        </p:nvSpPr>
        <p:spPr>
          <a:xfrm>
            <a:off x="5818491" y="1518935"/>
            <a:ext cx="317378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000" b="0" i="0" u="none" strike="noStrike" cap="none" dirty="0">
                <a:solidFill>
                  <a:schemeClr val="bg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SAM</a:t>
            </a:r>
          </a:p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</a:pPr>
            <a:r>
              <a:rPr lang="ru-RU" sz="10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защита веб-ресурсов </a:t>
            </a:r>
            <a:endParaRPr lang="en-US" sz="1000" dirty="0">
              <a:solidFill>
                <a:schemeClr val="dk2"/>
              </a:solidFill>
            </a:endParaRPr>
          </a:p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</a:pPr>
            <a:r>
              <a:rPr lang="ru-RU" sz="10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 млрд </a:t>
            </a:r>
            <a:r>
              <a:rPr lang="ru-RU" sz="10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руб</a:t>
            </a:r>
            <a:r>
              <a:rPr lang="ru-RU" sz="10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lang="en-US" sz="1000" dirty="0">
              <a:solidFill>
                <a:schemeClr val="dk2"/>
              </a:solidFill>
            </a:endParaRPr>
          </a:p>
        </p:txBody>
      </p:sp>
      <p:sp>
        <p:nvSpPr>
          <p:cNvPr id="14" name="Google Shape;185;p39">
            <a:extLst>
              <a:ext uri="{FF2B5EF4-FFF2-40B4-BE49-F238E27FC236}">
                <a16:creationId xmlns:a16="http://schemas.microsoft.com/office/drawing/2014/main" id="{D4079C25-2858-B9D5-87B4-9C2320062C7A}"/>
              </a:ext>
            </a:extLst>
          </p:cNvPr>
          <p:cNvSpPr txBox="1"/>
          <p:nvPr/>
        </p:nvSpPr>
        <p:spPr>
          <a:xfrm>
            <a:off x="5837274" y="2653734"/>
            <a:ext cx="3173789" cy="938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100" b="0" i="0" u="none" strike="noStrike" cap="none" dirty="0">
                <a:solidFill>
                  <a:schemeClr val="bg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SOM</a:t>
            </a:r>
          </a:p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</a:pPr>
            <a:r>
              <a:rPr lang="ru-RU" sz="11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малый и средний бизнес </a:t>
            </a:r>
            <a:endParaRPr lang="en-US" sz="1100" b="0" i="0" u="none" strike="noStrike" cap="none" dirty="0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200"/>
            </a:pPr>
            <a:r>
              <a:rPr lang="en-US" sz="1100" dirty="0">
                <a:solidFill>
                  <a:schemeClr val="dk2"/>
                </a:solidFill>
              </a:rPr>
              <a:t>10-</a:t>
            </a:r>
            <a:r>
              <a:rPr lang="ru-RU" sz="11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 млн </a:t>
            </a:r>
            <a:r>
              <a:rPr lang="ru-RU" sz="1100" b="0" i="0" u="none" strike="noStrike" cap="none" dirty="0" err="1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руб</a:t>
            </a:r>
            <a:r>
              <a:rPr lang="ru-RU" sz="1100" b="0" i="0" u="none" strike="noStrike" cap="none" dirty="0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lang="ru-RU" sz="1100" dirty="0">
              <a:solidFill>
                <a:schemeClr val="dk2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100" b="0" i="0" u="none" strike="noStrike" cap="none" dirty="0">
              <a:solidFill>
                <a:schemeClr val="bg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8F00FF"/>
      </a:dk1>
      <a:lt1>
        <a:srgbClr val="FFFFFF"/>
      </a:lt1>
      <a:dk2>
        <a:srgbClr val="000000"/>
      </a:dk2>
      <a:lt2>
        <a:srgbClr val="000000"/>
      </a:lt2>
      <a:accent1>
        <a:srgbClr val="FBB3C1"/>
      </a:accent1>
      <a:accent2>
        <a:srgbClr val="FCAF17"/>
      </a:accent2>
      <a:accent3>
        <a:srgbClr val="FD493D"/>
      </a:accent3>
      <a:accent4>
        <a:srgbClr val="DBE6FD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2730</TotalTime>
  <Words>968</Words>
  <Application>Microsoft Office PowerPoint</Application>
  <PresentationFormat>Экран (16:9)</PresentationFormat>
  <Paragraphs>203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Raleway</vt:lpstr>
      <vt:lpstr>Aptos Narrow</vt:lpstr>
      <vt:lpstr>Arial</vt:lpstr>
      <vt:lpstr>Calibri</vt:lpstr>
      <vt:lpstr>Helvetica Neue</vt:lpstr>
      <vt:lpstr>Raleway SemiBold</vt:lpstr>
      <vt:lpstr>Simple Light</vt:lpstr>
      <vt:lpstr>Shieldex - AntiDDoS система для веб-сайтов</vt:lpstr>
      <vt:lpstr>Презентация PowerPoint</vt:lpstr>
      <vt:lpstr>ПРОБЛЕМА</vt:lpstr>
      <vt:lpstr>ПРОДУКТ</vt:lpstr>
      <vt:lpstr>РЕШЕНИЕ</vt:lpstr>
      <vt:lpstr>РЕЗУЛЬТАТЫ ТЕСТИРОВАНИЯ</vt:lpstr>
      <vt:lpstr>ЦЕННОСТЬ ПРОДУКТА</vt:lpstr>
      <vt:lpstr>ЦЕЛЕВАЯ АУДИТОРИЯ</vt:lpstr>
      <vt:lpstr>РЫНОК</vt:lpstr>
      <vt:lpstr>КОНКУРЕНТЫ</vt:lpstr>
      <vt:lpstr>БИЗНЕС-МОДЕЛЬ</vt:lpstr>
      <vt:lpstr>ЗАТРАТЫ</vt:lpstr>
      <vt:lpstr>ВОРОНКА</vt:lpstr>
      <vt:lpstr>ТЕКУЩИЕ РЕЗУЛЬТАТЫ</vt:lpstr>
      <vt:lpstr>КОМАНДА</vt:lpstr>
      <vt:lpstr>ПЛАНЫ</vt:lpstr>
      <vt:lpstr>ТЕКУЩИЙ ЗАПРОС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ПРОЕКТА</dc:title>
  <dc:creator>Александр Смирнов</dc:creator>
  <cp:lastModifiedBy>user</cp:lastModifiedBy>
  <cp:revision>189</cp:revision>
  <dcterms:created xsi:type="dcterms:W3CDTF">2025-10-07T03:41:17Z</dcterms:created>
  <dcterms:modified xsi:type="dcterms:W3CDTF">2025-12-13T13:56:38Z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81798D6E265F489BAA243AE5C1B7B1F0_13</vt:lpwstr>
  </property>
  <property fmtid="{D5CDD505-2E9C-101B-9397-08002B2CF9AE}" pid="3" name="KSOProductBuildVer">
    <vt:lpwstr>1049-12.2.0.22549</vt:lpwstr>
  </property>
</Properties>
</file>